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740" r:id="rId3"/>
    <p:sldMasterId id="2147483752" r:id="rId4"/>
    <p:sldMasterId id="2147483778" r:id="rId5"/>
    <p:sldMasterId id="2147483804" r:id="rId6"/>
    <p:sldMasterId id="2147483818" r:id="rId7"/>
  </p:sldMasterIdLst>
  <p:notesMasterIdLst>
    <p:notesMasterId r:id="rId99"/>
  </p:notesMasterIdLst>
  <p:sldIdLst>
    <p:sldId id="695" r:id="rId8"/>
    <p:sldId id="482" r:id="rId9"/>
    <p:sldId id="483" r:id="rId10"/>
    <p:sldId id="479" r:id="rId11"/>
    <p:sldId id="268" r:id="rId12"/>
    <p:sldId id="485" r:id="rId13"/>
    <p:sldId id="348" r:id="rId14"/>
    <p:sldId id="696" r:id="rId15"/>
    <p:sldId id="490" r:id="rId16"/>
    <p:sldId id="349" r:id="rId17"/>
    <p:sldId id="491" r:id="rId18"/>
    <p:sldId id="496" r:id="rId19"/>
    <p:sldId id="499" r:id="rId20"/>
    <p:sldId id="500" r:id="rId21"/>
    <p:sldId id="501" r:id="rId22"/>
    <p:sldId id="359" r:id="rId23"/>
    <p:sldId id="697" r:id="rId24"/>
    <p:sldId id="486" r:id="rId25"/>
    <p:sldId id="527" r:id="rId26"/>
    <p:sldId id="360" r:id="rId27"/>
    <p:sldId id="504" r:id="rId28"/>
    <p:sldId id="517" r:id="rId29"/>
    <p:sldId id="518" r:id="rId30"/>
    <p:sldId id="519" r:id="rId31"/>
    <p:sldId id="693" r:id="rId32"/>
    <p:sldId id="699" r:id="rId33"/>
    <p:sldId id="529" r:id="rId34"/>
    <p:sldId id="531" r:id="rId35"/>
    <p:sldId id="532" r:id="rId36"/>
    <p:sldId id="533" r:id="rId37"/>
    <p:sldId id="368" r:id="rId38"/>
    <p:sldId id="535" r:id="rId39"/>
    <p:sldId id="536" r:id="rId40"/>
    <p:sldId id="537" r:id="rId41"/>
    <p:sldId id="538" r:id="rId42"/>
    <p:sldId id="623" r:id="rId43"/>
    <p:sldId id="624" r:id="rId44"/>
    <p:sldId id="625" r:id="rId45"/>
    <p:sldId id="626" r:id="rId46"/>
    <p:sldId id="627" r:id="rId47"/>
    <p:sldId id="526" r:id="rId48"/>
    <p:sldId id="702" r:id="rId49"/>
    <p:sldId id="596" r:id="rId50"/>
    <p:sldId id="708" r:id="rId51"/>
    <p:sldId id="599" r:id="rId52"/>
    <p:sldId id="609" r:id="rId53"/>
    <p:sldId id="715" r:id="rId54"/>
    <p:sldId id="710" r:id="rId55"/>
    <p:sldId id="556" r:id="rId56"/>
    <p:sldId id="557" r:id="rId57"/>
    <p:sldId id="559" r:id="rId58"/>
    <p:sldId id="389" r:id="rId59"/>
    <p:sldId id="390" r:id="rId60"/>
    <p:sldId id="561" r:id="rId61"/>
    <p:sldId id="709" r:id="rId62"/>
    <p:sldId id="418" r:id="rId63"/>
    <p:sldId id="601" r:id="rId64"/>
    <p:sldId id="707" r:id="rId65"/>
    <p:sldId id="704" r:id="rId66"/>
    <p:sldId id="274" r:id="rId67"/>
    <p:sldId id="377" r:id="rId68"/>
    <p:sldId id="539" r:id="rId69"/>
    <p:sldId id="711" r:id="rId70"/>
    <p:sldId id="712" r:id="rId71"/>
    <p:sldId id="713" r:id="rId72"/>
    <p:sldId id="542" r:id="rId73"/>
    <p:sldId id="544" r:id="rId74"/>
    <p:sldId id="714" r:id="rId75"/>
    <p:sldId id="545" r:id="rId76"/>
    <p:sldId id="546" r:id="rId77"/>
    <p:sldId id="589" r:id="rId78"/>
    <p:sldId id="375" r:id="rId79"/>
    <p:sldId id="511" r:id="rId80"/>
    <p:sldId id="716" r:id="rId81"/>
    <p:sldId id="562" r:id="rId82"/>
    <p:sldId id="576" r:id="rId83"/>
    <p:sldId id="567" r:id="rId84"/>
    <p:sldId id="395" r:id="rId85"/>
    <p:sldId id="569" r:id="rId86"/>
    <p:sldId id="717" r:id="rId87"/>
    <p:sldId id="578" r:id="rId88"/>
    <p:sldId id="579" r:id="rId89"/>
    <p:sldId id="575" r:id="rId90"/>
    <p:sldId id="582" r:id="rId91"/>
    <p:sldId id="583" r:id="rId92"/>
    <p:sldId id="586" r:id="rId93"/>
    <p:sldId id="585" r:id="rId94"/>
    <p:sldId id="587" r:id="rId95"/>
    <p:sldId id="694" r:id="rId96"/>
    <p:sldId id="577" r:id="rId97"/>
    <p:sldId id="718" r:id="rId9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04" userDrawn="1">
          <p15:clr>
            <a:srgbClr val="A4A3A4"/>
          </p15:clr>
        </p15:guide>
        <p15:guide id="2" pos="1606">
          <p15:clr>
            <a:srgbClr val="A4A3A4"/>
          </p15:clr>
        </p15:guide>
        <p15:guide id="3" orient="horz" pos="864" userDrawn="1">
          <p15:clr>
            <a:srgbClr val="A4A3A4"/>
          </p15:clr>
        </p15:guide>
        <p15:guide id="4"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80"/>
    <a:srgbClr val="0000FF"/>
    <a:srgbClr val="FF99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9" d="100"/>
          <a:sy n="129" d="100"/>
        </p:scale>
        <p:origin x="132" y="474"/>
      </p:cViewPr>
      <p:guideLst>
        <p:guide orient="horz" pos="1704"/>
        <p:guide pos="1606"/>
        <p:guide orient="horz" pos="864"/>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102"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image" Target="../media/image23.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image" Target="../media/image23.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image" Target="../media/image23.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image" Target="../media/image43.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23.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23.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23.e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23.emf"/><Relationship Id="rId4" Type="http://schemas.openxmlformats.org/officeDocument/2006/relationships/image" Target="../media/image53.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23.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image" Target="../media/image56.emf"/><Relationship Id="rId5" Type="http://schemas.openxmlformats.org/officeDocument/2006/relationships/image" Target="../media/image60.emf"/><Relationship Id="rId4" Type="http://schemas.openxmlformats.org/officeDocument/2006/relationships/image" Target="../media/image5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image" Target="../media/image82.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image" Target="../media/image3.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image" Target="../media/image2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DD509D-50EA-49BC-A808-B285B185AAC1}" type="datetimeFigureOut">
              <a:rPr lang="en-US" smtClean="0"/>
              <a:pPr/>
              <a:t>4/1/2019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BF8CB7-3249-4D96-90D1-C5DF6D2E387A}" type="slidenum">
              <a:rPr lang="en-US" smtClean="0"/>
              <a:pPr/>
              <a:t>‹#›</a:t>
            </a:fld>
            <a:endParaRPr lang="en-US"/>
          </a:p>
        </p:txBody>
      </p:sp>
    </p:spTree>
    <p:extLst>
      <p:ext uri="{BB962C8B-B14F-4D97-AF65-F5344CB8AC3E}">
        <p14:creationId xmlns:p14="http://schemas.microsoft.com/office/powerpoint/2010/main" val="3154065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BF8CB7-3249-4D96-90D1-C5DF6D2E387A}" type="slidenum">
              <a:rPr lang="en-US" smtClean="0"/>
              <a:pPr/>
              <a:t>1</a:t>
            </a:fld>
            <a:endParaRPr lang="en-US"/>
          </a:p>
        </p:txBody>
      </p:sp>
    </p:spTree>
    <p:extLst>
      <p:ext uri="{BB962C8B-B14F-4D97-AF65-F5344CB8AC3E}">
        <p14:creationId xmlns:p14="http://schemas.microsoft.com/office/powerpoint/2010/main" val="3957213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Precipitation and conductance</a:t>
            </a:r>
          </a:p>
        </p:txBody>
      </p:sp>
      <p:sp>
        <p:nvSpPr>
          <p:cNvPr id="4" name="Slide Number Placeholder 3"/>
          <p:cNvSpPr>
            <a:spLocks noGrp="1"/>
          </p:cNvSpPr>
          <p:nvPr>
            <p:ph type="sldNum" sz="quarter" idx="10"/>
          </p:nvPr>
        </p:nvSpPr>
        <p:spPr/>
        <p:txBody>
          <a:bodyPr/>
          <a:lstStyle/>
          <a:p>
            <a:fld id="{8576FE8B-A1D7-4966-A62B-C1F90B270956}" type="slidenum">
              <a:rPr lang="en-US" smtClean="0"/>
              <a:pPr/>
              <a:t>50</a:t>
            </a:fld>
            <a:endParaRPr lang="en-US"/>
          </a:p>
        </p:txBody>
      </p:sp>
    </p:spTree>
    <p:extLst>
      <p:ext uri="{BB962C8B-B14F-4D97-AF65-F5344CB8AC3E}">
        <p14:creationId xmlns:p14="http://schemas.microsoft.com/office/powerpoint/2010/main" val="3736060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BF8CB7-3249-4D96-90D1-C5DF6D2E387A}" type="slidenum">
              <a:rPr lang="en-US" smtClean="0"/>
              <a:pPr/>
              <a:t>59</a:t>
            </a:fld>
            <a:endParaRPr lang="en-US"/>
          </a:p>
        </p:txBody>
      </p:sp>
    </p:spTree>
    <p:extLst>
      <p:ext uri="{BB962C8B-B14F-4D97-AF65-F5344CB8AC3E}">
        <p14:creationId xmlns:p14="http://schemas.microsoft.com/office/powerpoint/2010/main" val="2101065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BF8CB7-3249-4D96-90D1-C5DF6D2E387A}" type="slidenum">
              <a:rPr lang="en-US" smtClean="0"/>
              <a:pPr/>
              <a:t>74</a:t>
            </a:fld>
            <a:endParaRPr lang="en-US"/>
          </a:p>
        </p:txBody>
      </p:sp>
    </p:spTree>
    <p:extLst>
      <p:ext uri="{BB962C8B-B14F-4D97-AF65-F5344CB8AC3E}">
        <p14:creationId xmlns:p14="http://schemas.microsoft.com/office/powerpoint/2010/main" val="2524484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BF8CB7-3249-4D96-90D1-C5DF6D2E387A}" type="slidenum">
              <a:rPr lang="en-US" smtClean="0"/>
              <a:pPr/>
              <a:t>75</a:t>
            </a:fld>
            <a:endParaRPr lang="en-US"/>
          </a:p>
        </p:txBody>
      </p:sp>
    </p:spTree>
    <p:extLst>
      <p:ext uri="{BB962C8B-B14F-4D97-AF65-F5344CB8AC3E}">
        <p14:creationId xmlns:p14="http://schemas.microsoft.com/office/powerpoint/2010/main" val="1196149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B28F5F-08E2-4C58-8161-E0F130E98439}" type="slidenum">
              <a:rPr lang="en-US">
                <a:solidFill>
                  <a:prstClr val="black"/>
                </a:solidFill>
              </a:rPr>
              <a:pPr/>
              <a:t>76</a:t>
            </a:fld>
            <a:endParaRPr lang="en-US">
              <a:solidFill>
                <a:prstClr val="black"/>
              </a:solidFill>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464768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fld id="{D5AE6CCD-1763-4299-B5C4-D31D1CB4AC67}" type="slidenum">
              <a:rPr lang="en-US" altLang="en-US">
                <a:solidFill>
                  <a:prstClr val="black"/>
                </a:solidFill>
              </a:rPr>
              <a:pPr/>
              <a:t>77</a:t>
            </a:fld>
            <a:endParaRPr lang="en-US" altLang="en-US">
              <a:solidFill>
                <a:prstClr val="black"/>
              </a:solidFill>
            </a:endParaRPr>
          </a:p>
        </p:txBody>
      </p:sp>
    </p:spTree>
    <p:extLst>
      <p:ext uri="{BB962C8B-B14F-4D97-AF65-F5344CB8AC3E}">
        <p14:creationId xmlns:p14="http://schemas.microsoft.com/office/powerpoint/2010/main" val="3843482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BF8CB7-3249-4D96-90D1-C5DF6D2E387A}" type="slidenum">
              <a:rPr lang="en-US" smtClean="0"/>
              <a:pPr/>
              <a:t>80</a:t>
            </a:fld>
            <a:endParaRPr lang="en-US"/>
          </a:p>
        </p:txBody>
      </p:sp>
    </p:spTree>
    <p:extLst>
      <p:ext uri="{BB962C8B-B14F-4D97-AF65-F5344CB8AC3E}">
        <p14:creationId xmlns:p14="http://schemas.microsoft.com/office/powerpoint/2010/main" val="1304441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BF8CB7-3249-4D96-90D1-C5DF6D2E387A}" type="slidenum">
              <a:rPr lang="en-US" smtClean="0"/>
              <a:pPr/>
              <a:t>91</a:t>
            </a:fld>
            <a:endParaRPr lang="en-US"/>
          </a:p>
        </p:txBody>
      </p:sp>
    </p:spTree>
    <p:extLst>
      <p:ext uri="{BB962C8B-B14F-4D97-AF65-F5344CB8AC3E}">
        <p14:creationId xmlns:p14="http://schemas.microsoft.com/office/powerpoint/2010/main" val="1091879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7EF930-F8EF-4DF5-9260-964A2C7175F7}" type="slidenum">
              <a:rPr lang="en-US" smtClean="0"/>
              <a:pPr/>
              <a:t>3</a:t>
            </a:fld>
            <a:endParaRPr lang="en-US"/>
          </a:p>
        </p:txBody>
      </p:sp>
    </p:spTree>
    <p:extLst>
      <p:ext uri="{BB962C8B-B14F-4D97-AF65-F5344CB8AC3E}">
        <p14:creationId xmlns:p14="http://schemas.microsoft.com/office/powerpoint/2010/main" val="119187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BF8CB7-3249-4D96-90D1-C5DF6D2E387A}" type="slidenum">
              <a:rPr lang="en-US" smtClean="0"/>
              <a:pPr/>
              <a:t>7</a:t>
            </a:fld>
            <a:endParaRPr lang="en-US"/>
          </a:p>
        </p:txBody>
      </p:sp>
    </p:spTree>
    <p:extLst>
      <p:ext uri="{BB962C8B-B14F-4D97-AF65-F5344CB8AC3E}">
        <p14:creationId xmlns:p14="http://schemas.microsoft.com/office/powerpoint/2010/main" val="388957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BF8CB7-3249-4D96-90D1-C5DF6D2E387A}" type="slidenum">
              <a:rPr lang="en-US" smtClean="0"/>
              <a:pPr/>
              <a:t>8</a:t>
            </a:fld>
            <a:endParaRPr lang="en-US"/>
          </a:p>
        </p:txBody>
      </p:sp>
    </p:spTree>
    <p:extLst>
      <p:ext uri="{BB962C8B-B14F-4D97-AF65-F5344CB8AC3E}">
        <p14:creationId xmlns:p14="http://schemas.microsoft.com/office/powerpoint/2010/main" val="2449813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BF8CB7-3249-4D96-90D1-C5DF6D2E387A}" type="slidenum">
              <a:rPr lang="en-US" smtClean="0"/>
              <a:pPr/>
              <a:t>17</a:t>
            </a:fld>
            <a:endParaRPr lang="en-US"/>
          </a:p>
        </p:txBody>
      </p:sp>
    </p:spTree>
    <p:extLst>
      <p:ext uri="{BB962C8B-B14F-4D97-AF65-F5344CB8AC3E}">
        <p14:creationId xmlns:p14="http://schemas.microsoft.com/office/powerpoint/2010/main" val="952424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BF8CB7-3249-4D96-90D1-C5DF6D2E387A}" type="slidenum">
              <a:rPr lang="en-US" smtClean="0"/>
              <a:pPr/>
              <a:t>26</a:t>
            </a:fld>
            <a:endParaRPr lang="en-US"/>
          </a:p>
        </p:txBody>
      </p:sp>
    </p:spTree>
    <p:extLst>
      <p:ext uri="{BB962C8B-B14F-4D97-AF65-F5344CB8AC3E}">
        <p14:creationId xmlns:p14="http://schemas.microsoft.com/office/powerpoint/2010/main" val="4061988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EF3D6F-E0EE-4764-8E41-8CD07DE01AB9}"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8306" name="Rectangle 2"/>
          <p:cNvSpPr>
            <a:spLocks noGrp="1" noRot="1" noChangeAspect="1" noChangeArrowheads="1" noTextEdit="1"/>
          </p:cNvSpPr>
          <p:nvPr>
            <p:ph type="sldImg"/>
          </p:nvPr>
        </p:nvSpPr>
        <p:spPr>
          <a:ln cap="flat"/>
        </p:spPr>
      </p:sp>
      <p:sp>
        <p:nvSpPr>
          <p:cNvPr id="98307" name="Rectangle 3"/>
          <p:cNvSpPr>
            <a:spLocks noGrp="1" noChangeArrowheads="1"/>
          </p:cNvSpPr>
          <p:nvPr>
            <p:ph type="body" idx="1"/>
          </p:nvPr>
        </p:nvSpPr>
        <p:spPr>
          <a:ln/>
        </p:spPr>
        <p:txBody>
          <a:bodyPr/>
          <a:lstStyle/>
          <a:p>
            <a:endParaRPr lang="en-US" altLang="en-US"/>
          </a:p>
        </p:txBody>
      </p:sp>
    </p:spTree>
    <p:extLst>
      <p:ext uri="{BB962C8B-B14F-4D97-AF65-F5344CB8AC3E}">
        <p14:creationId xmlns:p14="http://schemas.microsoft.com/office/powerpoint/2010/main" val="2599603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BF8CB7-3249-4D96-90D1-C5DF6D2E387A}" type="slidenum">
              <a:rPr lang="en-US" smtClean="0"/>
              <a:pPr/>
              <a:t>42</a:t>
            </a:fld>
            <a:endParaRPr lang="en-US"/>
          </a:p>
        </p:txBody>
      </p:sp>
    </p:spTree>
    <p:extLst>
      <p:ext uri="{BB962C8B-B14F-4D97-AF65-F5344CB8AC3E}">
        <p14:creationId xmlns:p14="http://schemas.microsoft.com/office/powerpoint/2010/main" val="105124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BF8CB7-3249-4D96-90D1-C5DF6D2E387A}" type="slidenum">
              <a:rPr lang="en-US" smtClean="0"/>
              <a:pPr/>
              <a:t>47</a:t>
            </a:fld>
            <a:endParaRPr lang="en-US"/>
          </a:p>
        </p:txBody>
      </p:sp>
    </p:spTree>
    <p:extLst>
      <p:ext uri="{BB962C8B-B14F-4D97-AF65-F5344CB8AC3E}">
        <p14:creationId xmlns:p14="http://schemas.microsoft.com/office/powerpoint/2010/main" val="1903953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086600" cy="914400"/>
          </a:xfrm>
        </p:spPr>
        <p:txBody>
          <a:bodyPr/>
          <a:lstStyle/>
          <a:p>
            <a:r>
              <a:rPr lang="en-US"/>
              <a:t>Click to edit Master title style</a:t>
            </a:r>
          </a:p>
        </p:txBody>
      </p:sp>
      <p:sp>
        <p:nvSpPr>
          <p:cNvPr id="3" name="Text Placeholder 2"/>
          <p:cNvSpPr>
            <a:spLocks noGrp="1"/>
          </p:cNvSpPr>
          <p:nvPr>
            <p:ph type="body" sz="half" idx="1"/>
          </p:nvPr>
        </p:nvSpPr>
        <p:spPr>
          <a:xfrm>
            <a:off x="685800" y="1219200"/>
            <a:ext cx="3810000" cy="312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19200"/>
            <a:ext cx="3810000" cy="312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r>
              <a:rPr lang="en-US" altLang="en-US"/>
              <a:t>Chapter 12-</a:t>
            </a:r>
            <a:fld id="{93891799-B243-4C50-96F1-1242C2B3687F}" type="slidenum">
              <a:rPr lang="en-US" altLang="en-US"/>
              <a:pPr/>
              <a:t>‹#›</a:t>
            </a:fld>
            <a:endParaRPr lang="en-US" altLang="en-US"/>
          </a:p>
        </p:txBody>
      </p:sp>
    </p:spTree>
    <p:extLst>
      <p:ext uri="{BB962C8B-B14F-4D97-AF65-F5344CB8AC3E}">
        <p14:creationId xmlns:p14="http://schemas.microsoft.com/office/powerpoint/2010/main" val="1066553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457200" y="1885950"/>
            <a:ext cx="8178800"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4048125"/>
            <a:ext cx="8178800" cy="2009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31800" y="6229350"/>
            <a:ext cx="19050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3124200" y="6229350"/>
            <a:ext cx="2895600" cy="4572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7237413" y="6229350"/>
            <a:ext cx="19050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A10E916-7F38-4E88-A097-11F55E8A740F}" type="slidenum">
              <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607616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7CF09E60-06C3-4AC4-AD1B-F0DBD6B9BE01}"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6600FB2F-E226-45D6-88F0-F2A5D621876C}"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435D3D7F-03A4-4815-AC04-1F8618A9199E}"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558B1211-94F3-45B9-9AC8-F8D602943594}"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D93ECC7E-B220-4862-B691-4BA2A9DA7C3A}"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6699B5E4-170F-4D4D-ABA6-D88AB5F1BB50}"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EBEDEA0A-CFDC-40FA-8B6D-CDE37682AB86}"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6CAD7AB-AB9A-4210-A69F-B76D41A7F165}"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8AAA32AC-BADA-4A05-BAC1-D7E116596417}"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29EEF20B-6CC8-4241-A865-DCF3B64FAEE9}"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0BC7320D-9275-422C-86BE-49BDF88EB5FC}"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p:cNvSpPr>
            <a:spLocks noGrp="1"/>
          </p:cNvSpPr>
          <p:nvPr>
            <p:ph type="sldNum" sz="quarter" idx="10"/>
          </p:nvPr>
        </p:nvSpPr>
        <p:spPr/>
        <p:txBody>
          <a:bodyPr/>
          <a:lstStyle>
            <a:lvl1pPr>
              <a:defRPr/>
            </a:lvl1pPr>
          </a:lstStyle>
          <a:p>
            <a:pPr>
              <a:defRPr/>
            </a:pPr>
            <a:fld id="{1AEA36E1-51E8-47E5-A61B-20FEE178DAC4}"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p:txBody>
          <a:bodyPr/>
          <a:lstStyle>
            <a:lvl1pPr>
              <a:defRPr/>
            </a:lvl1pPr>
          </a:lstStyle>
          <a:p>
            <a:pPr>
              <a:defRPr/>
            </a:pPr>
            <a:fld id="{A2CB02F9-2D34-46E4-AC2B-4FA843EB0DA5}"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3382F6-F9B5-4FA2-8EBF-EB03194F4F5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3D6C72-F522-47A2-83D7-07DEDD7DB5D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FADBD8-AD96-4C7F-964B-C2AED346D44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6DFC-289D-4EAF-954B-2D9024D89A6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CDC20FF-888B-4955-85EA-9EB2B642374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8F43224-9402-455C-BF97-F995C48B460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FA068C2-B74B-44DB-83B7-4E40E99BD78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81FBC4-9EC6-4982-BB2C-8D436FA37FC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616DD6-8622-41C0-850D-4676525C0CD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10ED02-3BB0-4E05-BAED-55C25C98D28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EC8295-28CB-400E-9060-4B2A6AFFE20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7CF09E60-06C3-4AC4-AD1B-F0DBD6B9BE01}"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6600FB2F-E226-45D6-88F0-F2A5D621876C}"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435D3D7F-03A4-4815-AC04-1F8618A9199E}"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558B1211-94F3-45B9-9AC8-F8D602943594}"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D93ECC7E-B220-4862-B691-4BA2A9DA7C3A}"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6699B5E4-170F-4D4D-ABA6-D88AB5F1BB50}"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EBEDEA0A-CFDC-40FA-8B6D-CDE37682AB86}"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6CAD7AB-AB9A-4210-A69F-B76D41A7F165}"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8AAA32AC-BADA-4A05-BAC1-D7E116596417}"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29EEF20B-6CC8-4241-A865-DCF3B64FAEE9}"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0BC7320D-9275-422C-86BE-49BDF88EB5FC}"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p:cNvSpPr>
            <a:spLocks noGrp="1"/>
          </p:cNvSpPr>
          <p:nvPr>
            <p:ph type="sldNum" sz="quarter" idx="10"/>
          </p:nvPr>
        </p:nvSpPr>
        <p:spPr/>
        <p:txBody>
          <a:bodyPr/>
          <a:lstStyle>
            <a:lvl1pPr>
              <a:defRPr/>
            </a:lvl1pPr>
          </a:lstStyle>
          <a:p>
            <a:pPr>
              <a:defRPr/>
            </a:pPr>
            <a:fld id="{1AEA36E1-51E8-47E5-A61B-20FEE178DAC4}"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p:txBody>
          <a:bodyPr/>
          <a:lstStyle>
            <a:lvl1pPr>
              <a:defRPr/>
            </a:lvl1pPr>
          </a:lstStyle>
          <a:p>
            <a:pPr>
              <a:defRPr/>
            </a:pPr>
            <a:fld id="{A2CB02F9-2D34-46E4-AC2B-4FA843EB0DA5}"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7CF09E60-06C3-4AC4-AD1B-F0DBD6B9BE01}"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6600FB2F-E226-45D6-88F0-F2A5D621876C}"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435D3D7F-03A4-4815-AC04-1F8618A9199E}"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558B1211-94F3-45B9-9AC8-F8D602943594}"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D93ECC7E-B220-4862-B691-4BA2A9DA7C3A}"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6699B5E4-170F-4D4D-ABA6-D88AB5F1BB50}"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EBEDEA0A-CFDC-40FA-8B6D-CDE37682AB86}"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6CAD7AB-AB9A-4210-A69F-B76D41A7F165}"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8AAA32AC-BADA-4A05-BAC1-D7E116596417}"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29EEF20B-6CC8-4241-A865-DCF3B64FAEE9}"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0BC7320D-9275-422C-86BE-49BDF88EB5FC}"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p:cNvSpPr>
            <a:spLocks noGrp="1"/>
          </p:cNvSpPr>
          <p:nvPr>
            <p:ph type="sldNum" sz="quarter" idx="10"/>
          </p:nvPr>
        </p:nvSpPr>
        <p:spPr/>
        <p:txBody>
          <a:bodyPr/>
          <a:lstStyle>
            <a:lvl1pPr>
              <a:defRPr/>
            </a:lvl1pPr>
          </a:lstStyle>
          <a:p>
            <a:pPr>
              <a:defRPr/>
            </a:pPr>
            <a:fld id="{1AEA36E1-51E8-47E5-A61B-20FEE178DAC4}"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p:txBody>
          <a:bodyPr/>
          <a:lstStyle>
            <a:lvl1pPr>
              <a:defRPr/>
            </a:lvl1pPr>
          </a:lstStyle>
          <a:p>
            <a:pPr>
              <a:defRPr/>
            </a:pPr>
            <a:fld id="{A2CB02F9-2D34-46E4-AC2B-4FA843EB0DA5}"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7CF09E60-06C3-4AC4-AD1B-F0DBD6B9BE01}"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6600FB2F-E226-45D6-88F0-F2A5D621876C}"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435D3D7F-03A4-4815-AC04-1F8618A9199E}"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558B1211-94F3-45B9-9AC8-F8D602943594}"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D93ECC7E-B220-4862-B691-4BA2A9DA7C3A}"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6699B5E4-170F-4D4D-ABA6-D88AB5F1BB50}"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EBEDEA0A-CFDC-40FA-8B6D-CDE37682AB86}"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6CAD7AB-AB9A-4210-A69F-B76D41A7F165}"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8AAA32AC-BADA-4A05-BAC1-D7E116596417}"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29EEF20B-6CC8-4241-A865-DCF3B64FAEE9}"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0BC7320D-9275-422C-86BE-49BDF88EB5FC}"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p:cNvSpPr>
            <a:spLocks noGrp="1"/>
          </p:cNvSpPr>
          <p:nvPr>
            <p:ph type="sldNum" sz="quarter" idx="10"/>
          </p:nvPr>
        </p:nvSpPr>
        <p:spPr/>
        <p:txBody>
          <a:bodyPr/>
          <a:lstStyle>
            <a:lvl1pPr>
              <a:defRPr/>
            </a:lvl1pPr>
          </a:lstStyle>
          <a:p>
            <a:pPr>
              <a:defRPr/>
            </a:pPr>
            <a:fld id="{1AEA36E1-51E8-47E5-A61B-20FEE178DAC4}"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p:txBody>
          <a:bodyPr/>
          <a:lstStyle>
            <a:lvl1pPr>
              <a:defRPr/>
            </a:lvl1pPr>
          </a:lstStyle>
          <a:p>
            <a:pPr>
              <a:defRPr/>
            </a:pPr>
            <a:fld id="{A2CB02F9-2D34-46E4-AC2B-4FA843EB0DA5}"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3382F6-F9B5-4FA2-8EBF-EB03194F4F5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3D6C72-F522-47A2-83D7-07DEDD7DB5D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FADBD8-AD96-4C7F-964B-C2AED346D44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6DFC-289D-4EAF-954B-2D9024D89A6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CDC20FF-888B-4955-85EA-9EB2B642374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8F43224-9402-455C-BF97-F995C48B460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FA068C2-B74B-44DB-83B7-4E40E99BD78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81FBC4-9EC6-4982-BB2C-8D436FA37FC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616DD6-8622-41C0-850D-4676525C0CD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10ED02-3BB0-4E05-BAED-55C25C98D28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EC8295-28CB-400E-9060-4B2A6AFFE20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4055" r:id="rId12"/>
    <p:sldLayoutId id="2147484085"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7F0DB"/>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fontAlgn="base">
              <a:spcBef>
                <a:spcPct val="0"/>
              </a:spcBef>
              <a:spcAft>
                <a:spcPct val="0"/>
              </a:spcAft>
              <a:defRPr/>
            </a:pPr>
            <a:fld id="{F2398267-6B69-4EF7-86B9-9F907381E8CB}" type="slidenum">
              <a:rPr lang="en-US">
                <a:solidFill>
                  <a:srgbClr val="000000">
                    <a:tint val="75000"/>
                  </a:srgbClr>
                </a:solidFill>
              </a:rPr>
              <a:pPr fontAlgn="base">
                <a:spcBef>
                  <a:spcPct val="0"/>
                </a:spcBef>
                <a:spcAft>
                  <a:spcPct val="0"/>
                </a:spcAft>
                <a:defRPr/>
              </a:pPr>
              <a:t>‹#›</a:t>
            </a:fld>
            <a:endParaRPr lang="en-US" dirty="0">
              <a:solidFill>
                <a:srgbClr val="000000">
                  <a:tint val="75000"/>
                </a:srgbClr>
              </a:solidFill>
            </a:endParaRPr>
          </a:p>
        </p:txBody>
      </p:sp>
      <p:sp>
        <p:nvSpPr>
          <p:cNvPr id="2051" name="TextBox 6"/>
          <p:cNvSpPr txBox="1">
            <a:spLocks noChangeArrowheads="1"/>
          </p:cNvSpPr>
          <p:nvPr userDrawn="1"/>
        </p:nvSpPr>
        <p:spPr bwMode="auto">
          <a:xfrm>
            <a:off x="0" y="0"/>
            <a:ext cx="2070100" cy="584200"/>
          </a:xfrm>
          <a:prstGeom prst="rect">
            <a:avLst/>
          </a:prstGeom>
          <a:solidFill>
            <a:srgbClr val="109769">
              <a:alpha val="50000"/>
            </a:srgbClr>
          </a:solidFill>
          <a:ln>
            <a:noFill/>
          </a:ln>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fontAlgn="base">
              <a:spcBef>
                <a:spcPct val="0"/>
              </a:spcBef>
              <a:spcAft>
                <a:spcPct val="0"/>
              </a:spcAft>
              <a:defRPr/>
            </a:pPr>
            <a:r>
              <a:rPr lang="en-US" sz="3200" b="1" dirty="0">
                <a:solidFill>
                  <a:srgbClr val="FFFFCC"/>
                </a:solidFill>
              </a:rPr>
              <a:t>Example</a:t>
            </a: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tx1"/>
          </a:solidFill>
          <a:latin typeface="Arial" pitchFamily="34" charset="0"/>
        </a:defRPr>
      </a:lvl6pPr>
      <a:lvl7pPr marL="914400" algn="ctr" rtl="0" fontAlgn="base">
        <a:spcBef>
          <a:spcPct val="0"/>
        </a:spcBef>
        <a:spcAft>
          <a:spcPct val="0"/>
        </a:spcAft>
        <a:defRPr sz="4400">
          <a:solidFill>
            <a:schemeClr val="tx1"/>
          </a:solidFill>
          <a:latin typeface="Arial" pitchFamily="34" charset="0"/>
        </a:defRPr>
      </a:lvl7pPr>
      <a:lvl8pPr marL="1371600" algn="ctr" rtl="0" fontAlgn="base">
        <a:spcBef>
          <a:spcPct val="0"/>
        </a:spcBef>
        <a:spcAft>
          <a:spcPct val="0"/>
        </a:spcAft>
        <a:defRPr sz="4400">
          <a:solidFill>
            <a:schemeClr val="tx1"/>
          </a:solidFill>
          <a:latin typeface="Arial" pitchFamily="34" charset="0"/>
        </a:defRPr>
      </a:lvl8pPr>
      <a:lvl9pPr marL="1828800" algn="ctr" rtl="0" fontAlgn="base">
        <a:spcBef>
          <a:spcPct val="0"/>
        </a:spcBef>
        <a:spcAft>
          <a:spcPct val="0"/>
        </a:spcAft>
        <a:defRPr sz="4400">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400">
          <a:solidFill>
            <a:schemeClr val="tx1"/>
          </a:solidFill>
          <a:latin typeface="+mn-lt"/>
        </a:defRPr>
      </a:lvl4pPr>
      <a:lvl5pPr marL="2057400" indent="-228600" algn="l" rtl="0" eaLnBrk="0" fontAlgn="base" hangingPunct="0">
        <a:spcBef>
          <a:spcPct val="20000"/>
        </a:spcBef>
        <a:spcAft>
          <a:spcPct val="0"/>
        </a:spcAft>
        <a:buFont typeface="Arial" charset="0"/>
        <a:buChar char="»"/>
        <a:defRPr sz="2400">
          <a:solidFill>
            <a:schemeClr val="tx1"/>
          </a:solidFill>
          <a:latin typeface="+mn-lt"/>
        </a:defRPr>
      </a:lvl5pPr>
      <a:lvl6pPr marL="2514600" indent="-228600" algn="l" rtl="0" fontAlgn="base">
        <a:spcBef>
          <a:spcPct val="20000"/>
        </a:spcBef>
        <a:spcAft>
          <a:spcPct val="0"/>
        </a:spcAft>
        <a:buFont typeface="Arial" pitchFamily="34" charset="0"/>
        <a:buChar char="»"/>
        <a:defRPr sz="2400">
          <a:solidFill>
            <a:schemeClr val="tx1"/>
          </a:solidFill>
          <a:latin typeface="+mn-lt"/>
        </a:defRPr>
      </a:lvl6pPr>
      <a:lvl7pPr marL="2971800" indent="-228600" algn="l" rtl="0" fontAlgn="base">
        <a:spcBef>
          <a:spcPct val="20000"/>
        </a:spcBef>
        <a:spcAft>
          <a:spcPct val="0"/>
        </a:spcAft>
        <a:buFont typeface="Arial" pitchFamily="34" charset="0"/>
        <a:buChar char="»"/>
        <a:defRPr sz="2400">
          <a:solidFill>
            <a:schemeClr val="tx1"/>
          </a:solidFill>
          <a:latin typeface="+mn-lt"/>
        </a:defRPr>
      </a:lvl7pPr>
      <a:lvl8pPr marL="3429000" indent="-228600" algn="l" rtl="0" fontAlgn="base">
        <a:spcBef>
          <a:spcPct val="20000"/>
        </a:spcBef>
        <a:spcAft>
          <a:spcPct val="0"/>
        </a:spcAft>
        <a:buFont typeface="Arial" pitchFamily="34" charset="0"/>
        <a:buChar char="»"/>
        <a:defRPr sz="2400">
          <a:solidFill>
            <a:schemeClr val="tx1"/>
          </a:solidFill>
          <a:latin typeface="+mn-lt"/>
        </a:defRPr>
      </a:lvl8pPr>
      <a:lvl9pPr marL="3886200" indent="-228600" algn="l" rtl="0" fontAlgn="base">
        <a:spcBef>
          <a:spcPct val="20000"/>
        </a:spcBef>
        <a:spcAft>
          <a:spcPct val="0"/>
        </a:spcAft>
        <a:buFont typeface="Arial" pitchFamily="34" charset="0"/>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fontAlgn="base">
              <a:spcBef>
                <a:spcPct val="0"/>
              </a:spcBef>
              <a:spcAft>
                <a:spcPct val="0"/>
              </a:spcAft>
              <a:defRPr/>
            </a:pPr>
            <a:fld id="{0ECC715B-B11A-44F3-88A2-D2BD831116D9}"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7F0DB"/>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fontAlgn="base">
              <a:spcBef>
                <a:spcPct val="0"/>
              </a:spcBef>
              <a:spcAft>
                <a:spcPct val="0"/>
              </a:spcAft>
              <a:defRPr/>
            </a:pPr>
            <a:fld id="{F2398267-6B69-4EF7-86B9-9F907381E8CB}" type="slidenum">
              <a:rPr lang="en-US">
                <a:solidFill>
                  <a:srgbClr val="000000">
                    <a:tint val="75000"/>
                  </a:srgbClr>
                </a:solidFill>
              </a:rPr>
              <a:pPr fontAlgn="base">
                <a:spcBef>
                  <a:spcPct val="0"/>
                </a:spcBef>
                <a:spcAft>
                  <a:spcPct val="0"/>
                </a:spcAft>
                <a:defRPr/>
              </a:pPr>
              <a:t>‹#›</a:t>
            </a:fld>
            <a:endParaRPr lang="en-US" dirty="0">
              <a:solidFill>
                <a:srgbClr val="000000">
                  <a:tint val="75000"/>
                </a:srgbClr>
              </a:solidFill>
            </a:endParaRPr>
          </a:p>
        </p:txBody>
      </p:sp>
      <p:sp>
        <p:nvSpPr>
          <p:cNvPr id="2051" name="TextBox 6"/>
          <p:cNvSpPr txBox="1">
            <a:spLocks noChangeArrowheads="1"/>
          </p:cNvSpPr>
          <p:nvPr userDrawn="1"/>
        </p:nvSpPr>
        <p:spPr bwMode="auto">
          <a:xfrm>
            <a:off x="0" y="0"/>
            <a:ext cx="2070100" cy="584200"/>
          </a:xfrm>
          <a:prstGeom prst="rect">
            <a:avLst/>
          </a:prstGeom>
          <a:solidFill>
            <a:srgbClr val="109769">
              <a:alpha val="50000"/>
            </a:srgbClr>
          </a:solidFill>
          <a:ln>
            <a:noFill/>
          </a:ln>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fontAlgn="base">
              <a:spcBef>
                <a:spcPct val="0"/>
              </a:spcBef>
              <a:spcAft>
                <a:spcPct val="0"/>
              </a:spcAft>
              <a:defRPr/>
            </a:pPr>
            <a:r>
              <a:rPr lang="en-US" sz="3200" b="1" dirty="0">
                <a:solidFill>
                  <a:srgbClr val="FFFFCC"/>
                </a:solidFill>
              </a:rPr>
              <a:t>Example</a:t>
            </a: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tx1"/>
          </a:solidFill>
          <a:latin typeface="Arial" pitchFamily="34" charset="0"/>
        </a:defRPr>
      </a:lvl6pPr>
      <a:lvl7pPr marL="914400" algn="ctr" rtl="0" fontAlgn="base">
        <a:spcBef>
          <a:spcPct val="0"/>
        </a:spcBef>
        <a:spcAft>
          <a:spcPct val="0"/>
        </a:spcAft>
        <a:defRPr sz="4400">
          <a:solidFill>
            <a:schemeClr val="tx1"/>
          </a:solidFill>
          <a:latin typeface="Arial" pitchFamily="34" charset="0"/>
        </a:defRPr>
      </a:lvl7pPr>
      <a:lvl8pPr marL="1371600" algn="ctr" rtl="0" fontAlgn="base">
        <a:spcBef>
          <a:spcPct val="0"/>
        </a:spcBef>
        <a:spcAft>
          <a:spcPct val="0"/>
        </a:spcAft>
        <a:defRPr sz="4400">
          <a:solidFill>
            <a:schemeClr val="tx1"/>
          </a:solidFill>
          <a:latin typeface="Arial" pitchFamily="34" charset="0"/>
        </a:defRPr>
      </a:lvl8pPr>
      <a:lvl9pPr marL="1828800" algn="ctr" rtl="0" fontAlgn="base">
        <a:spcBef>
          <a:spcPct val="0"/>
        </a:spcBef>
        <a:spcAft>
          <a:spcPct val="0"/>
        </a:spcAft>
        <a:defRPr sz="4400">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400">
          <a:solidFill>
            <a:schemeClr val="tx1"/>
          </a:solidFill>
          <a:latin typeface="+mn-lt"/>
        </a:defRPr>
      </a:lvl4pPr>
      <a:lvl5pPr marL="2057400" indent="-228600" algn="l" rtl="0" eaLnBrk="0" fontAlgn="base" hangingPunct="0">
        <a:spcBef>
          <a:spcPct val="20000"/>
        </a:spcBef>
        <a:spcAft>
          <a:spcPct val="0"/>
        </a:spcAft>
        <a:buFont typeface="Arial" charset="0"/>
        <a:buChar char="»"/>
        <a:defRPr sz="2400">
          <a:solidFill>
            <a:schemeClr val="tx1"/>
          </a:solidFill>
          <a:latin typeface="+mn-lt"/>
        </a:defRPr>
      </a:lvl5pPr>
      <a:lvl6pPr marL="2514600" indent="-228600" algn="l" rtl="0" fontAlgn="base">
        <a:spcBef>
          <a:spcPct val="20000"/>
        </a:spcBef>
        <a:spcAft>
          <a:spcPct val="0"/>
        </a:spcAft>
        <a:buFont typeface="Arial" pitchFamily="34" charset="0"/>
        <a:buChar char="»"/>
        <a:defRPr sz="2400">
          <a:solidFill>
            <a:schemeClr val="tx1"/>
          </a:solidFill>
          <a:latin typeface="+mn-lt"/>
        </a:defRPr>
      </a:lvl6pPr>
      <a:lvl7pPr marL="2971800" indent="-228600" algn="l" rtl="0" fontAlgn="base">
        <a:spcBef>
          <a:spcPct val="20000"/>
        </a:spcBef>
        <a:spcAft>
          <a:spcPct val="0"/>
        </a:spcAft>
        <a:buFont typeface="Arial" pitchFamily="34" charset="0"/>
        <a:buChar char="»"/>
        <a:defRPr sz="2400">
          <a:solidFill>
            <a:schemeClr val="tx1"/>
          </a:solidFill>
          <a:latin typeface="+mn-lt"/>
        </a:defRPr>
      </a:lvl7pPr>
      <a:lvl8pPr marL="3429000" indent="-228600" algn="l" rtl="0" fontAlgn="base">
        <a:spcBef>
          <a:spcPct val="20000"/>
        </a:spcBef>
        <a:spcAft>
          <a:spcPct val="0"/>
        </a:spcAft>
        <a:buFont typeface="Arial" pitchFamily="34" charset="0"/>
        <a:buChar char="»"/>
        <a:defRPr sz="2400">
          <a:solidFill>
            <a:schemeClr val="tx1"/>
          </a:solidFill>
          <a:latin typeface="+mn-lt"/>
        </a:defRPr>
      </a:lvl8pPr>
      <a:lvl9pPr marL="3886200" indent="-228600" algn="l" rtl="0" fontAlgn="base">
        <a:spcBef>
          <a:spcPct val="20000"/>
        </a:spcBef>
        <a:spcAft>
          <a:spcPct val="0"/>
        </a:spcAft>
        <a:buFont typeface="Arial" pitchFamily="34" charset="0"/>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7F0DB"/>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fontAlgn="base">
              <a:spcBef>
                <a:spcPct val="0"/>
              </a:spcBef>
              <a:spcAft>
                <a:spcPct val="0"/>
              </a:spcAft>
              <a:defRPr/>
            </a:pPr>
            <a:fld id="{F2398267-6B69-4EF7-86B9-9F907381E8CB}" type="slidenum">
              <a:rPr lang="en-US">
                <a:solidFill>
                  <a:srgbClr val="000000">
                    <a:tint val="75000"/>
                  </a:srgbClr>
                </a:solidFill>
              </a:rPr>
              <a:pPr fontAlgn="base">
                <a:spcBef>
                  <a:spcPct val="0"/>
                </a:spcBef>
                <a:spcAft>
                  <a:spcPct val="0"/>
                </a:spcAft>
                <a:defRPr/>
              </a:pPr>
              <a:t>‹#›</a:t>
            </a:fld>
            <a:endParaRPr lang="en-US" dirty="0">
              <a:solidFill>
                <a:srgbClr val="000000">
                  <a:tint val="75000"/>
                </a:srgbClr>
              </a:solidFill>
            </a:endParaRPr>
          </a:p>
        </p:txBody>
      </p:sp>
      <p:sp>
        <p:nvSpPr>
          <p:cNvPr id="2051" name="TextBox 6"/>
          <p:cNvSpPr txBox="1">
            <a:spLocks noChangeArrowheads="1"/>
          </p:cNvSpPr>
          <p:nvPr userDrawn="1"/>
        </p:nvSpPr>
        <p:spPr bwMode="auto">
          <a:xfrm>
            <a:off x="0" y="0"/>
            <a:ext cx="2070100" cy="584200"/>
          </a:xfrm>
          <a:prstGeom prst="rect">
            <a:avLst/>
          </a:prstGeom>
          <a:solidFill>
            <a:srgbClr val="109769">
              <a:alpha val="50000"/>
            </a:srgbClr>
          </a:solidFill>
          <a:ln>
            <a:noFill/>
          </a:ln>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fontAlgn="base">
              <a:spcBef>
                <a:spcPct val="0"/>
              </a:spcBef>
              <a:spcAft>
                <a:spcPct val="0"/>
              </a:spcAft>
              <a:defRPr/>
            </a:pPr>
            <a:r>
              <a:rPr lang="en-US" sz="3200" b="1" dirty="0">
                <a:solidFill>
                  <a:srgbClr val="FFFFCC"/>
                </a:solidFill>
              </a:rPr>
              <a:t>Example</a:t>
            </a:r>
          </a:p>
        </p:txBody>
      </p:sp>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tx1"/>
          </a:solidFill>
          <a:latin typeface="Arial" pitchFamily="34" charset="0"/>
        </a:defRPr>
      </a:lvl6pPr>
      <a:lvl7pPr marL="914400" algn="ctr" rtl="0" fontAlgn="base">
        <a:spcBef>
          <a:spcPct val="0"/>
        </a:spcBef>
        <a:spcAft>
          <a:spcPct val="0"/>
        </a:spcAft>
        <a:defRPr sz="4400">
          <a:solidFill>
            <a:schemeClr val="tx1"/>
          </a:solidFill>
          <a:latin typeface="Arial" pitchFamily="34" charset="0"/>
        </a:defRPr>
      </a:lvl7pPr>
      <a:lvl8pPr marL="1371600" algn="ctr" rtl="0" fontAlgn="base">
        <a:spcBef>
          <a:spcPct val="0"/>
        </a:spcBef>
        <a:spcAft>
          <a:spcPct val="0"/>
        </a:spcAft>
        <a:defRPr sz="4400">
          <a:solidFill>
            <a:schemeClr val="tx1"/>
          </a:solidFill>
          <a:latin typeface="Arial" pitchFamily="34" charset="0"/>
        </a:defRPr>
      </a:lvl8pPr>
      <a:lvl9pPr marL="1828800" algn="ctr" rtl="0" fontAlgn="base">
        <a:spcBef>
          <a:spcPct val="0"/>
        </a:spcBef>
        <a:spcAft>
          <a:spcPct val="0"/>
        </a:spcAft>
        <a:defRPr sz="4400">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400">
          <a:solidFill>
            <a:schemeClr val="tx1"/>
          </a:solidFill>
          <a:latin typeface="+mn-lt"/>
        </a:defRPr>
      </a:lvl4pPr>
      <a:lvl5pPr marL="2057400" indent="-228600" algn="l" rtl="0" eaLnBrk="0" fontAlgn="base" hangingPunct="0">
        <a:spcBef>
          <a:spcPct val="20000"/>
        </a:spcBef>
        <a:spcAft>
          <a:spcPct val="0"/>
        </a:spcAft>
        <a:buFont typeface="Arial" charset="0"/>
        <a:buChar char="»"/>
        <a:defRPr sz="2400">
          <a:solidFill>
            <a:schemeClr val="tx1"/>
          </a:solidFill>
          <a:latin typeface="+mn-lt"/>
        </a:defRPr>
      </a:lvl5pPr>
      <a:lvl6pPr marL="2514600" indent="-228600" algn="l" rtl="0" fontAlgn="base">
        <a:spcBef>
          <a:spcPct val="20000"/>
        </a:spcBef>
        <a:spcAft>
          <a:spcPct val="0"/>
        </a:spcAft>
        <a:buFont typeface="Arial" pitchFamily="34" charset="0"/>
        <a:buChar char="»"/>
        <a:defRPr sz="2400">
          <a:solidFill>
            <a:schemeClr val="tx1"/>
          </a:solidFill>
          <a:latin typeface="+mn-lt"/>
        </a:defRPr>
      </a:lvl6pPr>
      <a:lvl7pPr marL="2971800" indent="-228600" algn="l" rtl="0" fontAlgn="base">
        <a:spcBef>
          <a:spcPct val="20000"/>
        </a:spcBef>
        <a:spcAft>
          <a:spcPct val="0"/>
        </a:spcAft>
        <a:buFont typeface="Arial" pitchFamily="34" charset="0"/>
        <a:buChar char="»"/>
        <a:defRPr sz="2400">
          <a:solidFill>
            <a:schemeClr val="tx1"/>
          </a:solidFill>
          <a:latin typeface="+mn-lt"/>
        </a:defRPr>
      </a:lvl7pPr>
      <a:lvl8pPr marL="3429000" indent="-228600" algn="l" rtl="0" fontAlgn="base">
        <a:spcBef>
          <a:spcPct val="20000"/>
        </a:spcBef>
        <a:spcAft>
          <a:spcPct val="0"/>
        </a:spcAft>
        <a:buFont typeface="Arial" pitchFamily="34" charset="0"/>
        <a:buChar char="»"/>
        <a:defRPr sz="2400">
          <a:solidFill>
            <a:schemeClr val="tx1"/>
          </a:solidFill>
          <a:latin typeface="+mn-lt"/>
        </a:defRPr>
      </a:lvl8pPr>
      <a:lvl9pPr marL="3886200" indent="-228600" algn="l" rtl="0" fontAlgn="base">
        <a:spcBef>
          <a:spcPct val="20000"/>
        </a:spcBef>
        <a:spcAft>
          <a:spcPct val="0"/>
        </a:spcAft>
        <a:buFont typeface="Arial" pitchFamily="34" charset="0"/>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7F0DB"/>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defRPr>
            </a:lvl1pPr>
          </a:lstStyle>
          <a:p>
            <a:pPr fontAlgn="base">
              <a:spcBef>
                <a:spcPct val="0"/>
              </a:spcBef>
              <a:spcAft>
                <a:spcPct val="0"/>
              </a:spcAft>
              <a:defRPr/>
            </a:pPr>
            <a:fld id="{F2398267-6B69-4EF7-86B9-9F907381E8CB}" type="slidenum">
              <a:rPr lang="en-US">
                <a:solidFill>
                  <a:srgbClr val="000000">
                    <a:tint val="75000"/>
                  </a:srgbClr>
                </a:solidFill>
              </a:rPr>
              <a:pPr fontAlgn="base">
                <a:spcBef>
                  <a:spcPct val="0"/>
                </a:spcBef>
                <a:spcAft>
                  <a:spcPct val="0"/>
                </a:spcAft>
                <a:defRPr/>
              </a:pPr>
              <a:t>‹#›</a:t>
            </a:fld>
            <a:endParaRPr lang="en-US" dirty="0">
              <a:solidFill>
                <a:srgbClr val="000000">
                  <a:tint val="75000"/>
                </a:srgbClr>
              </a:solidFill>
            </a:endParaRPr>
          </a:p>
        </p:txBody>
      </p:sp>
      <p:sp>
        <p:nvSpPr>
          <p:cNvPr id="2051" name="TextBox 6"/>
          <p:cNvSpPr txBox="1">
            <a:spLocks noChangeArrowheads="1"/>
          </p:cNvSpPr>
          <p:nvPr userDrawn="1"/>
        </p:nvSpPr>
        <p:spPr bwMode="auto">
          <a:xfrm>
            <a:off x="0" y="0"/>
            <a:ext cx="2070100" cy="584200"/>
          </a:xfrm>
          <a:prstGeom prst="rect">
            <a:avLst/>
          </a:prstGeom>
          <a:solidFill>
            <a:srgbClr val="109769">
              <a:alpha val="50000"/>
            </a:srgbClr>
          </a:solidFill>
          <a:ln>
            <a:noFill/>
          </a:ln>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fontAlgn="base">
              <a:spcBef>
                <a:spcPct val="0"/>
              </a:spcBef>
              <a:spcAft>
                <a:spcPct val="0"/>
              </a:spcAft>
              <a:defRPr/>
            </a:pPr>
            <a:r>
              <a:rPr lang="en-US" sz="3200" b="1" dirty="0">
                <a:solidFill>
                  <a:srgbClr val="FFFFCC"/>
                </a:solidFill>
              </a:rPr>
              <a:t>Example</a:t>
            </a: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tx1"/>
          </a:solidFill>
          <a:latin typeface="Arial" pitchFamily="34" charset="0"/>
        </a:defRPr>
      </a:lvl6pPr>
      <a:lvl7pPr marL="914400" algn="ctr" rtl="0" fontAlgn="base">
        <a:spcBef>
          <a:spcPct val="0"/>
        </a:spcBef>
        <a:spcAft>
          <a:spcPct val="0"/>
        </a:spcAft>
        <a:defRPr sz="4400">
          <a:solidFill>
            <a:schemeClr val="tx1"/>
          </a:solidFill>
          <a:latin typeface="Arial" pitchFamily="34" charset="0"/>
        </a:defRPr>
      </a:lvl7pPr>
      <a:lvl8pPr marL="1371600" algn="ctr" rtl="0" fontAlgn="base">
        <a:spcBef>
          <a:spcPct val="0"/>
        </a:spcBef>
        <a:spcAft>
          <a:spcPct val="0"/>
        </a:spcAft>
        <a:defRPr sz="4400">
          <a:solidFill>
            <a:schemeClr val="tx1"/>
          </a:solidFill>
          <a:latin typeface="Arial" pitchFamily="34" charset="0"/>
        </a:defRPr>
      </a:lvl8pPr>
      <a:lvl9pPr marL="1828800" algn="ctr" rtl="0" fontAlgn="base">
        <a:spcBef>
          <a:spcPct val="0"/>
        </a:spcBef>
        <a:spcAft>
          <a:spcPct val="0"/>
        </a:spcAft>
        <a:defRPr sz="4400">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400">
          <a:solidFill>
            <a:schemeClr val="tx1"/>
          </a:solidFill>
          <a:latin typeface="+mn-lt"/>
        </a:defRPr>
      </a:lvl4pPr>
      <a:lvl5pPr marL="2057400" indent="-228600" algn="l" rtl="0" eaLnBrk="0" fontAlgn="base" hangingPunct="0">
        <a:spcBef>
          <a:spcPct val="20000"/>
        </a:spcBef>
        <a:spcAft>
          <a:spcPct val="0"/>
        </a:spcAft>
        <a:buFont typeface="Arial" charset="0"/>
        <a:buChar char="»"/>
        <a:defRPr sz="2400">
          <a:solidFill>
            <a:schemeClr val="tx1"/>
          </a:solidFill>
          <a:latin typeface="+mn-lt"/>
        </a:defRPr>
      </a:lvl5pPr>
      <a:lvl6pPr marL="2514600" indent="-228600" algn="l" rtl="0" fontAlgn="base">
        <a:spcBef>
          <a:spcPct val="20000"/>
        </a:spcBef>
        <a:spcAft>
          <a:spcPct val="0"/>
        </a:spcAft>
        <a:buFont typeface="Arial" pitchFamily="34" charset="0"/>
        <a:buChar char="»"/>
        <a:defRPr sz="2400">
          <a:solidFill>
            <a:schemeClr val="tx1"/>
          </a:solidFill>
          <a:latin typeface="+mn-lt"/>
        </a:defRPr>
      </a:lvl6pPr>
      <a:lvl7pPr marL="2971800" indent="-228600" algn="l" rtl="0" fontAlgn="base">
        <a:spcBef>
          <a:spcPct val="20000"/>
        </a:spcBef>
        <a:spcAft>
          <a:spcPct val="0"/>
        </a:spcAft>
        <a:buFont typeface="Arial" pitchFamily="34" charset="0"/>
        <a:buChar char="»"/>
        <a:defRPr sz="2400">
          <a:solidFill>
            <a:schemeClr val="tx1"/>
          </a:solidFill>
          <a:latin typeface="+mn-lt"/>
        </a:defRPr>
      </a:lvl7pPr>
      <a:lvl8pPr marL="3429000" indent="-228600" algn="l" rtl="0" fontAlgn="base">
        <a:spcBef>
          <a:spcPct val="20000"/>
        </a:spcBef>
        <a:spcAft>
          <a:spcPct val="0"/>
        </a:spcAft>
        <a:buFont typeface="Arial" pitchFamily="34" charset="0"/>
        <a:buChar char="»"/>
        <a:defRPr sz="2400">
          <a:solidFill>
            <a:schemeClr val="tx1"/>
          </a:solidFill>
          <a:latin typeface="+mn-lt"/>
        </a:defRPr>
      </a:lvl8pPr>
      <a:lvl9pPr marL="3886200" indent="-228600" algn="l" rtl="0" fontAlgn="base">
        <a:spcBef>
          <a:spcPct val="20000"/>
        </a:spcBef>
        <a:spcAft>
          <a:spcPct val="0"/>
        </a:spcAft>
        <a:buFont typeface="Arial" pitchFamily="34" charset="0"/>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fontAlgn="base">
              <a:spcBef>
                <a:spcPct val="0"/>
              </a:spcBef>
              <a:spcAft>
                <a:spcPct val="0"/>
              </a:spcAft>
              <a:defRPr/>
            </a:pPr>
            <a:fld id="{0ECC715B-B11A-44F3-88A2-D2BD831116D9}"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3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0.xml"/><Relationship Id="rId1" Type="http://schemas.openxmlformats.org/officeDocument/2006/relationships/vmlDrawing" Target="../drawings/vmlDrawing3.vml"/><Relationship Id="rId5" Type="http://schemas.openxmlformats.org/officeDocument/2006/relationships/image" Target="../media/image15.wmf"/><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slideLayout" Target="../slideLayouts/slideLayout33.xml"/><Relationship Id="rId1" Type="http://schemas.openxmlformats.org/officeDocument/2006/relationships/themeOverride" Target="../theme/themeOverride1.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33.xml"/><Relationship Id="rId1" Type="http://schemas.openxmlformats.org/officeDocument/2006/relationships/vmlDrawing" Target="../drawings/vmlDrawing4.vml"/><Relationship Id="rId4" Type="http://schemas.openxmlformats.org/officeDocument/2006/relationships/image" Target="../media/image3.emf"/></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44.xml"/><Relationship Id="rId1" Type="http://schemas.openxmlformats.org/officeDocument/2006/relationships/vmlDrawing" Target="../drawings/vmlDrawing5.vml"/><Relationship Id="rId6" Type="http://schemas.openxmlformats.org/officeDocument/2006/relationships/image" Target="../media/image23.emf"/><Relationship Id="rId5" Type="http://schemas.openxmlformats.org/officeDocument/2006/relationships/oleObject" Target="../embeddings/oleObject6.bin"/><Relationship Id="rId4" Type="http://schemas.openxmlformats.org/officeDocument/2006/relationships/image" Target="../media/image3.emf"/><Relationship Id="rId9" Type="http://schemas.openxmlformats.org/officeDocument/2006/relationships/oleObject" Target="../embeddings/oleObject9.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0.bin"/><Relationship Id="rId7" Type="http://schemas.openxmlformats.org/officeDocument/2006/relationships/image" Target="../media/image24.png"/><Relationship Id="rId2" Type="http://schemas.openxmlformats.org/officeDocument/2006/relationships/slideLayout" Target="../slideLayouts/slideLayout44.xml"/><Relationship Id="rId1" Type="http://schemas.openxmlformats.org/officeDocument/2006/relationships/vmlDrawing" Target="../drawings/vmlDrawing6.vml"/><Relationship Id="rId6" Type="http://schemas.openxmlformats.org/officeDocument/2006/relationships/image" Target="../media/image3.emf"/><Relationship Id="rId5" Type="http://schemas.openxmlformats.org/officeDocument/2006/relationships/oleObject" Target="../embeddings/oleObject11.bin"/><Relationship Id="rId4" Type="http://schemas.openxmlformats.org/officeDocument/2006/relationships/image" Target="../media/image23.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44.xml"/><Relationship Id="rId1" Type="http://schemas.openxmlformats.org/officeDocument/2006/relationships/vmlDrawing" Target="../drawings/vmlDrawing7.vml"/><Relationship Id="rId6" Type="http://schemas.openxmlformats.org/officeDocument/2006/relationships/image" Target="../media/image25.png"/><Relationship Id="rId5" Type="http://schemas.openxmlformats.org/officeDocument/2006/relationships/oleObject" Target="../embeddings/oleObject13.bin"/><Relationship Id="rId4" Type="http://schemas.openxmlformats.org/officeDocument/2006/relationships/image" Target="../media/image3.emf"/></Relationships>
</file>

<file path=ppt/slides/_rels/slide23.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oleObject" Target="../embeddings/oleObject14.bin"/><Relationship Id="rId7" Type="http://schemas.openxmlformats.org/officeDocument/2006/relationships/image" Target="../media/image27.wmf"/><Relationship Id="rId2" Type="http://schemas.openxmlformats.org/officeDocument/2006/relationships/slideLayout" Target="../slideLayouts/slideLayout44.xml"/><Relationship Id="rId1" Type="http://schemas.openxmlformats.org/officeDocument/2006/relationships/vmlDrawing" Target="../drawings/vmlDrawing8.vml"/><Relationship Id="rId6" Type="http://schemas.openxmlformats.org/officeDocument/2006/relationships/image" Target="../media/image26.wmf"/><Relationship Id="rId5" Type="http://schemas.openxmlformats.org/officeDocument/2006/relationships/oleObject" Target="../embeddings/oleObject15.bin"/><Relationship Id="rId4" Type="http://schemas.openxmlformats.org/officeDocument/2006/relationships/image" Target="../media/image3.emf"/><Relationship Id="rId9" Type="http://schemas.openxmlformats.org/officeDocument/2006/relationships/image" Target="../media/image29.wmf"/></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44.xml"/><Relationship Id="rId1" Type="http://schemas.openxmlformats.org/officeDocument/2006/relationships/vmlDrawing" Target="../drawings/vmlDrawing9.vml"/><Relationship Id="rId6" Type="http://schemas.openxmlformats.org/officeDocument/2006/relationships/image" Target="../media/image31.png"/><Relationship Id="rId5" Type="http://schemas.openxmlformats.org/officeDocument/2006/relationships/image" Target="../media/image3.emf"/><Relationship Id="rId4" Type="http://schemas.openxmlformats.org/officeDocument/2006/relationships/oleObject" Target="../embeddings/oleObject16.bin"/></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33.xml"/><Relationship Id="rId5" Type="http://schemas.openxmlformats.org/officeDocument/2006/relationships/image" Target="../media/image35.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image" Target="../media/image40.png"/><Relationship Id="rId3" Type="http://schemas.openxmlformats.org/officeDocument/2006/relationships/oleObject" Target="../embeddings/oleObject17.bin"/><Relationship Id="rId7" Type="http://schemas.openxmlformats.org/officeDocument/2006/relationships/image" Target="../media/image36.emf"/><Relationship Id="rId12"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18.bin"/><Relationship Id="rId11" Type="http://schemas.openxmlformats.org/officeDocument/2006/relationships/image" Target="../media/image37.emf"/><Relationship Id="rId5" Type="http://schemas.openxmlformats.org/officeDocument/2006/relationships/image" Target="../media/image38.png"/><Relationship Id="rId10" Type="http://schemas.openxmlformats.org/officeDocument/2006/relationships/oleObject" Target="../embeddings/oleObject21.bin"/><Relationship Id="rId4" Type="http://schemas.openxmlformats.org/officeDocument/2006/relationships/image" Target="../media/image23.emf"/><Relationship Id="rId9" Type="http://schemas.openxmlformats.org/officeDocument/2006/relationships/oleObject" Target="../embeddings/oleObject20.bin"/></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oleObject" Target="../embeddings/oleObject22.bin"/><Relationship Id="rId7" Type="http://schemas.openxmlformats.org/officeDocument/2006/relationships/oleObject" Target="../embeddings/oleObject24.bin"/><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36.emf"/><Relationship Id="rId11" Type="http://schemas.openxmlformats.org/officeDocument/2006/relationships/image" Target="../media/image41.png"/><Relationship Id="rId5" Type="http://schemas.openxmlformats.org/officeDocument/2006/relationships/oleObject" Target="../embeddings/oleObject23.bin"/><Relationship Id="rId10" Type="http://schemas.openxmlformats.org/officeDocument/2006/relationships/image" Target="../media/image37.emf"/><Relationship Id="rId4" Type="http://schemas.openxmlformats.org/officeDocument/2006/relationships/image" Target="../media/image23.emf"/><Relationship Id="rId9" Type="http://schemas.openxmlformats.org/officeDocument/2006/relationships/oleObject" Target="../embeddings/oleObject26.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oleObject" Target="../embeddings/oleObject27.bin"/><Relationship Id="rId7" Type="http://schemas.openxmlformats.org/officeDocument/2006/relationships/oleObject" Target="../embeddings/oleObject29.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36.emf"/><Relationship Id="rId11" Type="http://schemas.openxmlformats.org/officeDocument/2006/relationships/image" Target="../media/image41.png"/><Relationship Id="rId5" Type="http://schemas.openxmlformats.org/officeDocument/2006/relationships/oleObject" Target="../embeddings/oleObject28.bin"/><Relationship Id="rId10" Type="http://schemas.openxmlformats.org/officeDocument/2006/relationships/image" Target="../media/image37.emf"/><Relationship Id="rId4" Type="http://schemas.openxmlformats.org/officeDocument/2006/relationships/image" Target="../media/image23.emf"/><Relationship Id="rId9" Type="http://schemas.openxmlformats.org/officeDocument/2006/relationships/oleObject" Target="../embeddings/oleObject31.bin"/></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3.emf"/><Relationship Id="rId2" Type="http://schemas.openxmlformats.org/officeDocument/2006/relationships/slideLayout" Target="../slideLayouts/slideLayout13.xml"/><Relationship Id="rId1" Type="http://schemas.openxmlformats.org/officeDocument/2006/relationships/vmlDrawing" Target="../drawings/vmlDrawing13.vml"/><Relationship Id="rId6" Type="http://schemas.openxmlformats.org/officeDocument/2006/relationships/oleObject" Target="../embeddings/oleObject33.bin"/><Relationship Id="rId5" Type="http://schemas.openxmlformats.org/officeDocument/2006/relationships/image" Target="../media/image43.wmf"/><Relationship Id="rId4" Type="http://schemas.openxmlformats.org/officeDocument/2006/relationships/oleObject" Target="../embeddings/oleObject32.bin"/></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36.bin"/><Relationship Id="rId3" Type="http://schemas.openxmlformats.org/officeDocument/2006/relationships/oleObject" Target="../embeddings/oleObject34.bin"/><Relationship Id="rId7" Type="http://schemas.openxmlformats.org/officeDocument/2006/relationships/image" Target="../media/image44.wmf"/><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35.bin"/><Relationship Id="rId5" Type="http://schemas.openxmlformats.org/officeDocument/2006/relationships/image" Target="../media/image46.png"/><Relationship Id="rId4" Type="http://schemas.openxmlformats.org/officeDocument/2006/relationships/image" Target="../media/image23.emf"/><Relationship Id="rId9" Type="http://schemas.openxmlformats.org/officeDocument/2006/relationships/image" Target="../media/image45.wmf"/></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39.bin"/><Relationship Id="rId3" Type="http://schemas.openxmlformats.org/officeDocument/2006/relationships/oleObject" Target="../embeddings/oleObject37.bin"/><Relationship Id="rId7" Type="http://schemas.openxmlformats.org/officeDocument/2006/relationships/image" Target="../media/image47.w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38.bin"/><Relationship Id="rId5" Type="http://schemas.openxmlformats.org/officeDocument/2006/relationships/image" Target="../media/image46.png"/><Relationship Id="rId4" Type="http://schemas.openxmlformats.org/officeDocument/2006/relationships/image" Target="../media/image23.emf"/><Relationship Id="rId9" Type="http://schemas.openxmlformats.org/officeDocument/2006/relationships/image" Target="../media/image48.wmf"/></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42.bin"/><Relationship Id="rId3" Type="http://schemas.openxmlformats.org/officeDocument/2006/relationships/oleObject" Target="../embeddings/oleObject40.bin"/><Relationship Id="rId7" Type="http://schemas.openxmlformats.org/officeDocument/2006/relationships/image" Target="../media/image49.wm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41.bin"/><Relationship Id="rId5" Type="http://schemas.openxmlformats.org/officeDocument/2006/relationships/image" Target="../media/image46.png"/><Relationship Id="rId4" Type="http://schemas.openxmlformats.org/officeDocument/2006/relationships/image" Target="../media/image23.emf"/><Relationship Id="rId9" Type="http://schemas.openxmlformats.org/officeDocument/2006/relationships/image" Target="../media/image50.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45.bin"/><Relationship Id="rId3" Type="http://schemas.openxmlformats.org/officeDocument/2006/relationships/oleObject" Target="../embeddings/oleObject43.bin"/><Relationship Id="rId7" Type="http://schemas.openxmlformats.org/officeDocument/2006/relationships/image" Target="../media/image51.wmf"/><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44.bin"/><Relationship Id="rId11" Type="http://schemas.openxmlformats.org/officeDocument/2006/relationships/image" Target="../media/image53.wmf"/><Relationship Id="rId5" Type="http://schemas.openxmlformats.org/officeDocument/2006/relationships/image" Target="../media/image46.png"/><Relationship Id="rId10" Type="http://schemas.openxmlformats.org/officeDocument/2006/relationships/oleObject" Target="../embeddings/oleObject46.bin"/><Relationship Id="rId4" Type="http://schemas.openxmlformats.org/officeDocument/2006/relationships/image" Target="../media/image23.emf"/><Relationship Id="rId9" Type="http://schemas.openxmlformats.org/officeDocument/2006/relationships/image" Target="../media/image52.wmf"/></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49.bin"/><Relationship Id="rId3" Type="http://schemas.openxmlformats.org/officeDocument/2006/relationships/oleObject" Target="../embeddings/oleObject47.bin"/><Relationship Id="rId7" Type="http://schemas.openxmlformats.org/officeDocument/2006/relationships/image" Target="../media/image54.wmf"/><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oleObject" Target="../embeddings/oleObject48.bin"/><Relationship Id="rId5" Type="http://schemas.openxmlformats.org/officeDocument/2006/relationships/image" Target="../media/image46.png"/><Relationship Id="rId4" Type="http://schemas.openxmlformats.org/officeDocument/2006/relationships/image" Target="../media/image23.emf"/><Relationship Id="rId9" Type="http://schemas.openxmlformats.org/officeDocument/2006/relationships/image" Target="../media/image55.wmf"/></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8" Type="http://schemas.openxmlformats.org/officeDocument/2006/relationships/image" Target="../media/image57.emf"/><Relationship Id="rId13" Type="http://schemas.openxmlformats.org/officeDocument/2006/relationships/oleObject" Target="../embeddings/oleObject54.bin"/><Relationship Id="rId3" Type="http://schemas.openxmlformats.org/officeDocument/2006/relationships/image" Target="../media/image61.jpeg"/><Relationship Id="rId7" Type="http://schemas.openxmlformats.org/officeDocument/2006/relationships/oleObject" Target="../embeddings/oleObject51.bin"/><Relationship Id="rId12" Type="http://schemas.openxmlformats.org/officeDocument/2006/relationships/image" Target="../media/image59.emf"/><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56.emf"/><Relationship Id="rId11" Type="http://schemas.openxmlformats.org/officeDocument/2006/relationships/oleObject" Target="../embeddings/oleObject53.bin"/><Relationship Id="rId5" Type="http://schemas.openxmlformats.org/officeDocument/2006/relationships/oleObject" Target="../embeddings/oleObject50.bin"/><Relationship Id="rId10" Type="http://schemas.openxmlformats.org/officeDocument/2006/relationships/image" Target="../media/image58.emf"/><Relationship Id="rId4" Type="http://schemas.openxmlformats.org/officeDocument/2006/relationships/image" Target="../media/image62.png"/><Relationship Id="rId9" Type="http://schemas.openxmlformats.org/officeDocument/2006/relationships/oleObject" Target="../embeddings/oleObject52.bin"/><Relationship Id="rId14" Type="http://schemas.openxmlformats.org/officeDocument/2006/relationships/image" Target="../media/image60.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slideLayout" Target="../slideLayouts/slideLayout57.xml"/><Relationship Id="rId1" Type="http://schemas.openxmlformats.org/officeDocument/2006/relationships/themeOverride" Target="../theme/themeOverride2.xml"/><Relationship Id="rId5" Type="http://schemas.openxmlformats.org/officeDocument/2006/relationships/image" Target="../media/image64.png"/><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70.emf"/><Relationship Id="rId5" Type="http://schemas.openxmlformats.org/officeDocument/2006/relationships/image" Target="../media/image69.emf"/><Relationship Id="rId4" Type="http://schemas.openxmlformats.org/officeDocument/2006/relationships/image" Target="../media/image68.emf"/></Relationships>
</file>

<file path=ppt/slides/_rels/slide49.x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image" Target="../media/image72.jpeg"/><Relationship Id="rId7" Type="http://schemas.openxmlformats.org/officeDocument/2006/relationships/oleObject" Target="../embeddings/oleObject56.bin"/><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Layout" Target="../slideLayouts/slideLayout2.xml"/><Relationship Id="rId1" Type="http://schemas.openxmlformats.org/officeDocument/2006/relationships/vmlDrawing" Target="../drawings/vmlDrawing22.vml"/><Relationship Id="rId4" Type="http://schemas.openxmlformats.org/officeDocument/2006/relationships/image" Target="../media/image68.emf"/></Relationships>
</file>

<file path=ppt/slides/_rels/slide5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image" Target="../media/image83.emf"/><Relationship Id="rId5" Type="http://schemas.openxmlformats.org/officeDocument/2006/relationships/oleObject" Target="../embeddings/oleObject58.bin"/><Relationship Id="rId4" Type="http://schemas.openxmlformats.org/officeDocument/2006/relationships/image" Target="../media/image82.emf"/></Relationships>
</file>

<file path=ppt/slides/_rels/slide5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emf"/></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59.bin"/><Relationship Id="rId7" Type="http://schemas.openxmlformats.org/officeDocument/2006/relationships/image" Target="../media/image90.png"/><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oleObject" Target="../embeddings/oleObject60.bin"/><Relationship Id="rId5" Type="http://schemas.openxmlformats.org/officeDocument/2006/relationships/image" Target="../media/image89.png"/><Relationship Id="rId4" Type="http://schemas.openxmlformats.org/officeDocument/2006/relationships/image" Target="../media/image3.emf"/></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6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6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6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jpeg"/></Relationships>
</file>

<file path=ppt/slides/_rels/slide6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70.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107.jpeg"/></Relationships>
</file>

<file path=ppt/slides/_rels/slide7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gif"/><Relationship Id="rId1" Type="http://schemas.openxmlformats.org/officeDocument/2006/relationships/slideLayout" Target="../slideLayouts/slideLayout2.xml"/><Relationship Id="rId4" Type="http://schemas.openxmlformats.org/officeDocument/2006/relationships/image" Target="../media/image106.gif"/></Relationships>
</file>

<file path=ppt/slides/_rels/slide7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oleObject" Target="../embeddings/oleObject63.bin"/><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oleObject" Target="../embeddings/oleObject62.bin"/><Relationship Id="rId5" Type="http://schemas.openxmlformats.org/officeDocument/2006/relationships/image" Target="../media/image3.emf"/><Relationship Id="rId4" Type="http://schemas.openxmlformats.org/officeDocument/2006/relationships/oleObject" Target="../embeddings/oleObject61.bin"/></Relationships>
</file>

<file path=ppt/slides/_rels/slide7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Layout" Target="../slideLayouts/slideLayout57.xml"/><Relationship Id="rId1" Type="http://schemas.openxmlformats.org/officeDocument/2006/relationships/themeOverride" Target="../theme/themeOverride3.xml"/><Relationship Id="rId4" Type="http://schemas.openxmlformats.org/officeDocument/2006/relationships/image" Target="../media/image121.wmf"/></Relationships>
</file>

<file path=ppt/slides/_rels/slide7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57.xml"/><Relationship Id="rId1" Type="http://schemas.openxmlformats.org/officeDocument/2006/relationships/themeOverride" Target="../theme/themeOverride4.xml"/><Relationship Id="rId6" Type="http://schemas.openxmlformats.org/officeDocument/2006/relationships/image" Target="../media/image124.wmf"/><Relationship Id="rId5" Type="http://schemas.openxmlformats.org/officeDocument/2006/relationships/image" Target="../media/image123.wmf"/><Relationship Id="rId4" Type="http://schemas.openxmlformats.org/officeDocument/2006/relationships/image" Target="../media/image122.wmf"/></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83.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png"/></Relationships>
</file>

<file path=ppt/slides/_rels/slide82.xml.rels><?xml version="1.0" encoding="UTF-8" standalone="yes"?>
<Relationships xmlns="http://schemas.openxmlformats.org/package/2006/relationships"><Relationship Id="rId3" Type="http://schemas.openxmlformats.org/officeDocument/2006/relationships/image" Target="../media/image131.gif"/><Relationship Id="rId2" Type="http://schemas.openxmlformats.org/officeDocument/2006/relationships/image" Target="../media/image130.jpeg"/><Relationship Id="rId1" Type="http://schemas.openxmlformats.org/officeDocument/2006/relationships/slideLayout" Target="../slideLayouts/slideLayout83.xml"/><Relationship Id="rId5" Type="http://schemas.openxmlformats.org/officeDocument/2006/relationships/image" Target="../media/image133.gif"/><Relationship Id="rId4" Type="http://schemas.openxmlformats.org/officeDocument/2006/relationships/image" Target="../media/image132.jpeg"/></Relationships>
</file>

<file path=ppt/slides/_rels/slide8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83.xml"/></Relationships>
</file>

<file path=ppt/slides/_rels/slide8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83.xml"/></Relationships>
</file>

<file path=ppt/slides/_rels/slide8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83.xml"/><Relationship Id="rId4" Type="http://schemas.openxmlformats.org/officeDocument/2006/relationships/image" Target="../media/image136.png"/></Relationships>
</file>

<file path=ppt/slides/_rels/slide8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4.jpeg"/><Relationship Id="rId1" Type="http://schemas.openxmlformats.org/officeDocument/2006/relationships/slideLayout" Target="../slideLayouts/slideLayout83.xml"/></Relationships>
</file>

<file path=ppt/slides/_rels/slide8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83.xml"/></Relationships>
</file>

<file path=ppt/slides/_rels/slide8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7.jpeg"/><Relationship Id="rId1" Type="http://schemas.openxmlformats.org/officeDocument/2006/relationships/slideLayout" Target="../slideLayouts/slideLayout83.xml"/><Relationship Id="rId5" Type="http://schemas.openxmlformats.org/officeDocument/2006/relationships/image" Target="../media/image139.jpeg"/><Relationship Id="rId4" Type="http://schemas.openxmlformats.org/officeDocument/2006/relationships/image" Target="../media/image138.png"/></Relationships>
</file>

<file path=ppt/slides/_rels/slide8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8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83.xml"/><Relationship Id="rId5" Type="http://schemas.openxmlformats.org/officeDocument/2006/relationships/image" Target="../media/image142.jpeg"/><Relationship Id="rId4" Type="http://schemas.openxmlformats.org/officeDocument/2006/relationships/image" Target="../media/image133.gif"/></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7.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8BF788A-1C92-4C4C-8622-099D831B1B99}"/>
              </a:ext>
            </a:extLst>
          </p:cNvPr>
          <p:cNvSpPr>
            <a:spLocks noGrp="1"/>
          </p:cNvSpPr>
          <p:nvPr>
            <p:ph type="subTitle" idx="1"/>
          </p:nvPr>
        </p:nvSpPr>
        <p:spPr>
          <a:xfrm>
            <a:off x="1371600" y="3886200"/>
            <a:ext cx="6400800" cy="1752600"/>
          </a:xfrm>
        </p:spPr>
        <p:txBody>
          <a:bodyPr/>
          <a:lstStyle/>
          <a:p>
            <a:endParaRPr lang="en-US"/>
          </a:p>
        </p:txBody>
      </p:sp>
      <p:sp>
        <p:nvSpPr>
          <p:cNvPr id="4" name="Slide Number Placeholder 3">
            <a:extLst>
              <a:ext uri="{FF2B5EF4-FFF2-40B4-BE49-F238E27FC236}">
                <a16:creationId xmlns:a16="http://schemas.microsoft.com/office/drawing/2014/main" id="{0F3E3DF6-5AB9-46A0-B3FF-23CAC47FEDDB}"/>
              </a:ext>
            </a:extLst>
          </p:cNvPr>
          <p:cNvSpPr>
            <a:spLocks noGrp="1"/>
          </p:cNvSpPr>
          <p:nvPr>
            <p:ph type="sldNum" sz="quarter" idx="12"/>
          </p:nvPr>
        </p:nvSpPr>
        <p:spPr>
          <a:xfrm>
            <a:off x="6553200" y="6356350"/>
            <a:ext cx="2133600" cy="365125"/>
          </a:xfrm>
        </p:spPr>
        <p:txBody>
          <a:bodyPr/>
          <a:lstStyle/>
          <a:p>
            <a:fld id="{B6F15528-21DE-4FAA-801E-634DDDAF4B2B}" type="slidenum">
              <a:rPr lang="en-US" smtClean="0"/>
              <a:pPr/>
              <a:t>1</a:t>
            </a:fld>
            <a:endParaRPr lang="en-US"/>
          </a:p>
        </p:txBody>
      </p:sp>
      <p:pic>
        <p:nvPicPr>
          <p:cNvPr id="5" name="Picture 4">
            <a:extLst>
              <a:ext uri="{FF2B5EF4-FFF2-40B4-BE49-F238E27FC236}">
                <a16:creationId xmlns:a16="http://schemas.microsoft.com/office/drawing/2014/main" id="{ECE4FF88-B0B4-406A-A639-272525199B06}"/>
              </a:ext>
            </a:extLst>
          </p:cNvPr>
          <p:cNvPicPr>
            <a:picLocks noChangeAspect="1"/>
          </p:cNvPicPr>
          <p:nvPr/>
        </p:nvPicPr>
        <p:blipFill>
          <a:blip r:embed="rId3"/>
          <a:stretch>
            <a:fillRect/>
          </a:stretch>
        </p:blipFill>
        <p:spPr>
          <a:xfrm>
            <a:off x="1000837" y="226105"/>
            <a:ext cx="7164105" cy="6356350"/>
          </a:xfrm>
          <a:prstGeom prst="rect">
            <a:avLst/>
          </a:prstGeom>
        </p:spPr>
      </p:pic>
      <p:sp>
        <p:nvSpPr>
          <p:cNvPr id="9" name="Rectangle: Rounded Corners 8">
            <a:extLst>
              <a:ext uri="{FF2B5EF4-FFF2-40B4-BE49-F238E27FC236}">
                <a16:creationId xmlns:a16="http://schemas.microsoft.com/office/drawing/2014/main" id="{8826F82D-94C8-4B01-B24E-19CC870DC1B7}"/>
              </a:ext>
            </a:extLst>
          </p:cNvPr>
          <p:cNvSpPr/>
          <p:nvPr/>
        </p:nvSpPr>
        <p:spPr>
          <a:xfrm>
            <a:off x="1239570" y="5848236"/>
            <a:ext cx="2062430" cy="228523"/>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Left Brace 10">
            <a:extLst>
              <a:ext uri="{FF2B5EF4-FFF2-40B4-BE49-F238E27FC236}">
                <a16:creationId xmlns:a16="http://schemas.microsoft.com/office/drawing/2014/main" id="{98AC5DC8-C49B-4D37-B2FB-07C49472CDC1}"/>
              </a:ext>
            </a:extLst>
          </p:cNvPr>
          <p:cNvSpPr/>
          <p:nvPr/>
        </p:nvSpPr>
        <p:spPr>
          <a:xfrm>
            <a:off x="3346340" y="5576312"/>
            <a:ext cx="414529" cy="1247823"/>
          </a:xfrm>
          <a:prstGeom prst="leftBrace">
            <a:avLst>
              <a:gd name="adj1" fmla="val 8333"/>
              <a:gd name="adj2" fmla="val 31330"/>
            </a:avLst>
          </a:prstGeom>
          <a:noFill/>
          <a:ln w="28575" cap="flat" cmpd="sng" algn="ctr">
            <a:solidFill>
              <a:srgbClr val="7030A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5CC8D236-F031-467F-9323-07A858C4AE6F}"/>
              </a:ext>
            </a:extLst>
          </p:cNvPr>
          <p:cNvSpPr txBox="1"/>
          <p:nvPr/>
        </p:nvSpPr>
        <p:spPr>
          <a:xfrm>
            <a:off x="3638526" y="5567845"/>
            <a:ext cx="3653018" cy="1631216"/>
          </a:xfrm>
          <a:prstGeom prst="rect">
            <a:avLst/>
          </a:prstGeom>
          <a:noFill/>
        </p:spPr>
        <p:txBody>
          <a:bodyPr wrap="square" rtlCol="0">
            <a:spAutoFit/>
          </a:bodyPr>
          <a:lstStyle/>
          <a:p>
            <a:pPr>
              <a:spcAft>
                <a:spcPts val="600"/>
              </a:spcAft>
            </a:pPr>
            <a:r>
              <a:rPr lang="en-US" sz="1600" dirty="0">
                <a:solidFill>
                  <a:prstClr val="black"/>
                </a:solidFill>
                <a:latin typeface="Calibri"/>
              </a:rPr>
              <a:t>Solubility Product</a:t>
            </a:r>
          </a:p>
          <a:p>
            <a:pPr>
              <a:spcAft>
                <a:spcPts val="600"/>
              </a:spcAft>
            </a:pPr>
            <a:r>
              <a:rPr lang="en-US" sz="1600" i="1" dirty="0" err="1">
                <a:solidFill>
                  <a:prstClr val="black"/>
                </a:solidFill>
                <a:latin typeface="Calibri"/>
              </a:rPr>
              <a:t>K</a:t>
            </a:r>
            <a:r>
              <a:rPr lang="en-US" sz="1600" baseline="-25000" dirty="0" err="1">
                <a:solidFill>
                  <a:prstClr val="black"/>
                </a:solidFill>
                <a:latin typeface="Calibri"/>
              </a:rPr>
              <a:t>sp</a:t>
            </a:r>
            <a:r>
              <a:rPr lang="en-US" sz="1600" dirty="0">
                <a:solidFill>
                  <a:prstClr val="black"/>
                </a:solidFill>
                <a:latin typeface="Calibri"/>
              </a:rPr>
              <a:t> and Solubility</a:t>
            </a:r>
          </a:p>
          <a:p>
            <a:pPr>
              <a:spcAft>
                <a:spcPts val="600"/>
              </a:spcAft>
            </a:pPr>
            <a:r>
              <a:rPr lang="en-US" sz="1600" dirty="0">
                <a:solidFill>
                  <a:prstClr val="black"/>
                </a:solidFill>
                <a:latin typeface="Calibri"/>
              </a:rPr>
              <a:t>Predicting Precipitation</a:t>
            </a:r>
          </a:p>
          <a:p>
            <a:pPr>
              <a:spcAft>
                <a:spcPts val="600"/>
              </a:spcAft>
            </a:pPr>
            <a:r>
              <a:rPr lang="en-US" sz="1600" dirty="0">
                <a:solidFill>
                  <a:prstClr val="black"/>
                </a:solidFill>
                <a:latin typeface="Calibri"/>
              </a:rPr>
              <a:t>Common Ion Effect</a:t>
            </a:r>
          </a:p>
          <a:p>
            <a:pPr>
              <a:spcAft>
                <a:spcPts val="600"/>
              </a:spcAft>
            </a:pPr>
            <a:endParaRPr lang="en-US" sz="1600" dirty="0">
              <a:solidFill>
                <a:prstClr val="black"/>
              </a:solidFill>
              <a:latin typeface="Calibri"/>
            </a:endParaRPr>
          </a:p>
        </p:txBody>
      </p:sp>
    </p:spTree>
    <p:extLst>
      <p:ext uri="{BB962C8B-B14F-4D97-AF65-F5344CB8AC3E}">
        <p14:creationId xmlns:p14="http://schemas.microsoft.com/office/powerpoint/2010/main" val="149242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1" name="Rectangle 5"/>
          <p:cNvSpPr>
            <a:spLocks noChangeArrowheads="1"/>
          </p:cNvSpPr>
          <p:nvPr/>
        </p:nvSpPr>
        <p:spPr bwMode="auto">
          <a:xfrm>
            <a:off x="4419600" y="4419600"/>
            <a:ext cx="304800" cy="304800"/>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US" sz="2400">
              <a:solidFill>
                <a:srgbClr val="000000"/>
              </a:solidFill>
              <a:latin typeface="Arial" charset="0"/>
            </a:endParaRPr>
          </a:p>
        </p:txBody>
      </p:sp>
      <p:sp>
        <p:nvSpPr>
          <p:cNvPr id="70662" name="Rectangle 6"/>
          <p:cNvSpPr>
            <a:spLocks noChangeArrowheads="1"/>
          </p:cNvSpPr>
          <p:nvPr/>
        </p:nvSpPr>
        <p:spPr bwMode="auto">
          <a:xfrm>
            <a:off x="4419600" y="5715000"/>
            <a:ext cx="304800" cy="304800"/>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US" sz="2400">
              <a:solidFill>
                <a:srgbClr val="000000"/>
              </a:solidFill>
              <a:latin typeface="Arial" charset="0"/>
            </a:endParaRPr>
          </a:p>
        </p:txBody>
      </p:sp>
      <p:pic>
        <p:nvPicPr>
          <p:cNvPr id="20494" name="Picture 14"/>
          <p:cNvPicPr>
            <a:picLocks noChangeAspect="1" noChangeArrowheads="1"/>
          </p:cNvPicPr>
          <p:nvPr/>
        </p:nvPicPr>
        <p:blipFill>
          <a:blip r:embed="rId2" cstate="print"/>
          <a:srcRect/>
          <a:stretch>
            <a:fillRect/>
          </a:stretch>
        </p:blipFill>
        <p:spPr bwMode="auto">
          <a:xfrm>
            <a:off x="290513" y="3276600"/>
            <a:ext cx="1614487" cy="1074738"/>
          </a:xfrm>
          <a:prstGeom prst="rect">
            <a:avLst/>
          </a:prstGeom>
          <a:noFill/>
          <a:ln w="9525">
            <a:noFill/>
            <a:miter lim="800000"/>
            <a:headEnd/>
            <a:tailEnd/>
          </a:ln>
        </p:spPr>
      </p:pic>
      <p:pic>
        <p:nvPicPr>
          <p:cNvPr id="20495" name="Picture 15"/>
          <p:cNvPicPr>
            <a:picLocks noChangeAspect="1" noChangeArrowheads="1"/>
          </p:cNvPicPr>
          <p:nvPr/>
        </p:nvPicPr>
        <p:blipFill>
          <a:blip r:embed="rId3" cstate="print"/>
          <a:srcRect/>
          <a:stretch>
            <a:fillRect/>
          </a:stretch>
        </p:blipFill>
        <p:spPr bwMode="auto">
          <a:xfrm>
            <a:off x="1919288" y="3260725"/>
            <a:ext cx="2195512" cy="1082675"/>
          </a:xfrm>
          <a:prstGeom prst="rect">
            <a:avLst/>
          </a:prstGeom>
          <a:noFill/>
          <a:ln w="9525">
            <a:noFill/>
            <a:miter lim="800000"/>
            <a:headEnd/>
            <a:tailEnd/>
          </a:ln>
        </p:spPr>
      </p:pic>
      <p:pic>
        <p:nvPicPr>
          <p:cNvPr id="20496" name="Picture 16"/>
          <p:cNvPicPr>
            <a:picLocks noChangeAspect="1" noChangeArrowheads="1"/>
          </p:cNvPicPr>
          <p:nvPr/>
        </p:nvPicPr>
        <p:blipFill>
          <a:blip r:embed="rId4" cstate="print"/>
          <a:srcRect/>
          <a:stretch>
            <a:fillRect/>
          </a:stretch>
        </p:blipFill>
        <p:spPr bwMode="auto">
          <a:xfrm>
            <a:off x="4119563" y="3228975"/>
            <a:ext cx="2205037" cy="1098550"/>
          </a:xfrm>
          <a:prstGeom prst="rect">
            <a:avLst/>
          </a:prstGeom>
          <a:noFill/>
          <a:ln w="9525">
            <a:noFill/>
            <a:miter lim="800000"/>
            <a:headEnd/>
            <a:tailEnd/>
          </a:ln>
        </p:spPr>
      </p:pic>
      <p:pic>
        <p:nvPicPr>
          <p:cNvPr id="20497" name="Picture 17"/>
          <p:cNvPicPr>
            <a:picLocks noChangeAspect="1" noChangeArrowheads="1"/>
          </p:cNvPicPr>
          <p:nvPr/>
        </p:nvPicPr>
        <p:blipFill>
          <a:blip r:embed="rId5" cstate="print"/>
          <a:srcRect/>
          <a:stretch>
            <a:fillRect/>
          </a:stretch>
        </p:blipFill>
        <p:spPr bwMode="auto">
          <a:xfrm>
            <a:off x="6324600" y="3208338"/>
            <a:ext cx="2286000" cy="1117600"/>
          </a:xfrm>
          <a:prstGeom prst="rect">
            <a:avLst/>
          </a:prstGeom>
          <a:noFill/>
          <a:ln w="9525">
            <a:noFill/>
            <a:miter lim="800000"/>
            <a:headEnd/>
            <a:tailEnd/>
          </a:ln>
        </p:spPr>
      </p:pic>
      <p:pic>
        <p:nvPicPr>
          <p:cNvPr id="20498" name="Picture 18"/>
          <p:cNvPicPr>
            <a:picLocks noChangeAspect="1" noChangeArrowheads="1"/>
          </p:cNvPicPr>
          <p:nvPr/>
        </p:nvPicPr>
        <p:blipFill>
          <a:blip r:embed="rId6" cstate="print"/>
          <a:srcRect/>
          <a:stretch>
            <a:fillRect/>
          </a:stretch>
        </p:blipFill>
        <p:spPr bwMode="auto">
          <a:xfrm>
            <a:off x="304800" y="4927600"/>
            <a:ext cx="1600200" cy="1055688"/>
          </a:xfrm>
          <a:prstGeom prst="rect">
            <a:avLst/>
          </a:prstGeom>
          <a:noFill/>
          <a:ln w="9525">
            <a:noFill/>
            <a:miter lim="800000"/>
            <a:headEnd/>
            <a:tailEnd/>
          </a:ln>
        </p:spPr>
      </p:pic>
      <p:pic>
        <p:nvPicPr>
          <p:cNvPr id="20499" name="Picture 19"/>
          <p:cNvPicPr>
            <a:picLocks noChangeAspect="1" noChangeArrowheads="1"/>
          </p:cNvPicPr>
          <p:nvPr/>
        </p:nvPicPr>
        <p:blipFill>
          <a:blip r:embed="rId7" cstate="print"/>
          <a:srcRect/>
          <a:stretch>
            <a:fillRect/>
          </a:stretch>
        </p:blipFill>
        <p:spPr bwMode="auto">
          <a:xfrm>
            <a:off x="1905000" y="4914900"/>
            <a:ext cx="2209800" cy="1098550"/>
          </a:xfrm>
          <a:prstGeom prst="rect">
            <a:avLst/>
          </a:prstGeom>
          <a:noFill/>
          <a:ln w="9525">
            <a:noFill/>
            <a:miter lim="800000"/>
            <a:headEnd/>
            <a:tailEnd/>
          </a:ln>
        </p:spPr>
      </p:pic>
      <p:pic>
        <p:nvPicPr>
          <p:cNvPr id="20500" name="Picture 20"/>
          <p:cNvPicPr>
            <a:picLocks noChangeAspect="1" noChangeArrowheads="1"/>
          </p:cNvPicPr>
          <p:nvPr/>
        </p:nvPicPr>
        <p:blipFill>
          <a:blip r:embed="rId8" cstate="print"/>
          <a:srcRect/>
          <a:stretch>
            <a:fillRect/>
          </a:stretch>
        </p:blipFill>
        <p:spPr bwMode="auto">
          <a:xfrm>
            <a:off x="4114800" y="4894263"/>
            <a:ext cx="2286000" cy="1125537"/>
          </a:xfrm>
          <a:prstGeom prst="rect">
            <a:avLst/>
          </a:prstGeom>
          <a:noFill/>
          <a:ln w="9525">
            <a:noFill/>
            <a:miter lim="800000"/>
            <a:headEnd/>
            <a:tailEnd/>
          </a:ln>
        </p:spPr>
      </p:pic>
      <p:pic>
        <p:nvPicPr>
          <p:cNvPr id="20501" name="Picture 21"/>
          <p:cNvPicPr>
            <a:picLocks noChangeAspect="1" noChangeArrowheads="1"/>
          </p:cNvPicPr>
          <p:nvPr/>
        </p:nvPicPr>
        <p:blipFill>
          <a:blip r:embed="rId9" cstate="print"/>
          <a:srcRect/>
          <a:stretch>
            <a:fillRect/>
          </a:stretch>
        </p:blipFill>
        <p:spPr bwMode="auto">
          <a:xfrm>
            <a:off x="6400800" y="4854575"/>
            <a:ext cx="2362200" cy="1165225"/>
          </a:xfrm>
          <a:prstGeom prst="rect">
            <a:avLst/>
          </a:prstGeom>
          <a:noFill/>
          <a:ln w="9525">
            <a:noFill/>
            <a:miter lim="800000"/>
            <a:headEnd/>
            <a:tailEnd/>
          </a:ln>
        </p:spPr>
      </p:pic>
      <p:sp>
        <p:nvSpPr>
          <p:cNvPr id="16" name="Text Box 10"/>
          <p:cNvSpPr txBox="1">
            <a:spLocks noChangeArrowheads="1"/>
          </p:cNvSpPr>
          <p:nvPr/>
        </p:nvSpPr>
        <p:spPr bwMode="auto">
          <a:xfrm>
            <a:off x="1333499" y="1085975"/>
            <a:ext cx="5509713" cy="523220"/>
          </a:xfrm>
          <a:prstGeom prst="rect">
            <a:avLst/>
          </a:prstGeom>
          <a:noFill/>
          <a:ln w="9525">
            <a:noFill/>
            <a:miter lim="800000"/>
            <a:headEnd/>
            <a:tailEnd/>
          </a:ln>
        </p:spPr>
        <p:txBody>
          <a:bodyPr wrap="none">
            <a:spAutoFit/>
          </a:bodyPr>
          <a:lstStyle/>
          <a:p>
            <a:pPr fontAlgn="base">
              <a:spcBef>
                <a:spcPct val="0"/>
              </a:spcBef>
              <a:spcAft>
                <a:spcPct val="0"/>
              </a:spcAft>
            </a:pPr>
            <a:r>
              <a:rPr lang="en-US" sz="2800" b="1" i="1" dirty="0" err="1">
                <a:solidFill>
                  <a:srgbClr val="FF0000"/>
                </a:solidFill>
                <a:latin typeface="Calibri"/>
              </a:rPr>
              <a:t>K</a:t>
            </a:r>
            <a:r>
              <a:rPr lang="en-US" sz="2800" b="1" i="1" baseline="-25000" dirty="0" err="1">
                <a:solidFill>
                  <a:srgbClr val="FF0000"/>
                </a:solidFill>
                <a:latin typeface="Calibri"/>
              </a:rPr>
              <a:t>sp</a:t>
            </a:r>
            <a:r>
              <a:rPr lang="en-US" sz="2800" dirty="0">
                <a:solidFill>
                  <a:srgbClr val="000000"/>
                </a:solidFill>
                <a:latin typeface="Calibri"/>
              </a:rPr>
              <a:t> is the </a:t>
            </a:r>
            <a:r>
              <a:rPr lang="en-US" sz="2800" b="1" i="1" dirty="0">
                <a:solidFill>
                  <a:srgbClr val="FF0000"/>
                </a:solidFill>
                <a:latin typeface="Calibri"/>
              </a:rPr>
              <a:t>solubility product constant</a:t>
            </a:r>
          </a:p>
        </p:txBody>
      </p:sp>
      <p:sp>
        <p:nvSpPr>
          <p:cNvPr id="20" name="Text Box 2"/>
          <p:cNvSpPr txBox="1">
            <a:spLocks noChangeArrowheads="1"/>
          </p:cNvSpPr>
          <p:nvPr/>
        </p:nvSpPr>
        <p:spPr bwMode="auto">
          <a:xfrm>
            <a:off x="1287779" y="1824990"/>
            <a:ext cx="7440931" cy="461665"/>
          </a:xfrm>
          <a:prstGeom prst="rect">
            <a:avLst/>
          </a:prstGeom>
          <a:noFill/>
          <a:ln w="9525">
            <a:noFill/>
            <a:miter lim="800000"/>
            <a:headEnd/>
            <a:tailEnd/>
          </a:ln>
        </p:spPr>
        <p:txBody>
          <a:bodyPr wrap="square">
            <a:spAutoFit/>
          </a:bodyPr>
          <a:lstStyle/>
          <a:p>
            <a:pPr fontAlgn="base">
              <a:spcBef>
                <a:spcPct val="50000"/>
              </a:spcBef>
              <a:spcAft>
                <a:spcPct val="0"/>
              </a:spcAft>
            </a:pPr>
            <a:r>
              <a:rPr lang="en-US" sz="2400" b="1" i="1" dirty="0">
                <a:solidFill>
                  <a:srgbClr val="0000FF"/>
                </a:solidFill>
                <a:latin typeface="Calibri" panose="020F0502020204030204" pitchFamily="34" charset="0"/>
              </a:rPr>
              <a:t>Molar solubility</a:t>
            </a:r>
            <a:r>
              <a:rPr lang="en-US" sz="2400" dirty="0">
                <a:solidFill>
                  <a:srgbClr val="0000FF"/>
                </a:solidFill>
                <a:latin typeface="Calibri" panose="020F0502020204030204" pitchFamily="34" charset="0"/>
              </a:rPr>
              <a:t> </a:t>
            </a:r>
            <a:r>
              <a:rPr lang="en-US" sz="2400" dirty="0">
                <a:solidFill>
                  <a:srgbClr val="000000"/>
                </a:solidFill>
                <a:latin typeface="Calibri" panose="020F0502020204030204" pitchFamily="34" charset="0"/>
              </a:rPr>
              <a:t>(</a:t>
            </a:r>
            <a:r>
              <a:rPr lang="en-US" sz="2400" dirty="0" err="1">
                <a:solidFill>
                  <a:srgbClr val="000000"/>
                </a:solidFill>
                <a:latin typeface="Calibri" panose="020F0502020204030204" pitchFamily="34" charset="0"/>
              </a:rPr>
              <a:t>mol</a:t>
            </a:r>
            <a:r>
              <a:rPr lang="en-US" sz="2400" dirty="0">
                <a:solidFill>
                  <a:srgbClr val="000000"/>
                </a:solidFill>
                <a:latin typeface="Calibri" panose="020F0502020204030204" pitchFamily="34" charset="0"/>
              </a:rPr>
              <a:t>/L)</a:t>
            </a:r>
          </a:p>
        </p:txBody>
      </p:sp>
      <p:sp>
        <p:nvSpPr>
          <p:cNvPr id="21" name="Text Box 3"/>
          <p:cNvSpPr txBox="1">
            <a:spLocks noChangeArrowheads="1"/>
          </p:cNvSpPr>
          <p:nvPr/>
        </p:nvSpPr>
        <p:spPr bwMode="auto">
          <a:xfrm>
            <a:off x="1303020" y="2526665"/>
            <a:ext cx="7712668" cy="461665"/>
          </a:xfrm>
          <a:prstGeom prst="rect">
            <a:avLst/>
          </a:prstGeom>
          <a:noFill/>
          <a:ln w="9525">
            <a:noFill/>
            <a:miter lim="800000"/>
            <a:headEnd/>
            <a:tailEnd/>
          </a:ln>
        </p:spPr>
        <p:txBody>
          <a:bodyPr wrap="square">
            <a:spAutoFit/>
          </a:bodyPr>
          <a:lstStyle/>
          <a:p>
            <a:pPr fontAlgn="base">
              <a:spcBef>
                <a:spcPct val="50000"/>
              </a:spcBef>
              <a:spcAft>
                <a:spcPct val="0"/>
              </a:spcAft>
            </a:pPr>
            <a:r>
              <a:rPr lang="en-US" sz="2400" b="1" i="1" dirty="0">
                <a:solidFill>
                  <a:srgbClr val="7030A0"/>
                </a:solidFill>
                <a:latin typeface="Calibri" panose="020F0502020204030204" pitchFamily="34" charset="0"/>
              </a:rPr>
              <a:t>Solubility</a:t>
            </a:r>
            <a:r>
              <a:rPr lang="en-US" sz="2400" dirty="0">
                <a:solidFill>
                  <a:srgbClr val="000000"/>
                </a:solidFill>
                <a:latin typeface="Calibri" panose="020F0502020204030204" pitchFamily="34" charset="0"/>
              </a:rPr>
              <a:t> (g/L)</a:t>
            </a:r>
          </a:p>
        </p:txBody>
      </p:sp>
      <p:sp>
        <p:nvSpPr>
          <p:cNvPr id="22" name="Title 1"/>
          <p:cNvSpPr txBox="1">
            <a:spLocks/>
          </p:cNvSpPr>
          <p:nvPr/>
        </p:nvSpPr>
        <p:spPr>
          <a:xfrm>
            <a:off x="1584960" y="7391"/>
            <a:ext cx="653415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u="sng" dirty="0">
                <a:solidFill>
                  <a:prstClr val="black"/>
                </a:solidFill>
                <a:latin typeface="Calibri"/>
              </a:rPr>
              <a:t>Relating Solubility Descriptions</a:t>
            </a:r>
          </a:p>
        </p:txBody>
      </p:sp>
      <p:sp>
        <p:nvSpPr>
          <p:cNvPr id="17" name="Slide Number Placeholder 16"/>
          <p:cNvSpPr>
            <a:spLocks noGrp="1"/>
          </p:cNvSpPr>
          <p:nvPr>
            <p:ph type="sldNum" sz="quarter" idx="12"/>
          </p:nvPr>
        </p:nvSpPr>
        <p:spPr/>
        <p:txBody>
          <a:bodyPr/>
          <a:lstStyle/>
          <a:p>
            <a:pPr>
              <a:defRPr/>
            </a:pPr>
            <a:fld id="{7FA068C2-B74B-44DB-83B7-4E40E99BD786}" type="slidenum">
              <a:rPr lang="en-US" smtClean="0">
                <a:solidFill>
                  <a:srgbClr val="000000"/>
                </a:solidFill>
              </a:rPr>
              <a:pPr>
                <a:defRPr/>
              </a:pPr>
              <a:t>10</a:t>
            </a:fld>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9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49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49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06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49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49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0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pPr>
              <a:defRPr/>
            </a:pPr>
            <a:fld id="{176355E2-8735-45FE-A50F-62A90273823B}" type="slidenum">
              <a:rPr lang="en-US">
                <a:solidFill>
                  <a:srgbClr val="000000">
                    <a:tint val="75000"/>
                  </a:srgbClr>
                </a:solidFill>
              </a:rPr>
              <a:pPr>
                <a:defRPr/>
              </a:pPr>
              <a:t>11</a:t>
            </a:fld>
            <a:endParaRPr lang="en-US" dirty="0">
              <a:solidFill>
                <a:srgbClr val="000000">
                  <a:tint val="75000"/>
                </a:srgbClr>
              </a:solidFill>
            </a:endParaRPr>
          </a:p>
        </p:txBody>
      </p:sp>
      <p:sp>
        <p:nvSpPr>
          <p:cNvPr id="71684" name="Text Placeholder 2"/>
          <p:cNvSpPr>
            <a:spLocks/>
          </p:cNvSpPr>
          <p:nvPr/>
        </p:nvSpPr>
        <p:spPr bwMode="auto">
          <a:xfrm>
            <a:off x="152400" y="701040"/>
            <a:ext cx="9387840" cy="822960"/>
          </a:xfrm>
          <a:prstGeom prst="rect">
            <a:avLst/>
          </a:prstGeom>
          <a:noFill/>
          <a:ln w="9525">
            <a:noFill/>
            <a:miter lim="800000"/>
            <a:headEnd/>
            <a:tailEnd/>
          </a:ln>
        </p:spPr>
        <p:txBody>
          <a:bodyPr/>
          <a:lstStyle/>
          <a:p>
            <a:pPr fontAlgn="base">
              <a:spcBef>
                <a:spcPct val="20000"/>
              </a:spcBef>
              <a:spcAft>
                <a:spcPct val="0"/>
              </a:spcAft>
              <a:buFont typeface="Arial" charset="0"/>
              <a:buNone/>
            </a:pPr>
            <a:r>
              <a:rPr lang="en-US" sz="2400" dirty="0">
                <a:solidFill>
                  <a:srgbClr val="000000"/>
                </a:solidFill>
              </a:rPr>
              <a:t>The solubility of calcium sulfate (CaSO</a:t>
            </a:r>
            <a:r>
              <a:rPr lang="en-US" sz="2400" baseline="-25000" dirty="0">
                <a:solidFill>
                  <a:srgbClr val="000000"/>
                </a:solidFill>
              </a:rPr>
              <a:t>4</a:t>
            </a:r>
            <a:r>
              <a:rPr lang="en-US" sz="2400" dirty="0">
                <a:solidFill>
                  <a:srgbClr val="000000"/>
                </a:solidFill>
              </a:rPr>
              <a:t>) is found to be 0.67 g/L. Calculate the value of </a:t>
            </a:r>
            <a:r>
              <a:rPr lang="en-US" sz="2400" i="1" dirty="0" err="1">
                <a:solidFill>
                  <a:srgbClr val="000000"/>
                </a:solidFill>
              </a:rPr>
              <a:t>K</a:t>
            </a:r>
            <a:r>
              <a:rPr lang="en-US" sz="2400" baseline="-25000" dirty="0" err="1">
                <a:solidFill>
                  <a:srgbClr val="000000"/>
                </a:solidFill>
              </a:rPr>
              <a:t>sp</a:t>
            </a:r>
            <a:r>
              <a:rPr lang="en-US" sz="2400" dirty="0">
                <a:solidFill>
                  <a:srgbClr val="000000"/>
                </a:solidFill>
              </a:rPr>
              <a:t> for calcium sulfate.</a:t>
            </a:r>
          </a:p>
        </p:txBody>
      </p:sp>
      <p:grpSp>
        <p:nvGrpSpPr>
          <p:cNvPr id="5" name="Group 4"/>
          <p:cNvGrpSpPr/>
          <p:nvPr/>
        </p:nvGrpSpPr>
        <p:grpSpPr>
          <a:xfrm>
            <a:off x="129223" y="2667000"/>
            <a:ext cx="8807450" cy="899160"/>
            <a:chOff x="152400" y="762000"/>
            <a:chExt cx="8807450" cy="1051560"/>
          </a:xfrm>
        </p:grpSpPr>
        <p:sp>
          <p:nvSpPr>
            <p:cNvPr id="6" name="Text Placeholder 2"/>
            <p:cNvSpPr>
              <a:spLocks/>
            </p:cNvSpPr>
            <p:nvPr/>
          </p:nvSpPr>
          <p:spPr bwMode="auto">
            <a:xfrm>
              <a:off x="152400" y="762000"/>
              <a:ext cx="8807450" cy="1051560"/>
            </a:xfrm>
            <a:prstGeom prst="rect">
              <a:avLst/>
            </a:prstGeom>
            <a:noFill/>
            <a:ln w="9525">
              <a:solidFill>
                <a:schemeClr val="tx1"/>
              </a:solidFill>
              <a:miter lim="800000"/>
              <a:headEnd/>
              <a:tailEnd/>
            </a:ln>
          </p:spPr>
          <p:txBody>
            <a:bodyPr/>
            <a:lstStyle/>
            <a:p>
              <a:pPr fontAlgn="base">
                <a:spcBef>
                  <a:spcPct val="20000"/>
                </a:spcBef>
                <a:spcAft>
                  <a:spcPct val="0"/>
                </a:spcAft>
                <a:buFont typeface="Arial" charset="0"/>
                <a:buNone/>
                <a:tabLst>
                  <a:tab pos="2290763" algn="l"/>
                  <a:tab pos="4625975" algn="l"/>
                </a:tabLst>
              </a:pPr>
              <a:r>
                <a:rPr lang="en-US" sz="2400" dirty="0">
                  <a:solidFill>
                    <a:srgbClr val="000000"/>
                  </a:solidFill>
                </a:rPr>
                <a:t>  solubility of	molar solubility 	     [Ca</a:t>
              </a:r>
              <a:r>
                <a:rPr lang="en-US" sz="2400" baseline="30000" dirty="0">
                  <a:solidFill>
                    <a:srgbClr val="000000"/>
                  </a:solidFill>
                </a:rPr>
                <a:t>2+</a:t>
              </a:r>
              <a:r>
                <a:rPr lang="en-US" sz="2400" dirty="0">
                  <a:solidFill>
                    <a:srgbClr val="000000"/>
                  </a:solidFill>
                </a:rPr>
                <a:t>] and 	 </a:t>
              </a:r>
              <a:r>
                <a:rPr lang="en-US" sz="2400" i="1" dirty="0" err="1">
                  <a:solidFill>
                    <a:srgbClr val="000000"/>
                  </a:solidFill>
                </a:rPr>
                <a:t>K</a:t>
              </a:r>
              <a:r>
                <a:rPr lang="en-US" sz="2400" baseline="-25000" dirty="0" err="1">
                  <a:solidFill>
                    <a:srgbClr val="000000"/>
                  </a:solidFill>
                </a:rPr>
                <a:t>sp</a:t>
              </a:r>
              <a:r>
                <a:rPr lang="en-US" sz="2400" dirty="0">
                  <a:solidFill>
                    <a:srgbClr val="000000"/>
                  </a:solidFill>
                </a:rPr>
                <a:t> of</a:t>
              </a:r>
            </a:p>
            <a:p>
              <a:pPr fontAlgn="base">
                <a:spcBef>
                  <a:spcPct val="20000"/>
                </a:spcBef>
                <a:spcAft>
                  <a:spcPct val="0"/>
                </a:spcAft>
                <a:buFont typeface="Arial" charset="0"/>
                <a:buNone/>
                <a:tabLst>
                  <a:tab pos="2290763" algn="l"/>
                  <a:tab pos="4625975" algn="l"/>
                </a:tabLst>
              </a:pPr>
              <a:r>
                <a:rPr lang="en-US" sz="2400" dirty="0">
                  <a:solidFill>
                    <a:srgbClr val="000000"/>
                  </a:solidFill>
                </a:rPr>
                <a:t>CaSO</a:t>
              </a:r>
              <a:r>
                <a:rPr lang="en-US" sz="2400" baseline="-25000" dirty="0">
                  <a:solidFill>
                    <a:srgbClr val="000000"/>
                  </a:solidFill>
                </a:rPr>
                <a:t>4</a:t>
              </a:r>
              <a:r>
                <a:rPr lang="en-US" sz="2400" dirty="0">
                  <a:solidFill>
                    <a:srgbClr val="000000"/>
                  </a:solidFill>
                </a:rPr>
                <a:t> in g/L	    of CaSO</a:t>
              </a:r>
              <a:r>
                <a:rPr lang="en-US" sz="2400" baseline="-25000" dirty="0">
                  <a:solidFill>
                    <a:srgbClr val="000000"/>
                  </a:solidFill>
                </a:rPr>
                <a:t>4	           </a:t>
              </a:r>
              <a:r>
                <a:rPr lang="en-US" sz="2400" dirty="0">
                  <a:solidFill>
                    <a:srgbClr val="000000"/>
                  </a:solidFill>
                </a:rPr>
                <a:t>[SO</a:t>
              </a:r>
              <a:r>
                <a:rPr lang="en-US" sz="2400" baseline="-25000" dirty="0">
                  <a:solidFill>
                    <a:srgbClr val="000000"/>
                  </a:solidFill>
                </a:rPr>
                <a:t>4</a:t>
              </a:r>
              <a:r>
                <a:rPr lang="en-US" sz="2400" baseline="30000" dirty="0">
                  <a:solidFill>
                    <a:srgbClr val="000000"/>
                  </a:solidFill>
                </a:rPr>
                <a:t>2-</a:t>
              </a:r>
              <a:r>
                <a:rPr lang="en-US" sz="2400" dirty="0">
                  <a:solidFill>
                    <a:srgbClr val="000000"/>
                  </a:solidFill>
                </a:rPr>
                <a:t>]</a:t>
              </a:r>
              <a:r>
                <a:rPr lang="en-US" sz="2400" baseline="-25000" dirty="0">
                  <a:solidFill>
                    <a:srgbClr val="000000"/>
                  </a:solidFill>
                </a:rPr>
                <a:t>		</a:t>
              </a:r>
              <a:r>
                <a:rPr lang="en-US" sz="2400" dirty="0">
                  <a:solidFill>
                    <a:srgbClr val="000000"/>
                  </a:solidFill>
                </a:rPr>
                <a:t>CaSO</a:t>
              </a:r>
              <a:r>
                <a:rPr lang="en-US" sz="2400" baseline="-25000" dirty="0">
                  <a:solidFill>
                    <a:srgbClr val="000000"/>
                  </a:solidFill>
                </a:rPr>
                <a:t>4</a:t>
              </a:r>
              <a:endParaRPr lang="en-US" sz="2400" dirty="0">
                <a:solidFill>
                  <a:srgbClr val="000000"/>
                </a:solidFill>
              </a:endParaRPr>
            </a:p>
          </p:txBody>
        </p:sp>
        <p:sp>
          <p:nvSpPr>
            <p:cNvPr id="7" name="Line 4"/>
            <p:cNvSpPr>
              <a:spLocks noChangeShapeType="1"/>
            </p:cNvSpPr>
            <p:nvPr/>
          </p:nvSpPr>
          <p:spPr bwMode="auto">
            <a:xfrm>
              <a:off x="1950720" y="1234440"/>
              <a:ext cx="53340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endParaRPr>
            </a:p>
          </p:txBody>
        </p:sp>
        <p:sp>
          <p:nvSpPr>
            <p:cNvPr id="8" name="Line 5"/>
            <p:cNvSpPr>
              <a:spLocks noChangeShapeType="1"/>
            </p:cNvSpPr>
            <p:nvPr/>
          </p:nvSpPr>
          <p:spPr bwMode="auto">
            <a:xfrm>
              <a:off x="4556760" y="1234440"/>
              <a:ext cx="68580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endParaRPr>
            </a:p>
          </p:txBody>
        </p:sp>
        <p:sp>
          <p:nvSpPr>
            <p:cNvPr id="9" name="Line 7"/>
            <p:cNvSpPr>
              <a:spLocks noChangeShapeType="1"/>
            </p:cNvSpPr>
            <p:nvPr/>
          </p:nvSpPr>
          <p:spPr bwMode="auto">
            <a:xfrm>
              <a:off x="6781800" y="1234440"/>
              <a:ext cx="68580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endParaRPr>
            </a:p>
          </p:txBody>
        </p:sp>
      </p:grpSp>
      <p:sp>
        <p:nvSpPr>
          <p:cNvPr id="2" name="TextBox 1"/>
          <p:cNvSpPr txBox="1"/>
          <p:nvPr/>
        </p:nvSpPr>
        <p:spPr>
          <a:xfrm>
            <a:off x="609600" y="2174260"/>
            <a:ext cx="1150303" cy="523220"/>
          </a:xfrm>
          <a:prstGeom prst="rect">
            <a:avLst/>
          </a:prstGeom>
          <a:noFill/>
        </p:spPr>
        <p:txBody>
          <a:bodyPr wrap="square" rtlCol="0">
            <a:spAutoFit/>
          </a:bodyPr>
          <a:lstStyle/>
          <a:p>
            <a:pPr algn="ctr"/>
            <a:r>
              <a:rPr lang="en-US" sz="2800" dirty="0">
                <a:solidFill>
                  <a:srgbClr val="FF0000"/>
                </a:solidFill>
                <a:latin typeface="Calibri" panose="020F0502020204030204" pitchFamily="34" charset="0"/>
              </a:rPr>
              <a:t>given</a:t>
            </a:r>
          </a:p>
        </p:txBody>
      </p:sp>
      <p:sp>
        <p:nvSpPr>
          <p:cNvPr id="11" name="TextBox 10"/>
          <p:cNvSpPr txBox="1"/>
          <p:nvPr/>
        </p:nvSpPr>
        <p:spPr>
          <a:xfrm>
            <a:off x="7429183" y="2174260"/>
            <a:ext cx="1150303" cy="523220"/>
          </a:xfrm>
          <a:prstGeom prst="rect">
            <a:avLst/>
          </a:prstGeom>
          <a:noFill/>
        </p:spPr>
        <p:txBody>
          <a:bodyPr wrap="square" rtlCol="0">
            <a:spAutoFit/>
          </a:bodyPr>
          <a:lstStyle/>
          <a:p>
            <a:pPr algn="ctr"/>
            <a:r>
              <a:rPr lang="en-US" sz="2800" dirty="0">
                <a:solidFill>
                  <a:srgbClr val="FF0000"/>
                </a:solidFill>
                <a:latin typeface="Calibri" panose="020F0502020204030204" pitchFamily="34" charset="0"/>
              </a:rPr>
              <a:t>?</a:t>
            </a:r>
          </a:p>
        </p:txBody>
      </p:sp>
      <p:grpSp>
        <p:nvGrpSpPr>
          <p:cNvPr id="12" name="Group 22"/>
          <p:cNvGrpSpPr/>
          <p:nvPr/>
        </p:nvGrpSpPr>
        <p:grpSpPr>
          <a:xfrm>
            <a:off x="1838484" y="1587932"/>
            <a:ext cx="5479385" cy="461665"/>
            <a:chOff x="2718483" y="1679518"/>
            <a:chExt cx="5479385" cy="461665"/>
          </a:xfrm>
        </p:grpSpPr>
        <p:sp>
          <p:nvSpPr>
            <p:cNvPr id="13" name="Text Box 13"/>
            <p:cNvSpPr txBox="1">
              <a:spLocks noChangeArrowheads="1"/>
            </p:cNvSpPr>
            <p:nvPr/>
          </p:nvSpPr>
          <p:spPr bwMode="auto">
            <a:xfrm>
              <a:off x="2718483" y="1679518"/>
              <a:ext cx="5479385" cy="461665"/>
            </a:xfrm>
            <a:prstGeom prst="rect">
              <a:avLst/>
            </a:prstGeom>
            <a:noFill/>
            <a:ln w="9525">
              <a:noFill/>
              <a:miter lim="800000"/>
              <a:headEnd/>
              <a:tailEnd/>
            </a:ln>
          </p:spPr>
          <p:txBody>
            <a:bodyPr wrap="none">
              <a:spAutoFit/>
            </a:bodyPr>
            <a:lstStyle/>
            <a:p>
              <a:r>
                <a:rPr lang="en-US" sz="2400" dirty="0"/>
                <a:t>CaSO</a:t>
              </a:r>
              <a:r>
                <a:rPr lang="en-US" sz="2400" baseline="-25000" dirty="0"/>
                <a:t>4</a:t>
              </a:r>
              <a:r>
                <a:rPr lang="en-US" sz="2400" dirty="0"/>
                <a:t>(s)          Ca</a:t>
              </a:r>
              <a:r>
                <a:rPr lang="en-US" sz="2400" baseline="30000" dirty="0"/>
                <a:t>2+</a:t>
              </a:r>
              <a:r>
                <a:rPr lang="en-US" sz="2400" dirty="0"/>
                <a:t> (</a:t>
              </a:r>
              <a:r>
                <a:rPr lang="en-US" sz="2400" dirty="0" err="1"/>
                <a:t>aq</a:t>
              </a:r>
              <a:r>
                <a:rPr lang="en-US" sz="2400" dirty="0"/>
                <a:t>) + SO</a:t>
              </a:r>
              <a:r>
                <a:rPr lang="en-US" sz="2400" baseline="-25000" dirty="0"/>
                <a:t>4</a:t>
              </a:r>
              <a:r>
                <a:rPr lang="en-US" sz="2400" baseline="30000" dirty="0"/>
                <a:t>2-</a:t>
              </a:r>
              <a:r>
                <a:rPr lang="en-US" sz="2400" dirty="0"/>
                <a:t> (</a:t>
              </a:r>
              <a:r>
                <a:rPr lang="en-US" sz="2400" dirty="0" err="1"/>
                <a:t>aq</a:t>
              </a:r>
              <a:r>
                <a:rPr lang="en-US" sz="2400" dirty="0"/>
                <a:t>)</a:t>
              </a:r>
            </a:p>
          </p:txBody>
        </p:sp>
        <p:graphicFrame>
          <p:nvGraphicFramePr>
            <p:cNvPr id="14" name="Object 2"/>
            <p:cNvGraphicFramePr>
              <a:graphicFrameLocks noChangeAspect="1"/>
            </p:cNvGraphicFramePr>
            <p:nvPr>
              <p:extLst>
                <p:ext uri="{D42A27DB-BD31-4B8C-83A1-F6EECF244321}">
                  <p14:modId xmlns:p14="http://schemas.microsoft.com/office/powerpoint/2010/main" val="3115281169"/>
                </p:ext>
              </p:extLst>
            </p:nvPr>
          </p:nvGraphicFramePr>
          <p:xfrm>
            <a:off x="4219241" y="1850467"/>
            <a:ext cx="620034" cy="182450"/>
          </p:xfrm>
          <a:graphic>
            <a:graphicData uri="http://schemas.openxmlformats.org/presentationml/2006/ole">
              <mc:AlternateContent xmlns:mc="http://schemas.openxmlformats.org/markup-compatibility/2006">
                <mc:Choice xmlns:v="urn:schemas-microsoft-com:vml" Requires="v">
                  <p:oleObj spid="_x0000_s321603" name="CS ChemDraw Drawing" r:id="rId3" imgW="1014619" imgH="243270" progId="ChemDraw.Document.6.0">
                    <p:embed/>
                  </p:oleObj>
                </mc:Choice>
                <mc:Fallback>
                  <p:oleObj name="CS ChemDraw Drawing" r:id="rId3" imgW="1014619" imgH="243270" progId="ChemDraw.Document.6.0">
                    <p:embed/>
                    <p:pic>
                      <p:nvPicPr>
                        <p:cNvPr id="0" name="Picture 5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9241" y="1850467"/>
                          <a:ext cx="620034" cy="18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15" name="Picture 4"/>
          <p:cNvPicPr>
            <a:picLocks noChangeAspect="1" noChangeArrowheads="1"/>
          </p:cNvPicPr>
          <p:nvPr/>
        </p:nvPicPr>
        <p:blipFill>
          <a:blip r:embed="rId5" cstate="print"/>
          <a:srcRect/>
          <a:stretch>
            <a:fillRect/>
          </a:stretch>
        </p:blipFill>
        <p:spPr bwMode="auto">
          <a:xfrm>
            <a:off x="1278572" y="3931920"/>
            <a:ext cx="6400800" cy="815975"/>
          </a:xfrm>
          <a:prstGeom prst="rect">
            <a:avLst/>
          </a:prstGeom>
          <a:noFill/>
          <a:ln w="9525">
            <a:noFill/>
            <a:miter lim="800000"/>
            <a:headEnd/>
            <a:tailEnd/>
          </a:ln>
        </p:spPr>
      </p:pic>
      <p:sp>
        <p:nvSpPr>
          <p:cNvPr id="16" name="Line 8"/>
          <p:cNvSpPr>
            <a:spLocks noChangeShapeType="1"/>
          </p:cNvSpPr>
          <p:nvPr/>
        </p:nvSpPr>
        <p:spPr bwMode="auto">
          <a:xfrm flipV="1">
            <a:off x="1811972" y="4008120"/>
            <a:ext cx="1219200" cy="228600"/>
          </a:xfrm>
          <a:prstGeom prst="line">
            <a:avLst/>
          </a:prstGeom>
          <a:noFill/>
          <a:ln w="25400">
            <a:solidFill>
              <a:srgbClr val="FF0000"/>
            </a:solidFill>
            <a:round/>
            <a:headEnd/>
            <a:tailEnd/>
          </a:ln>
        </p:spPr>
        <p:txBody>
          <a:bodyPr/>
          <a:lstStyle/>
          <a:p>
            <a:pPr fontAlgn="base">
              <a:spcBef>
                <a:spcPct val="0"/>
              </a:spcBef>
              <a:spcAft>
                <a:spcPct val="0"/>
              </a:spcAft>
            </a:pPr>
            <a:endParaRPr lang="en-US" sz="2400">
              <a:solidFill>
                <a:srgbClr val="000000"/>
              </a:solidFill>
            </a:endParaRPr>
          </a:p>
        </p:txBody>
      </p:sp>
      <p:sp>
        <p:nvSpPr>
          <p:cNvPr id="17" name="Line 9"/>
          <p:cNvSpPr>
            <a:spLocks noChangeShapeType="1"/>
          </p:cNvSpPr>
          <p:nvPr/>
        </p:nvSpPr>
        <p:spPr bwMode="auto">
          <a:xfrm flipV="1">
            <a:off x="3945572" y="4389120"/>
            <a:ext cx="1066800" cy="304800"/>
          </a:xfrm>
          <a:prstGeom prst="line">
            <a:avLst/>
          </a:prstGeom>
          <a:noFill/>
          <a:ln w="25400">
            <a:solidFill>
              <a:srgbClr val="FF0000"/>
            </a:solidFill>
            <a:round/>
            <a:headEnd/>
            <a:tailEnd/>
          </a:ln>
        </p:spPr>
        <p:txBody>
          <a:bodyPr/>
          <a:lstStyle/>
          <a:p>
            <a:pPr fontAlgn="base">
              <a:spcBef>
                <a:spcPct val="0"/>
              </a:spcBef>
              <a:spcAft>
                <a:spcPct val="0"/>
              </a:spcAft>
            </a:pPr>
            <a:endParaRPr lang="en-US" sz="2400">
              <a:solidFill>
                <a:srgbClr val="000000"/>
              </a:solidFill>
            </a:endParaRPr>
          </a:p>
        </p:txBody>
      </p:sp>
      <p:sp>
        <p:nvSpPr>
          <p:cNvPr id="10" name="Rectangle 9"/>
          <p:cNvSpPr/>
          <p:nvPr/>
        </p:nvSpPr>
        <p:spPr>
          <a:xfrm>
            <a:off x="185884" y="5075294"/>
            <a:ext cx="8412480" cy="461665"/>
          </a:xfrm>
          <a:prstGeom prst="rect">
            <a:avLst/>
          </a:prstGeom>
        </p:spPr>
        <p:txBody>
          <a:bodyPr wrap="square">
            <a:spAutoFit/>
          </a:bodyPr>
          <a:lstStyle/>
          <a:p>
            <a:pPr lvl="0" algn="ctr" fontAlgn="base">
              <a:spcBef>
                <a:spcPct val="0"/>
              </a:spcBef>
              <a:spcAft>
                <a:spcPct val="0"/>
              </a:spcAft>
            </a:pPr>
            <a:r>
              <a:rPr lang="en-US" sz="2400" dirty="0">
                <a:solidFill>
                  <a:srgbClr val="000000"/>
                </a:solidFill>
              </a:rPr>
              <a:t>[Ca</a:t>
            </a:r>
            <a:r>
              <a:rPr lang="en-US" sz="2400" baseline="30000" dirty="0">
                <a:solidFill>
                  <a:srgbClr val="000000"/>
                </a:solidFill>
              </a:rPr>
              <a:t>2+</a:t>
            </a:r>
            <a:r>
              <a:rPr lang="en-US" sz="2400" dirty="0">
                <a:solidFill>
                  <a:srgbClr val="000000"/>
                </a:solidFill>
              </a:rPr>
              <a:t>] = 4.9 x 10</a:t>
            </a:r>
            <a:r>
              <a:rPr lang="en-US" sz="2400" baseline="30000" dirty="0">
                <a:solidFill>
                  <a:srgbClr val="000000"/>
                </a:solidFill>
              </a:rPr>
              <a:t>-3</a:t>
            </a:r>
            <a:r>
              <a:rPr lang="en-US" sz="2400" dirty="0">
                <a:solidFill>
                  <a:srgbClr val="000000"/>
                </a:solidFill>
              </a:rPr>
              <a:t> </a:t>
            </a:r>
            <a:r>
              <a:rPr lang="en-US" sz="2400" i="1" dirty="0">
                <a:solidFill>
                  <a:srgbClr val="000000"/>
                </a:solidFill>
              </a:rPr>
              <a:t>M    </a:t>
            </a:r>
            <a:r>
              <a:rPr lang="en-US" sz="2400" dirty="0">
                <a:solidFill>
                  <a:srgbClr val="000000"/>
                </a:solidFill>
              </a:rPr>
              <a:t>and    [</a:t>
            </a:r>
            <a:r>
              <a:rPr lang="en-US" sz="2400" dirty="0"/>
              <a:t>SO</a:t>
            </a:r>
            <a:r>
              <a:rPr lang="en-US" sz="2400" baseline="-25000" dirty="0"/>
              <a:t>4</a:t>
            </a:r>
            <a:r>
              <a:rPr lang="en-US" sz="2400" baseline="30000" dirty="0"/>
              <a:t>2-</a:t>
            </a:r>
            <a:r>
              <a:rPr lang="en-US" sz="2400" dirty="0">
                <a:solidFill>
                  <a:srgbClr val="000000"/>
                </a:solidFill>
              </a:rPr>
              <a:t>] = 4.9 x 10</a:t>
            </a:r>
            <a:r>
              <a:rPr lang="en-US" sz="2400" baseline="30000" dirty="0">
                <a:solidFill>
                  <a:srgbClr val="000000"/>
                </a:solidFill>
              </a:rPr>
              <a:t>-3</a:t>
            </a:r>
            <a:r>
              <a:rPr lang="en-US" sz="2400" dirty="0">
                <a:solidFill>
                  <a:srgbClr val="000000"/>
                </a:solidFill>
              </a:rPr>
              <a:t> </a:t>
            </a:r>
            <a:r>
              <a:rPr lang="en-US" sz="2400" i="1" dirty="0">
                <a:solidFill>
                  <a:srgbClr val="000000"/>
                </a:solidFill>
              </a:rPr>
              <a:t>M</a:t>
            </a:r>
            <a:r>
              <a:rPr lang="en-US" dirty="0">
                <a:solidFill>
                  <a:srgbClr val="000000"/>
                </a:solidFill>
              </a:rPr>
              <a:t> </a:t>
            </a:r>
          </a:p>
        </p:txBody>
      </p:sp>
      <p:sp>
        <p:nvSpPr>
          <p:cNvPr id="20" name="Rectangle 3"/>
          <p:cNvSpPr>
            <a:spLocks noChangeArrowheads="1"/>
          </p:cNvSpPr>
          <p:nvPr/>
        </p:nvSpPr>
        <p:spPr bwMode="auto">
          <a:xfrm>
            <a:off x="280664" y="5882640"/>
            <a:ext cx="3243116" cy="461665"/>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400" i="1" dirty="0" err="1">
                <a:solidFill>
                  <a:srgbClr val="000000"/>
                </a:solidFill>
              </a:rPr>
              <a:t>K</a:t>
            </a:r>
            <a:r>
              <a:rPr lang="en-US" sz="2400" baseline="-25000" dirty="0" err="1">
                <a:solidFill>
                  <a:srgbClr val="000000"/>
                </a:solidFill>
              </a:rPr>
              <a:t>sp</a:t>
            </a:r>
            <a:r>
              <a:rPr lang="en-US" sz="2400" dirty="0">
                <a:solidFill>
                  <a:srgbClr val="000000"/>
                </a:solidFill>
              </a:rPr>
              <a:t> = [Ca</a:t>
            </a:r>
            <a:r>
              <a:rPr lang="en-US" sz="2400" baseline="30000" dirty="0">
                <a:solidFill>
                  <a:srgbClr val="000000"/>
                </a:solidFill>
              </a:rPr>
              <a:t>2+</a:t>
            </a:r>
            <a:r>
              <a:rPr lang="en-US" sz="2400" dirty="0">
                <a:solidFill>
                  <a:srgbClr val="000000"/>
                </a:solidFill>
              </a:rPr>
              <a:t>][</a:t>
            </a:r>
            <a:r>
              <a:rPr lang="en-US" sz="2400" dirty="0"/>
              <a:t>SO</a:t>
            </a:r>
            <a:r>
              <a:rPr lang="en-US" sz="2400" baseline="-25000" dirty="0"/>
              <a:t>4</a:t>
            </a:r>
            <a:r>
              <a:rPr lang="en-US" sz="2400" baseline="30000" dirty="0"/>
              <a:t>2-</a:t>
            </a:r>
            <a:r>
              <a:rPr lang="en-US" sz="2400" dirty="0">
                <a:solidFill>
                  <a:srgbClr val="000000"/>
                </a:solidFill>
              </a:rPr>
              <a:t>]  </a:t>
            </a:r>
            <a:endParaRPr lang="en-US" sz="2400" b="1" baseline="30000" dirty="0">
              <a:solidFill>
                <a:srgbClr val="000000"/>
              </a:solidFill>
            </a:endParaRPr>
          </a:p>
        </p:txBody>
      </p:sp>
      <p:sp>
        <p:nvSpPr>
          <p:cNvPr id="18" name="Rectangle 17"/>
          <p:cNvSpPr/>
          <p:nvPr/>
        </p:nvSpPr>
        <p:spPr>
          <a:xfrm>
            <a:off x="2802572" y="5905400"/>
            <a:ext cx="5594668" cy="461665"/>
          </a:xfrm>
          <a:prstGeom prst="rect">
            <a:avLst/>
          </a:prstGeom>
        </p:spPr>
        <p:txBody>
          <a:bodyPr wrap="square">
            <a:spAutoFit/>
          </a:bodyPr>
          <a:lstStyle/>
          <a:p>
            <a:pPr lvl="0" algn="ctr" fontAlgn="base">
              <a:spcBef>
                <a:spcPct val="0"/>
              </a:spcBef>
              <a:spcAft>
                <a:spcPct val="0"/>
              </a:spcAft>
            </a:pPr>
            <a:r>
              <a:rPr lang="en-US" sz="2400" dirty="0">
                <a:solidFill>
                  <a:srgbClr val="000000"/>
                </a:solidFill>
              </a:rPr>
              <a:t>= (4.9 x 10</a:t>
            </a:r>
            <a:r>
              <a:rPr lang="en-US" sz="2400" baseline="30000" dirty="0">
                <a:solidFill>
                  <a:srgbClr val="000000"/>
                </a:solidFill>
              </a:rPr>
              <a:t>-3</a:t>
            </a:r>
            <a:r>
              <a:rPr lang="en-US" sz="2400" dirty="0">
                <a:solidFill>
                  <a:srgbClr val="000000"/>
                </a:solidFill>
              </a:rPr>
              <a:t>)(4.9 x 10</a:t>
            </a:r>
            <a:r>
              <a:rPr lang="en-US" sz="2400" baseline="30000" dirty="0">
                <a:solidFill>
                  <a:srgbClr val="000000"/>
                </a:solidFill>
              </a:rPr>
              <a:t>-3</a:t>
            </a:r>
            <a:r>
              <a:rPr lang="en-US" sz="2400" dirty="0">
                <a:solidFill>
                  <a:srgbClr val="000000"/>
                </a:solidFill>
              </a:rPr>
              <a:t>) = </a:t>
            </a:r>
            <a:r>
              <a:rPr lang="en-US" sz="2400" b="1" dirty="0">
                <a:solidFill>
                  <a:srgbClr val="000000"/>
                </a:solidFill>
              </a:rPr>
              <a:t>2.4 x 10</a:t>
            </a:r>
            <a:r>
              <a:rPr lang="en-US" sz="2400" b="1" baseline="30000" dirty="0">
                <a:solidFill>
                  <a:srgbClr val="000000"/>
                </a:solidFill>
              </a:rPr>
              <a:t>-5</a:t>
            </a:r>
          </a:p>
        </p:txBody>
      </p:sp>
      <p:sp>
        <p:nvSpPr>
          <p:cNvPr id="21" name="Rectangle 3"/>
          <p:cNvSpPr>
            <a:spLocks noChangeArrowheads="1"/>
          </p:cNvSpPr>
          <p:nvPr/>
        </p:nvSpPr>
        <p:spPr bwMode="auto">
          <a:xfrm>
            <a:off x="2942078" y="2095988"/>
            <a:ext cx="3243116" cy="461665"/>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400" i="1" dirty="0" err="1">
                <a:solidFill>
                  <a:srgbClr val="000000"/>
                </a:solidFill>
              </a:rPr>
              <a:t>K</a:t>
            </a:r>
            <a:r>
              <a:rPr lang="en-US" sz="2400" baseline="-25000" dirty="0" err="1">
                <a:solidFill>
                  <a:srgbClr val="000000"/>
                </a:solidFill>
              </a:rPr>
              <a:t>sp</a:t>
            </a:r>
            <a:r>
              <a:rPr lang="en-US" sz="2400" dirty="0">
                <a:solidFill>
                  <a:srgbClr val="000000"/>
                </a:solidFill>
              </a:rPr>
              <a:t> = [Ca</a:t>
            </a:r>
            <a:r>
              <a:rPr lang="en-US" sz="2400" baseline="30000" dirty="0">
                <a:solidFill>
                  <a:srgbClr val="000000"/>
                </a:solidFill>
              </a:rPr>
              <a:t>2+</a:t>
            </a:r>
            <a:r>
              <a:rPr lang="en-US" sz="2400" dirty="0">
                <a:solidFill>
                  <a:srgbClr val="000000"/>
                </a:solidFill>
              </a:rPr>
              <a:t>][</a:t>
            </a:r>
            <a:r>
              <a:rPr lang="en-US" sz="2400" dirty="0"/>
              <a:t>SO</a:t>
            </a:r>
            <a:r>
              <a:rPr lang="en-US" sz="2400" baseline="-25000" dirty="0"/>
              <a:t>4</a:t>
            </a:r>
            <a:r>
              <a:rPr lang="en-US" sz="2400" baseline="30000" dirty="0"/>
              <a:t>2-</a:t>
            </a:r>
            <a:r>
              <a:rPr lang="en-US" sz="2400" dirty="0">
                <a:solidFill>
                  <a:srgbClr val="000000"/>
                </a:solidFill>
              </a:rPr>
              <a:t>]  </a:t>
            </a:r>
            <a:endParaRPr lang="en-US" sz="2400" b="1" baseline="30000" dirty="0">
              <a:solidFill>
                <a:srgbClr val="000000"/>
              </a:solidFill>
            </a:endParaRPr>
          </a:p>
        </p:txBody>
      </p:sp>
    </p:spTree>
    <p:extLst>
      <p:ext uri="{BB962C8B-B14F-4D97-AF65-F5344CB8AC3E}">
        <p14:creationId xmlns:p14="http://schemas.microsoft.com/office/powerpoint/2010/main" val="378680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6" grpId="0" animBg="1"/>
      <p:bldP spid="17" grpId="0" animBg="1"/>
      <p:bldP spid="10" grpId="0"/>
      <p:bldP spid="20" grpId="0"/>
      <p:bldP spid="18"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EDEA0A-CFDC-40FA-8B6D-CDE37682AB86}" type="slidenum">
              <a:rPr lang="en-US" smtClean="0">
                <a:solidFill>
                  <a:srgbClr val="000000">
                    <a:tint val="75000"/>
                  </a:srgbClr>
                </a:solidFill>
              </a:rPr>
              <a:pPr>
                <a:defRPr/>
              </a:pPr>
              <a:t>12</a:t>
            </a:fld>
            <a:endParaRPr lang="en-US" dirty="0">
              <a:solidFill>
                <a:srgbClr val="000000">
                  <a:tint val="75000"/>
                </a:srgbClr>
              </a:solidFill>
            </a:endParaRPr>
          </a:p>
        </p:txBody>
      </p:sp>
      <p:sp>
        <p:nvSpPr>
          <p:cNvPr id="3" name="Title 1"/>
          <p:cNvSpPr txBox="1">
            <a:spLocks/>
          </p:cNvSpPr>
          <p:nvPr/>
        </p:nvSpPr>
        <p:spPr>
          <a:xfrm>
            <a:off x="1584960" y="7391"/>
            <a:ext cx="653415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i="1" u="sng" dirty="0" err="1">
                <a:solidFill>
                  <a:prstClr val="black"/>
                </a:solidFill>
                <a:latin typeface="Calibri"/>
              </a:rPr>
              <a:t>K</a:t>
            </a:r>
            <a:r>
              <a:rPr lang="en-US" sz="4000" i="1" u="sng" baseline="-25000" dirty="0" err="1">
                <a:solidFill>
                  <a:prstClr val="black"/>
                </a:solidFill>
                <a:latin typeface="Calibri"/>
              </a:rPr>
              <a:t>sp</a:t>
            </a:r>
            <a:r>
              <a:rPr lang="en-US" sz="4000" u="sng" dirty="0">
                <a:solidFill>
                  <a:prstClr val="black"/>
                </a:solidFill>
                <a:latin typeface="Calibri"/>
              </a:rPr>
              <a:t> to molar solubility</a:t>
            </a:r>
          </a:p>
        </p:txBody>
      </p:sp>
      <p:pic>
        <p:nvPicPr>
          <p:cNvPr id="4" name="Picture 18"/>
          <p:cNvPicPr>
            <a:picLocks noChangeAspect="1" noChangeArrowheads="1"/>
          </p:cNvPicPr>
          <p:nvPr/>
        </p:nvPicPr>
        <p:blipFill>
          <a:blip r:embed="rId3" cstate="print"/>
          <a:srcRect/>
          <a:stretch>
            <a:fillRect/>
          </a:stretch>
        </p:blipFill>
        <p:spPr bwMode="auto">
          <a:xfrm>
            <a:off x="1584960" y="1041400"/>
            <a:ext cx="1600200" cy="1055688"/>
          </a:xfrm>
          <a:prstGeom prst="rect">
            <a:avLst/>
          </a:prstGeom>
          <a:noFill/>
          <a:ln w="9525">
            <a:noFill/>
            <a:miter lim="800000"/>
            <a:headEnd/>
            <a:tailEnd/>
          </a:ln>
        </p:spPr>
      </p:pic>
      <p:pic>
        <p:nvPicPr>
          <p:cNvPr id="5" name="Picture 19"/>
          <p:cNvPicPr>
            <a:picLocks noChangeAspect="1" noChangeArrowheads="1"/>
          </p:cNvPicPr>
          <p:nvPr/>
        </p:nvPicPr>
        <p:blipFill>
          <a:blip r:embed="rId4" cstate="print"/>
          <a:srcRect/>
          <a:stretch>
            <a:fillRect/>
          </a:stretch>
        </p:blipFill>
        <p:spPr bwMode="auto">
          <a:xfrm>
            <a:off x="3185160" y="1028700"/>
            <a:ext cx="2209800" cy="1098550"/>
          </a:xfrm>
          <a:prstGeom prst="rect">
            <a:avLst/>
          </a:prstGeom>
          <a:noFill/>
          <a:ln w="9525">
            <a:noFill/>
            <a:miter lim="800000"/>
            <a:headEnd/>
            <a:tailEnd/>
          </a:ln>
        </p:spPr>
      </p:pic>
      <p:pic>
        <p:nvPicPr>
          <p:cNvPr id="6" name="Picture 20"/>
          <p:cNvPicPr>
            <a:picLocks noChangeAspect="1" noChangeArrowheads="1"/>
          </p:cNvPicPr>
          <p:nvPr/>
        </p:nvPicPr>
        <p:blipFill>
          <a:blip r:embed="rId5" cstate="print"/>
          <a:srcRect/>
          <a:stretch>
            <a:fillRect/>
          </a:stretch>
        </p:blipFill>
        <p:spPr bwMode="auto">
          <a:xfrm>
            <a:off x="5394960" y="1008063"/>
            <a:ext cx="2286000" cy="1125537"/>
          </a:xfrm>
          <a:prstGeom prst="rect">
            <a:avLst/>
          </a:prstGeom>
          <a:noFill/>
          <a:ln w="9525">
            <a:noFill/>
            <a:miter lim="800000"/>
            <a:headEnd/>
            <a:tailEnd/>
          </a:ln>
        </p:spPr>
      </p:pic>
      <p:pic>
        <p:nvPicPr>
          <p:cNvPr id="32256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2520" y="2406968"/>
            <a:ext cx="3520440" cy="335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3"/>
          <p:cNvSpPr>
            <a:spLocks noChangeArrowheads="1"/>
          </p:cNvSpPr>
          <p:nvPr/>
        </p:nvSpPr>
        <p:spPr bwMode="auto">
          <a:xfrm>
            <a:off x="4916402" y="2343324"/>
            <a:ext cx="3243116" cy="461665"/>
          </a:xfrm>
          <a:prstGeom prst="rect">
            <a:avLst/>
          </a:prstGeom>
          <a:noFill/>
          <a:ln w="9525">
            <a:noFill/>
            <a:miter lim="800000"/>
            <a:headEnd/>
            <a:tailEnd/>
          </a:ln>
        </p:spPr>
        <p:txBody>
          <a:bodyPr wrap="square">
            <a:spAutoFit/>
          </a:bodyPr>
          <a:lstStyle/>
          <a:p>
            <a:pPr lvl="0" algn="ctr" fontAlgn="base">
              <a:spcBef>
                <a:spcPct val="0"/>
              </a:spcBef>
              <a:spcAft>
                <a:spcPct val="0"/>
              </a:spcAft>
            </a:pPr>
            <a:r>
              <a:rPr lang="en-US" sz="2400" i="1" dirty="0" err="1">
                <a:solidFill>
                  <a:srgbClr val="000000"/>
                </a:solidFill>
                <a:latin typeface="Calibri" panose="020F0502020204030204" pitchFamily="34" charset="0"/>
              </a:rPr>
              <a:t>K</a:t>
            </a:r>
            <a:r>
              <a:rPr lang="en-US" sz="2400" baseline="-25000" dirty="0" err="1">
                <a:solidFill>
                  <a:srgbClr val="000000"/>
                </a:solidFill>
                <a:latin typeface="Calibri" panose="020F0502020204030204" pitchFamily="34" charset="0"/>
              </a:rPr>
              <a:t>sp</a:t>
            </a:r>
            <a:r>
              <a:rPr lang="en-US" sz="2400" dirty="0">
                <a:solidFill>
                  <a:srgbClr val="000000"/>
                </a:solidFill>
                <a:latin typeface="Calibri" panose="020F0502020204030204" pitchFamily="34" charset="0"/>
              </a:rPr>
              <a:t> = 7.7 x 10</a:t>
            </a:r>
            <a:r>
              <a:rPr lang="en-US" sz="2400" baseline="30000" dirty="0">
                <a:solidFill>
                  <a:srgbClr val="000000"/>
                </a:solidFill>
                <a:latin typeface="Calibri" panose="020F0502020204030204" pitchFamily="34" charset="0"/>
              </a:rPr>
              <a:t>-13</a:t>
            </a:r>
            <a:r>
              <a:rPr lang="en-US" sz="2400" dirty="0">
                <a:solidFill>
                  <a:srgbClr val="000000"/>
                </a:solidFill>
                <a:latin typeface="Calibri" panose="020F0502020204030204" pitchFamily="34" charset="0"/>
              </a:rPr>
              <a:t> </a:t>
            </a:r>
            <a:r>
              <a:rPr lang="en-US" sz="2400" i="1" dirty="0">
                <a:solidFill>
                  <a:srgbClr val="000000"/>
                </a:solidFill>
                <a:latin typeface="Calibri" panose="020F0502020204030204" pitchFamily="34" charset="0"/>
              </a:rPr>
              <a:t>M</a:t>
            </a:r>
            <a:r>
              <a:rPr lang="en-US" dirty="0">
                <a:solidFill>
                  <a:srgbClr val="000000"/>
                </a:solidFill>
                <a:latin typeface="Calibri" panose="020F0502020204030204" pitchFamily="34" charset="0"/>
              </a:rPr>
              <a:t> </a:t>
            </a:r>
          </a:p>
        </p:txBody>
      </p:sp>
      <p:sp>
        <p:nvSpPr>
          <p:cNvPr id="10" name="Rectangle 3"/>
          <p:cNvSpPr>
            <a:spLocks noChangeArrowheads="1"/>
          </p:cNvSpPr>
          <p:nvPr/>
        </p:nvSpPr>
        <p:spPr bwMode="auto">
          <a:xfrm>
            <a:off x="1251182" y="2875895"/>
            <a:ext cx="3243116" cy="461665"/>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400" i="1" dirty="0" err="1">
                <a:solidFill>
                  <a:srgbClr val="000000"/>
                </a:solidFill>
              </a:rPr>
              <a:t>K</a:t>
            </a:r>
            <a:r>
              <a:rPr lang="en-US" sz="2400" baseline="-25000" dirty="0" err="1">
                <a:solidFill>
                  <a:srgbClr val="000000"/>
                </a:solidFill>
              </a:rPr>
              <a:t>sp</a:t>
            </a:r>
            <a:r>
              <a:rPr lang="en-US" sz="2400" dirty="0">
                <a:solidFill>
                  <a:srgbClr val="000000"/>
                </a:solidFill>
              </a:rPr>
              <a:t> = [Ag</a:t>
            </a:r>
            <a:r>
              <a:rPr lang="en-US" sz="2400" baseline="30000" dirty="0">
                <a:solidFill>
                  <a:srgbClr val="000000"/>
                </a:solidFill>
              </a:rPr>
              <a:t>+</a:t>
            </a:r>
            <a:r>
              <a:rPr lang="en-US" sz="2400" dirty="0">
                <a:solidFill>
                  <a:srgbClr val="000000"/>
                </a:solidFill>
              </a:rPr>
              <a:t>]</a:t>
            </a:r>
            <a:r>
              <a:rPr lang="en-US" dirty="0">
                <a:solidFill>
                  <a:srgbClr val="000000"/>
                </a:solidFill>
              </a:rPr>
              <a:t> </a:t>
            </a:r>
            <a:r>
              <a:rPr lang="en-US" sz="2400" dirty="0">
                <a:solidFill>
                  <a:srgbClr val="000000"/>
                </a:solidFill>
              </a:rPr>
              <a:t>[</a:t>
            </a:r>
            <a:r>
              <a:rPr lang="en-US" sz="2400" dirty="0"/>
              <a:t>Br</a:t>
            </a:r>
            <a:r>
              <a:rPr lang="en-US" sz="2400" baseline="30000" dirty="0"/>
              <a:t>-</a:t>
            </a:r>
            <a:r>
              <a:rPr lang="en-US" sz="2400" dirty="0">
                <a:solidFill>
                  <a:srgbClr val="000000"/>
                </a:solidFill>
              </a:rPr>
              <a:t>]  </a:t>
            </a:r>
            <a:endParaRPr lang="en-US" sz="2400" b="1" baseline="30000" dirty="0">
              <a:solidFill>
                <a:srgbClr val="000000"/>
              </a:solidFill>
            </a:endParaRPr>
          </a:p>
        </p:txBody>
      </p:sp>
      <p:pic>
        <p:nvPicPr>
          <p:cNvPr id="322564" name="Picture 4" descr="http://textflow.mheducation.com/figures/0077386620/cha02680_ueq16138.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8814" y="3565842"/>
            <a:ext cx="5149811" cy="1280642"/>
          </a:xfrm>
          <a:prstGeom prst="rect">
            <a:avLst/>
          </a:prstGeom>
          <a:noFill/>
          <a:extLst>
            <a:ext uri="{909E8E84-426E-40DD-AFC4-6F175D3DCCD1}">
              <a14:hiddenFill xmlns:a14="http://schemas.microsoft.com/office/drawing/2010/main">
                <a:solidFill>
                  <a:srgbClr val="FFFFFF"/>
                </a:solidFill>
              </a14:hiddenFill>
            </a:ext>
          </a:extLst>
        </p:spPr>
      </p:pic>
      <p:pic>
        <p:nvPicPr>
          <p:cNvPr id="322566" name="Picture 6" descr="http://textflow.mheducation.com/figures/0077386620/cha02680_ueq16139.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72272" y="5204776"/>
            <a:ext cx="5474531" cy="118078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217920" y="4040678"/>
            <a:ext cx="2667000" cy="461665"/>
          </a:xfrm>
          <a:prstGeom prst="rect">
            <a:avLst/>
          </a:prstGeom>
          <a:noFill/>
        </p:spPr>
        <p:txBody>
          <a:bodyPr wrap="square" rtlCol="0">
            <a:spAutoFit/>
          </a:bodyPr>
          <a:lstStyle/>
          <a:p>
            <a:r>
              <a:rPr lang="en-US" sz="2400" dirty="0">
                <a:latin typeface="Calibri" panose="020F0502020204030204" pitchFamily="34" charset="0"/>
              </a:rPr>
              <a:t>s = molar solubility</a:t>
            </a:r>
          </a:p>
        </p:txBody>
      </p:sp>
    </p:spTree>
    <p:extLst>
      <p:ext uri="{BB962C8B-B14F-4D97-AF65-F5344CB8AC3E}">
        <p14:creationId xmlns:p14="http://schemas.microsoft.com/office/powerpoint/2010/main" val="20306014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25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25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a:spLocks noGrp="1"/>
          </p:cNvSpPr>
          <p:nvPr>
            <p:ph type="sldNum" sz="quarter" idx="10"/>
          </p:nvPr>
        </p:nvSpPr>
        <p:spPr/>
        <p:txBody>
          <a:bodyPr/>
          <a:lstStyle/>
          <a:p>
            <a:pPr>
              <a:defRPr/>
            </a:pPr>
            <a:fld id="{AD4DF471-0986-434A-BEF5-8EA0F0CA48A8}" type="slidenum">
              <a:rPr lang="en-US">
                <a:solidFill>
                  <a:srgbClr val="000000">
                    <a:tint val="75000"/>
                  </a:srgbClr>
                </a:solidFill>
              </a:rPr>
              <a:pPr>
                <a:defRPr/>
              </a:pPr>
              <a:t>13</a:t>
            </a:fld>
            <a:endParaRPr lang="en-US" dirty="0">
              <a:solidFill>
                <a:srgbClr val="000000">
                  <a:tint val="75000"/>
                </a:srgbClr>
              </a:solidFill>
            </a:endParaRPr>
          </a:p>
        </p:txBody>
      </p:sp>
      <p:sp>
        <p:nvSpPr>
          <p:cNvPr id="75780" name="Text Placeholder 2"/>
          <p:cNvSpPr>
            <a:spLocks/>
          </p:cNvSpPr>
          <p:nvPr/>
        </p:nvSpPr>
        <p:spPr bwMode="auto">
          <a:xfrm>
            <a:off x="152400" y="666225"/>
            <a:ext cx="8807450" cy="990600"/>
          </a:xfrm>
          <a:prstGeom prst="rect">
            <a:avLst/>
          </a:prstGeom>
          <a:noFill/>
          <a:ln w="9525">
            <a:noFill/>
            <a:miter lim="800000"/>
            <a:headEnd/>
            <a:tailEnd/>
          </a:ln>
        </p:spPr>
        <p:txBody>
          <a:bodyPr/>
          <a:lstStyle/>
          <a:p>
            <a:pPr lvl="0" fontAlgn="base">
              <a:spcBef>
                <a:spcPct val="0"/>
              </a:spcBef>
              <a:spcAft>
                <a:spcPct val="0"/>
              </a:spcAft>
            </a:pPr>
            <a:r>
              <a:rPr lang="en-US" sz="2400" dirty="0"/>
              <a:t>How many grams of copper(II) hydroxide, Cu(OH)</a:t>
            </a:r>
            <a:r>
              <a:rPr lang="en-US" sz="2400" baseline="-25000" dirty="0"/>
              <a:t>2</a:t>
            </a:r>
            <a:r>
              <a:rPr lang="en-US" sz="2400" dirty="0"/>
              <a:t> (</a:t>
            </a:r>
            <a:r>
              <a:rPr lang="en-US" sz="2400" i="1" dirty="0" err="1">
                <a:latin typeface="Calibri" panose="020F0502020204030204" pitchFamily="34" charset="0"/>
              </a:rPr>
              <a:t>K</a:t>
            </a:r>
            <a:r>
              <a:rPr lang="en-US" sz="2400" baseline="-25000" dirty="0" err="1">
                <a:latin typeface="Calibri" panose="020F0502020204030204" pitchFamily="34" charset="0"/>
              </a:rPr>
              <a:t>sp</a:t>
            </a:r>
            <a:r>
              <a:rPr lang="en-US" sz="2400" dirty="0">
                <a:latin typeface="Calibri" panose="020F0502020204030204" pitchFamily="34" charset="0"/>
              </a:rPr>
              <a:t> = 2.2 x 10</a:t>
            </a:r>
            <a:r>
              <a:rPr lang="en-US" sz="2400" baseline="30000" dirty="0">
                <a:latin typeface="Calibri" panose="020F0502020204030204" pitchFamily="34" charset="0"/>
              </a:rPr>
              <a:t>-20</a:t>
            </a:r>
            <a:r>
              <a:rPr lang="en-US" sz="2400" dirty="0">
                <a:latin typeface="Calibri" panose="020F0502020204030204" pitchFamily="34" charset="0"/>
              </a:rPr>
              <a:t> </a:t>
            </a:r>
            <a:r>
              <a:rPr lang="en-US" sz="2400" i="1" dirty="0">
                <a:latin typeface="Calibri" panose="020F0502020204030204" pitchFamily="34" charset="0"/>
              </a:rPr>
              <a:t>M</a:t>
            </a:r>
            <a:r>
              <a:rPr lang="en-US" dirty="0">
                <a:latin typeface="Calibri" panose="020F0502020204030204" pitchFamily="34" charset="0"/>
              </a:rPr>
              <a:t> </a:t>
            </a:r>
            <a:r>
              <a:rPr lang="en-US" sz="2400" dirty="0"/>
              <a:t>), will dissolve </a:t>
            </a:r>
            <a:r>
              <a:rPr lang="en-US" sz="2400" dirty="0">
                <a:solidFill>
                  <a:srgbClr val="000000"/>
                </a:solidFill>
              </a:rPr>
              <a:t>in 1 L of water.</a:t>
            </a:r>
          </a:p>
          <a:p>
            <a:pPr fontAlgn="base">
              <a:spcBef>
                <a:spcPct val="20000"/>
              </a:spcBef>
              <a:spcAft>
                <a:spcPct val="0"/>
              </a:spcAft>
              <a:buFont typeface="Arial" charset="0"/>
              <a:buNone/>
            </a:pPr>
            <a:endParaRPr lang="en-US" sz="2400" dirty="0">
              <a:solidFill>
                <a:srgbClr val="000000"/>
              </a:solidFill>
            </a:endParaRPr>
          </a:p>
        </p:txBody>
      </p:sp>
      <p:grpSp>
        <p:nvGrpSpPr>
          <p:cNvPr id="7" name="Group 6"/>
          <p:cNvGrpSpPr/>
          <p:nvPr/>
        </p:nvGrpSpPr>
        <p:grpSpPr>
          <a:xfrm>
            <a:off x="152400" y="2087880"/>
            <a:ext cx="8807450" cy="1005840"/>
            <a:chOff x="152400" y="762000"/>
            <a:chExt cx="8807450" cy="1005840"/>
          </a:xfrm>
        </p:grpSpPr>
        <p:sp>
          <p:nvSpPr>
            <p:cNvPr id="8" name="Text Placeholder 2"/>
            <p:cNvSpPr>
              <a:spLocks/>
            </p:cNvSpPr>
            <p:nvPr/>
          </p:nvSpPr>
          <p:spPr bwMode="auto">
            <a:xfrm>
              <a:off x="152400" y="762000"/>
              <a:ext cx="8807450" cy="1005840"/>
            </a:xfrm>
            <a:prstGeom prst="rect">
              <a:avLst/>
            </a:prstGeom>
            <a:noFill/>
            <a:ln w="9525">
              <a:solidFill>
                <a:schemeClr val="tx1"/>
              </a:solidFill>
              <a:miter lim="800000"/>
              <a:headEnd/>
              <a:tailEnd/>
            </a:ln>
          </p:spPr>
          <p:txBody>
            <a:bodyPr/>
            <a:lstStyle/>
            <a:p>
              <a:pPr fontAlgn="base">
                <a:spcBef>
                  <a:spcPct val="20000"/>
                </a:spcBef>
                <a:spcAft>
                  <a:spcPct val="0"/>
                </a:spcAft>
                <a:buFont typeface="Arial" charset="0"/>
                <a:buNone/>
                <a:tabLst>
                  <a:tab pos="1774825" algn="l"/>
                  <a:tab pos="3776663" algn="l"/>
                  <a:tab pos="6454775" algn="l"/>
                </a:tabLst>
              </a:pPr>
              <a:r>
                <a:rPr lang="en-US" sz="2400" i="1" dirty="0">
                  <a:solidFill>
                    <a:srgbClr val="000000"/>
                  </a:solidFill>
                </a:rPr>
                <a:t>  </a:t>
              </a:r>
              <a:r>
                <a:rPr lang="en-US" sz="2400" i="1" dirty="0" err="1">
                  <a:solidFill>
                    <a:srgbClr val="000000"/>
                  </a:solidFill>
                </a:rPr>
                <a:t>K</a:t>
              </a:r>
              <a:r>
                <a:rPr lang="en-US" sz="2400" baseline="-25000" dirty="0" err="1">
                  <a:solidFill>
                    <a:srgbClr val="000000"/>
                  </a:solidFill>
                </a:rPr>
                <a:t>sp</a:t>
              </a:r>
              <a:r>
                <a:rPr lang="en-US" sz="2400" dirty="0">
                  <a:solidFill>
                    <a:srgbClr val="000000"/>
                  </a:solidFill>
                </a:rPr>
                <a:t> of	[Cu</a:t>
              </a:r>
              <a:r>
                <a:rPr lang="en-US" sz="2400" baseline="30000" dirty="0">
                  <a:solidFill>
                    <a:srgbClr val="000000"/>
                  </a:solidFill>
                </a:rPr>
                <a:t>2+</a:t>
              </a:r>
              <a:r>
                <a:rPr lang="en-US" sz="2400" dirty="0">
                  <a:solidFill>
                    <a:srgbClr val="000000"/>
                  </a:solidFill>
                </a:rPr>
                <a:t>] and	molar solubility	    solubility of</a:t>
              </a:r>
            </a:p>
            <a:p>
              <a:pPr fontAlgn="base">
                <a:spcBef>
                  <a:spcPct val="20000"/>
                </a:spcBef>
                <a:spcAft>
                  <a:spcPct val="0"/>
                </a:spcAft>
                <a:buFont typeface="Arial" charset="0"/>
                <a:buNone/>
                <a:tabLst>
                  <a:tab pos="1774825" algn="l"/>
                  <a:tab pos="3776663" algn="l"/>
                  <a:tab pos="6454775" algn="l"/>
                </a:tabLst>
              </a:pPr>
              <a:r>
                <a:rPr lang="en-US" sz="2400" dirty="0">
                  <a:solidFill>
                    <a:srgbClr val="000000"/>
                  </a:solidFill>
                </a:rPr>
                <a:t>Cu(OH)</a:t>
              </a:r>
              <a:r>
                <a:rPr lang="en-US" sz="2400" baseline="-25000" dirty="0">
                  <a:solidFill>
                    <a:srgbClr val="000000"/>
                  </a:solidFill>
                </a:rPr>
                <a:t>2	     </a:t>
              </a:r>
              <a:r>
                <a:rPr lang="en-US" sz="2400" dirty="0">
                  <a:solidFill>
                    <a:srgbClr val="000000"/>
                  </a:solidFill>
                </a:rPr>
                <a:t>[OH</a:t>
              </a:r>
              <a:r>
                <a:rPr lang="en-US" sz="2400" baseline="30000" dirty="0">
                  <a:solidFill>
                    <a:srgbClr val="000000"/>
                  </a:solidFill>
                </a:rPr>
                <a:t>-</a:t>
              </a:r>
              <a:r>
                <a:rPr lang="en-US" sz="2400" dirty="0">
                  <a:solidFill>
                    <a:srgbClr val="000000"/>
                  </a:solidFill>
                </a:rPr>
                <a:t>]	   of Cu(OH)</a:t>
              </a:r>
              <a:r>
                <a:rPr lang="en-US" sz="2400" baseline="-25000" dirty="0">
                  <a:solidFill>
                    <a:srgbClr val="000000"/>
                  </a:solidFill>
                </a:rPr>
                <a:t>2	 </a:t>
              </a:r>
              <a:r>
                <a:rPr lang="en-US" sz="2400" dirty="0">
                  <a:solidFill>
                    <a:srgbClr val="000000"/>
                  </a:solidFill>
                </a:rPr>
                <a:t>Cu(OH)</a:t>
              </a:r>
              <a:r>
                <a:rPr lang="en-US" sz="2400" baseline="-25000" dirty="0">
                  <a:solidFill>
                    <a:srgbClr val="000000"/>
                  </a:solidFill>
                </a:rPr>
                <a:t>2 </a:t>
              </a:r>
              <a:r>
                <a:rPr lang="en-US" sz="2400" dirty="0">
                  <a:solidFill>
                    <a:srgbClr val="000000"/>
                  </a:solidFill>
                </a:rPr>
                <a:t>in g/L</a:t>
              </a:r>
            </a:p>
          </p:txBody>
        </p:sp>
        <p:sp>
          <p:nvSpPr>
            <p:cNvPr id="9" name="Line 4"/>
            <p:cNvSpPr>
              <a:spLocks noChangeShapeType="1"/>
            </p:cNvSpPr>
            <p:nvPr/>
          </p:nvSpPr>
          <p:spPr bwMode="auto">
            <a:xfrm>
              <a:off x="1350963" y="1231583"/>
              <a:ext cx="45720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endParaRPr>
            </a:p>
          </p:txBody>
        </p:sp>
        <p:sp>
          <p:nvSpPr>
            <p:cNvPr id="10" name="Line 5"/>
            <p:cNvSpPr>
              <a:spLocks noChangeShapeType="1"/>
            </p:cNvSpPr>
            <p:nvPr/>
          </p:nvSpPr>
          <p:spPr bwMode="auto">
            <a:xfrm>
              <a:off x="3525838" y="1231583"/>
              <a:ext cx="45720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endParaRPr>
            </a:p>
          </p:txBody>
        </p:sp>
        <p:sp>
          <p:nvSpPr>
            <p:cNvPr id="11" name="Line 6"/>
            <p:cNvSpPr>
              <a:spLocks noChangeShapeType="1"/>
            </p:cNvSpPr>
            <p:nvPr/>
          </p:nvSpPr>
          <p:spPr bwMode="auto">
            <a:xfrm>
              <a:off x="6073775" y="1238568"/>
              <a:ext cx="60960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endParaRPr>
            </a:p>
          </p:txBody>
        </p:sp>
      </p:grpSp>
      <p:graphicFrame>
        <p:nvGraphicFramePr>
          <p:cNvPr id="12" name="Group 3"/>
          <p:cNvGraphicFramePr>
            <a:graphicFrameLocks noGrp="1"/>
          </p:cNvGraphicFramePr>
          <p:nvPr>
            <p:extLst>
              <p:ext uri="{D42A27DB-BD31-4B8C-83A1-F6EECF244321}">
                <p14:modId xmlns:p14="http://schemas.microsoft.com/office/powerpoint/2010/main" val="4202591607"/>
              </p:ext>
            </p:extLst>
          </p:nvPr>
        </p:nvGraphicFramePr>
        <p:xfrm>
          <a:off x="152400" y="4221480"/>
          <a:ext cx="8763000" cy="1952626"/>
        </p:xfrm>
        <a:graphic>
          <a:graphicData uri="http://schemas.openxmlformats.org/drawingml/2006/table">
            <a:tbl>
              <a:tblPr/>
              <a:tblGrid>
                <a:gridCol w="2362200">
                  <a:extLst>
                    <a:ext uri="{9D8B030D-6E8A-4147-A177-3AD203B41FA5}">
                      <a16:colId xmlns:a16="http://schemas.microsoft.com/office/drawing/2014/main" val="20000"/>
                    </a:ext>
                  </a:extLst>
                </a:gridCol>
                <a:gridCol w="2255838">
                  <a:extLst>
                    <a:ext uri="{9D8B030D-6E8A-4147-A177-3AD203B41FA5}">
                      <a16:colId xmlns:a16="http://schemas.microsoft.com/office/drawing/2014/main" val="20001"/>
                    </a:ext>
                  </a:extLst>
                </a:gridCol>
                <a:gridCol w="487362">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tblGrid>
              <a:tr h="519113">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0" u="none" strike="noStrike" cap="none" normalizeH="0" baseline="0" dirty="0">
                        <a:ln>
                          <a:noFill/>
                        </a:ln>
                        <a:solidFill>
                          <a:schemeClr val="tx1"/>
                        </a:solidFill>
                        <a:effectLst/>
                        <a:latin typeface="Arial" pitchFamily="34" charset="0"/>
                      </a:endParaRPr>
                    </a:p>
                  </a:txBody>
                  <a:tcP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dirty="0">
                          <a:ln>
                            <a:noFill/>
                          </a:ln>
                          <a:solidFill>
                            <a:schemeClr val="tx1"/>
                          </a:solidFill>
                          <a:effectLst/>
                          <a:latin typeface="Arial" pitchFamily="34" charset="0"/>
                        </a:rPr>
                        <a:t>Cu(OH)</a:t>
                      </a:r>
                      <a:r>
                        <a:rPr kumimoji="0" lang="en-US" sz="2400" b="0" i="0" u="none" strike="noStrike" cap="none" normalizeH="0" baseline="-25000" dirty="0">
                          <a:ln>
                            <a:noFill/>
                          </a:ln>
                          <a:solidFill>
                            <a:schemeClr val="tx1"/>
                          </a:solidFill>
                          <a:effectLst/>
                          <a:latin typeface="Arial" pitchFamily="34" charset="0"/>
                        </a:rPr>
                        <a:t>2</a:t>
                      </a:r>
                      <a:r>
                        <a:rPr kumimoji="0" lang="en-US" sz="2400" b="0" i="0" u="none" strike="noStrike" cap="none" normalizeH="0" baseline="0" dirty="0">
                          <a:ln>
                            <a:noFill/>
                          </a:ln>
                          <a:solidFill>
                            <a:schemeClr val="tx1"/>
                          </a:solidFill>
                          <a:effectLst/>
                          <a:latin typeface="Arial" pitchFamily="34" charset="0"/>
                        </a:rPr>
                        <a:t>(</a:t>
                      </a:r>
                      <a:r>
                        <a:rPr kumimoji="0" lang="en-US" sz="2400" b="0" i="1" u="none" strike="noStrike" cap="none" normalizeH="0" baseline="0" dirty="0">
                          <a:ln>
                            <a:noFill/>
                          </a:ln>
                          <a:solidFill>
                            <a:schemeClr val="tx1"/>
                          </a:solidFill>
                          <a:effectLst/>
                          <a:latin typeface="Arial" pitchFamily="34" charset="0"/>
                        </a:rPr>
                        <a:t>s</a:t>
                      </a:r>
                      <a:r>
                        <a:rPr kumimoji="0" lang="en-US" sz="2400" b="0" i="0" u="none" strike="noStrike" cap="none" normalizeH="0" baseline="0" dirty="0">
                          <a:ln>
                            <a:noFill/>
                          </a:ln>
                          <a:solidFill>
                            <a:schemeClr val="tx1"/>
                          </a:solidFill>
                          <a:effectLst/>
                          <a:latin typeface="Arial" pitchFamily="34" charset="0"/>
                        </a:rPr>
                        <a:t>)</a:t>
                      </a: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0" u="none" strike="noStrike" cap="none" normalizeH="0" baseline="0" dirty="0">
                        <a:ln>
                          <a:noFill/>
                        </a:ln>
                        <a:solidFill>
                          <a:schemeClr val="tx1"/>
                        </a:solidFill>
                        <a:effectLst/>
                        <a:latin typeface=""/>
                      </a:endParaRP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dirty="0">
                          <a:ln>
                            <a:noFill/>
                          </a:ln>
                          <a:solidFill>
                            <a:schemeClr val="tx1"/>
                          </a:solidFill>
                          <a:effectLst/>
                          <a:latin typeface="Arial" pitchFamily="34" charset="0"/>
                        </a:rPr>
                        <a:t>   Cu</a:t>
                      </a:r>
                      <a:r>
                        <a:rPr kumimoji="0" lang="en-US" sz="2400" b="0" i="0" u="none" strike="noStrike" cap="none" normalizeH="0" baseline="30000" dirty="0">
                          <a:ln>
                            <a:noFill/>
                          </a:ln>
                          <a:solidFill>
                            <a:schemeClr val="tx1"/>
                          </a:solidFill>
                          <a:effectLst/>
                          <a:latin typeface="Arial" pitchFamily="34" charset="0"/>
                        </a:rPr>
                        <a:t>2+</a:t>
                      </a:r>
                      <a:r>
                        <a:rPr kumimoji="0" lang="en-US" sz="2400" b="0" i="0" u="none" strike="noStrike" cap="none" normalizeH="0" baseline="0" dirty="0">
                          <a:ln>
                            <a:noFill/>
                          </a:ln>
                          <a:solidFill>
                            <a:schemeClr val="tx1"/>
                          </a:solidFill>
                          <a:effectLst/>
                          <a:latin typeface="Arial" pitchFamily="34" charset="0"/>
                        </a:rPr>
                        <a:t>(</a:t>
                      </a:r>
                      <a:r>
                        <a:rPr kumimoji="0" lang="en-US" sz="2400" b="0" i="1" u="none" strike="noStrike" cap="none" normalizeH="0" baseline="0" dirty="0" err="1">
                          <a:ln>
                            <a:noFill/>
                          </a:ln>
                          <a:solidFill>
                            <a:schemeClr val="tx1"/>
                          </a:solidFill>
                          <a:effectLst/>
                          <a:latin typeface="Arial" pitchFamily="34" charset="0"/>
                        </a:rPr>
                        <a:t>aq</a:t>
                      </a:r>
                      <a:r>
                        <a:rPr kumimoji="0" lang="en-US" sz="2400" b="0" i="0" u="none" strike="noStrike" cap="none" normalizeH="0" baseline="0" dirty="0">
                          <a:ln>
                            <a:noFill/>
                          </a:ln>
                          <a:solidFill>
                            <a:schemeClr val="tx1"/>
                          </a:solidFill>
                          <a:effectLst/>
                          <a:latin typeface="Arial" pitchFamily="34" charset="0"/>
                        </a:rPr>
                        <a:t>)   +</a:t>
                      </a: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a:ln>
                            <a:noFill/>
                          </a:ln>
                          <a:solidFill>
                            <a:schemeClr val="tx1"/>
                          </a:solidFill>
                          <a:effectLst/>
                          <a:latin typeface="Arial" pitchFamily="34" charset="0"/>
                        </a:rPr>
                        <a:t>2OH</a:t>
                      </a:r>
                      <a:r>
                        <a:rPr kumimoji="0" lang="en-US" sz="2400" b="0" i="0" u="none" strike="noStrike" cap="none" normalizeH="0" baseline="30000">
                          <a:ln>
                            <a:noFill/>
                          </a:ln>
                          <a:solidFill>
                            <a:schemeClr val="tx1"/>
                          </a:solidFill>
                          <a:effectLst/>
                          <a:latin typeface="Arial" pitchFamily="34" charset="0"/>
                        </a:rPr>
                        <a:t>-</a:t>
                      </a:r>
                      <a:r>
                        <a:rPr kumimoji="0" lang="en-US" sz="2400" b="0" i="1" u="none" strike="noStrike" cap="none" normalizeH="0" baseline="0">
                          <a:ln>
                            <a:noFill/>
                          </a:ln>
                          <a:solidFill>
                            <a:schemeClr val="tx1"/>
                          </a:solidFill>
                          <a:effectLst/>
                          <a:latin typeface="Arial" pitchFamily="34" charset="0"/>
                        </a:rPr>
                        <a:t>(aq</a:t>
                      </a:r>
                      <a:r>
                        <a:rPr kumimoji="0" lang="en-US" sz="2400" b="0" i="0" u="none" strike="noStrike" cap="none" normalizeH="0" baseline="0">
                          <a:ln>
                            <a:noFill/>
                          </a:ln>
                          <a:solidFill>
                            <a:schemeClr val="tx1"/>
                          </a:solidFill>
                          <a:effectLst/>
                          <a:latin typeface="Arial" pitchFamily="34" charset="0"/>
                        </a:rPr>
                        <a:t>)</a:t>
                      </a:r>
                    </a:p>
                  </a:txBody>
                  <a:tcP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69888">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a:ln>
                            <a:noFill/>
                          </a:ln>
                          <a:solidFill>
                            <a:schemeClr val="tx1"/>
                          </a:solidFill>
                          <a:effectLst/>
                          <a:latin typeface="Arial" pitchFamily="34" charset="0"/>
                        </a:rPr>
                        <a:t>Initial (</a:t>
                      </a:r>
                      <a:r>
                        <a:rPr kumimoji="0" lang="en-US" sz="2400" b="0" i="1" u="none" strike="noStrike" cap="none" normalizeH="0" baseline="0">
                          <a:ln>
                            <a:noFill/>
                          </a:ln>
                          <a:solidFill>
                            <a:schemeClr val="tx1"/>
                          </a:solidFill>
                          <a:effectLst/>
                          <a:latin typeface="Arial" pitchFamily="34" charset="0"/>
                        </a:rPr>
                        <a:t>M</a:t>
                      </a:r>
                      <a:r>
                        <a:rPr kumimoji="0" lang="en-US" sz="2400" b="0" i="0" u="none" strike="noStrike" cap="none" normalizeH="0" baseline="0">
                          <a:ln>
                            <a:noFill/>
                          </a:ln>
                          <a:solidFill>
                            <a:schemeClr val="tx1"/>
                          </a:solidFill>
                          <a:effectLst/>
                          <a:latin typeface="Arial" pitchFamily="34" charset="0"/>
                        </a:rPr>
                        <a:t>):</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0" u="none" strike="noStrike" cap="none" normalizeH="0" baseline="30000" dirty="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0" u="none" strike="noStrike" cap="none" normalizeH="0" baseline="0" dirty="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dirty="0">
                          <a:ln>
                            <a:noFill/>
                          </a:ln>
                          <a:solidFill>
                            <a:schemeClr val="tx1"/>
                          </a:solidFill>
                          <a:effectLst/>
                          <a:latin typeface="Arial" pitchFamily="34" charset="0"/>
                        </a:rPr>
                        <a:t>0</a:t>
                      </a:r>
                      <a:endParaRPr kumimoji="0" lang="en-US" sz="2400" b="0" i="0" u="none" strike="noStrike" cap="none" normalizeH="0" baseline="30000" dirty="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dirty="0">
                          <a:ln>
                            <a:noFill/>
                          </a:ln>
                          <a:solidFill>
                            <a:schemeClr val="tx1"/>
                          </a:solidFill>
                          <a:effectLst/>
                          <a:latin typeface="Arial" pitchFamily="34" charset="0"/>
                        </a:rPr>
                        <a:t>0</a:t>
                      </a:r>
                      <a:endParaRPr kumimoji="0" lang="en-US" sz="2400" b="0" i="0" u="none" strike="noStrike" cap="none" normalizeH="0" baseline="30000" dirty="0">
                        <a:ln>
                          <a:noFill/>
                        </a:ln>
                        <a:solidFill>
                          <a:schemeClr val="tx1"/>
                        </a:solidFill>
                        <a:effectLst/>
                        <a:latin typeface="Arial" pitchFamily="34"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455613">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dirty="0">
                          <a:ln>
                            <a:noFill/>
                          </a:ln>
                          <a:solidFill>
                            <a:schemeClr val="tx1"/>
                          </a:solidFill>
                          <a:effectLst/>
                          <a:latin typeface="Arial" pitchFamily="34" charset="0"/>
                        </a:rPr>
                        <a:t>Change (</a:t>
                      </a:r>
                      <a:r>
                        <a:rPr kumimoji="0" lang="en-US" sz="2400" b="0" i="1" u="none" strike="noStrike" cap="none" normalizeH="0" baseline="0" dirty="0">
                          <a:ln>
                            <a:noFill/>
                          </a:ln>
                          <a:solidFill>
                            <a:schemeClr val="tx1"/>
                          </a:solidFill>
                          <a:effectLst/>
                          <a:latin typeface="Arial" pitchFamily="34" charset="0"/>
                        </a:rPr>
                        <a:t>M</a:t>
                      </a:r>
                      <a:r>
                        <a:rPr kumimoji="0" lang="en-US" sz="2400" b="0" i="0" u="none" strike="noStrike" cap="none" normalizeH="0" baseline="0" dirty="0">
                          <a:ln>
                            <a:noFill/>
                          </a:ln>
                          <a:solidFill>
                            <a:schemeClr val="tx1"/>
                          </a:solidFill>
                          <a:effectLst/>
                          <a:latin typeface="Arial" pitchFamily="34" charset="0"/>
                        </a:rPr>
                        <a:t>):</a:t>
                      </a:r>
                    </a:p>
                  </a:txBody>
                  <a:tcPr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1" u="none" strike="noStrike" cap="none" normalizeH="0" baseline="0" dirty="0">
                        <a:ln>
                          <a:noFill/>
                        </a:ln>
                        <a:solidFill>
                          <a:schemeClr val="tx1"/>
                        </a:solidFill>
                        <a:effectLst/>
                        <a:latin typeface="Arial" pitchFamily="34"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1" u="none" strike="noStrike" cap="none" normalizeH="0" baseline="0" dirty="0">
                        <a:ln>
                          <a:noFill/>
                        </a:ln>
                        <a:solidFill>
                          <a:schemeClr val="tx1"/>
                        </a:solidFill>
                        <a:effectLst/>
                        <a:latin typeface="Arial" pitchFamily="34"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1" u="none" strike="noStrike" cap="none" normalizeH="0" baseline="0">
                        <a:ln>
                          <a:noFill/>
                        </a:ln>
                        <a:solidFill>
                          <a:schemeClr val="tx1"/>
                        </a:solidFill>
                        <a:effectLst/>
                        <a:latin typeface="Arial" pitchFamily="34" charset="0"/>
                      </a:endParaRPr>
                    </a:p>
                  </a:txBody>
                  <a:tcPr horzOverflow="overflow">
                    <a:lnL>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9113">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dirty="0">
                          <a:ln>
                            <a:noFill/>
                          </a:ln>
                          <a:solidFill>
                            <a:schemeClr val="tx1"/>
                          </a:solidFill>
                          <a:effectLst/>
                          <a:latin typeface="Arial" pitchFamily="34" charset="0"/>
                        </a:rPr>
                        <a:t>Equilibrium (</a:t>
                      </a:r>
                      <a:r>
                        <a:rPr kumimoji="0" lang="en-US" sz="2400" b="0" i="1" u="none" strike="noStrike" cap="none" normalizeH="0" baseline="0" dirty="0">
                          <a:ln>
                            <a:noFill/>
                          </a:ln>
                          <a:solidFill>
                            <a:schemeClr val="tx1"/>
                          </a:solidFill>
                          <a:effectLst/>
                          <a:latin typeface="Arial" pitchFamily="34" charset="0"/>
                        </a:rPr>
                        <a:t>M</a:t>
                      </a:r>
                      <a:r>
                        <a:rPr kumimoji="0" lang="en-US" sz="2400" b="0" i="0" u="none" strike="noStrike" cap="none" normalizeH="0" baseline="0" dirty="0">
                          <a:ln>
                            <a:noFill/>
                          </a:ln>
                          <a:solidFill>
                            <a:schemeClr val="tx1"/>
                          </a:solidFill>
                          <a:effectLst/>
                          <a:latin typeface="Arial" pitchFamily="34" charset="0"/>
                        </a:rPr>
                        <a:t>):</a:t>
                      </a:r>
                    </a:p>
                  </a:txBody>
                  <a:tcPr horzOverflow="overflow">
                    <a:lnL cap="flat">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1" u="none" strike="noStrike" cap="none" normalizeH="0" baseline="0" dirty="0">
                        <a:ln>
                          <a:noFill/>
                        </a:ln>
                        <a:solidFill>
                          <a:schemeClr val="tx1"/>
                        </a:solidFill>
                        <a:effectLst/>
                        <a:latin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0" u="none" strike="noStrike" cap="none" normalizeH="0" baseline="0" dirty="0">
                        <a:ln>
                          <a:noFill/>
                        </a:ln>
                        <a:solidFill>
                          <a:schemeClr val="tx1"/>
                        </a:solidFill>
                        <a:effectLst/>
                        <a:latin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1" u="none" strike="noStrike" cap="none" normalizeH="0" baseline="0" dirty="0">
                        <a:ln>
                          <a:noFill/>
                        </a:ln>
                        <a:solidFill>
                          <a:schemeClr val="tx1"/>
                        </a:solidFill>
                        <a:effectLst/>
                        <a:latin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1" u="none" strike="noStrike" cap="none" normalizeH="0" baseline="0" dirty="0">
                        <a:ln>
                          <a:noFill/>
                        </a:ln>
                        <a:solidFill>
                          <a:schemeClr val="tx1"/>
                        </a:solidFill>
                        <a:effectLst/>
                        <a:latin typeface="Arial" pitchFamily="34" charset="0"/>
                      </a:endParaRPr>
                    </a:p>
                  </a:txBody>
                  <a:tcPr horzOverflow="overflow">
                    <a:lnL>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 name="Rectangle 1"/>
          <p:cNvSpPr/>
          <p:nvPr/>
        </p:nvSpPr>
        <p:spPr>
          <a:xfrm>
            <a:off x="3416319" y="5195243"/>
            <a:ext cx="441146" cy="461665"/>
          </a:xfrm>
          <a:prstGeom prst="rect">
            <a:avLst/>
          </a:prstGeom>
        </p:spPr>
        <p:txBody>
          <a:bodyPr wrap="none">
            <a:spAutoFit/>
          </a:bodyPr>
          <a:lstStyle/>
          <a:p>
            <a:pPr lvl="0" algn="ctr" fontAlgn="base">
              <a:spcBef>
                <a:spcPct val="20000"/>
              </a:spcBef>
              <a:spcAft>
                <a:spcPct val="0"/>
              </a:spcAft>
            </a:pPr>
            <a:r>
              <a:rPr lang="en-US" sz="2400" dirty="0">
                <a:solidFill>
                  <a:srgbClr val="000000"/>
                </a:solidFill>
                <a:latin typeface="Arial" pitchFamily="34" charset="0"/>
              </a:rPr>
              <a:t>-</a:t>
            </a:r>
            <a:r>
              <a:rPr lang="en-US" sz="2400" i="1" dirty="0">
                <a:solidFill>
                  <a:srgbClr val="000000"/>
                </a:solidFill>
                <a:latin typeface="Arial" pitchFamily="34" charset="0"/>
              </a:rPr>
              <a:t>s</a:t>
            </a:r>
          </a:p>
        </p:txBody>
      </p:sp>
      <p:sp>
        <p:nvSpPr>
          <p:cNvPr id="3" name="Rectangle 2"/>
          <p:cNvSpPr/>
          <p:nvPr/>
        </p:nvSpPr>
        <p:spPr>
          <a:xfrm>
            <a:off x="6012815" y="5194598"/>
            <a:ext cx="518091" cy="461665"/>
          </a:xfrm>
          <a:prstGeom prst="rect">
            <a:avLst/>
          </a:prstGeom>
        </p:spPr>
        <p:txBody>
          <a:bodyPr wrap="none">
            <a:spAutoFit/>
          </a:bodyPr>
          <a:lstStyle/>
          <a:p>
            <a:pPr lvl="0" algn="ctr" fontAlgn="base">
              <a:spcBef>
                <a:spcPct val="20000"/>
              </a:spcBef>
              <a:spcAft>
                <a:spcPct val="0"/>
              </a:spcAft>
            </a:pPr>
            <a:r>
              <a:rPr lang="en-US" sz="2400" dirty="0">
                <a:solidFill>
                  <a:srgbClr val="000000"/>
                </a:solidFill>
                <a:latin typeface="Arial" pitchFamily="34" charset="0"/>
              </a:rPr>
              <a:t>+</a:t>
            </a:r>
            <a:r>
              <a:rPr lang="en-US" sz="2400" i="1" dirty="0">
                <a:solidFill>
                  <a:srgbClr val="000000"/>
                </a:solidFill>
                <a:latin typeface="Arial" pitchFamily="34" charset="0"/>
              </a:rPr>
              <a:t>s</a:t>
            </a:r>
          </a:p>
        </p:txBody>
      </p:sp>
      <p:sp>
        <p:nvSpPr>
          <p:cNvPr id="15" name="Rectangle 14"/>
          <p:cNvSpPr/>
          <p:nvPr/>
        </p:nvSpPr>
        <p:spPr>
          <a:xfrm>
            <a:off x="7771095" y="5196821"/>
            <a:ext cx="689612" cy="461665"/>
          </a:xfrm>
          <a:prstGeom prst="rect">
            <a:avLst/>
          </a:prstGeom>
        </p:spPr>
        <p:txBody>
          <a:bodyPr wrap="none">
            <a:spAutoFit/>
          </a:bodyPr>
          <a:lstStyle/>
          <a:p>
            <a:pPr lvl="0" algn="ctr" fontAlgn="base">
              <a:spcBef>
                <a:spcPct val="20000"/>
              </a:spcBef>
              <a:spcAft>
                <a:spcPct val="0"/>
              </a:spcAft>
            </a:pPr>
            <a:r>
              <a:rPr lang="en-US" sz="2400" dirty="0">
                <a:solidFill>
                  <a:srgbClr val="000000"/>
                </a:solidFill>
                <a:latin typeface="Arial" pitchFamily="34" charset="0"/>
              </a:rPr>
              <a:t>+2</a:t>
            </a:r>
            <a:r>
              <a:rPr lang="en-US" sz="2400" i="1" dirty="0">
                <a:solidFill>
                  <a:srgbClr val="000000"/>
                </a:solidFill>
                <a:latin typeface="Arial" pitchFamily="34" charset="0"/>
              </a:rPr>
              <a:t>s</a:t>
            </a:r>
          </a:p>
        </p:txBody>
      </p:sp>
      <p:sp>
        <p:nvSpPr>
          <p:cNvPr id="16" name="Rectangle 15"/>
          <p:cNvSpPr/>
          <p:nvPr/>
        </p:nvSpPr>
        <p:spPr>
          <a:xfrm>
            <a:off x="7863370" y="5656253"/>
            <a:ext cx="510076" cy="461665"/>
          </a:xfrm>
          <a:prstGeom prst="rect">
            <a:avLst/>
          </a:prstGeom>
        </p:spPr>
        <p:txBody>
          <a:bodyPr wrap="none">
            <a:spAutoFit/>
          </a:bodyPr>
          <a:lstStyle/>
          <a:p>
            <a:pPr lvl="0" algn="ctr" fontAlgn="base">
              <a:spcBef>
                <a:spcPct val="20000"/>
              </a:spcBef>
              <a:spcAft>
                <a:spcPct val="0"/>
              </a:spcAft>
            </a:pPr>
            <a:r>
              <a:rPr lang="en-US" sz="2400" dirty="0">
                <a:solidFill>
                  <a:srgbClr val="000000"/>
                </a:solidFill>
                <a:latin typeface="Arial" pitchFamily="34" charset="0"/>
              </a:rPr>
              <a:t>2</a:t>
            </a:r>
            <a:r>
              <a:rPr lang="en-US" sz="2400" i="1" dirty="0">
                <a:solidFill>
                  <a:srgbClr val="000000"/>
                </a:solidFill>
                <a:latin typeface="Arial" pitchFamily="34" charset="0"/>
              </a:rPr>
              <a:t>s</a:t>
            </a:r>
          </a:p>
        </p:txBody>
      </p:sp>
      <p:sp>
        <p:nvSpPr>
          <p:cNvPr id="17" name="Rectangle 16"/>
          <p:cNvSpPr/>
          <p:nvPr/>
        </p:nvSpPr>
        <p:spPr>
          <a:xfrm>
            <a:off x="6105262" y="5656252"/>
            <a:ext cx="338554" cy="461665"/>
          </a:xfrm>
          <a:prstGeom prst="rect">
            <a:avLst/>
          </a:prstGeom>
        </p:spPr>
        <p:txBody>
          <a:bodyPr wrap="none">
            <a:spAutoFit/>
          </a:bodyPr>
          <a:lstStyle/>
          <a:p>
            <a:pPr lvl="0" algn="ctr" fontAlgn="base">
              <a:spcBef>
                <a:spcPct val="20000"/>
              </a:spcBef>
              <a:spcAft>
                <a:spcPct val="0"/>
              </a:spcAft>
            </a:pPr>
            <a:r>
              <a:rPr lang="en-US" sz="2400" i="1" dirty="0">
                <a:solidFill>
                  <a:srgbClr val="000000"/>
                </a:solidFill>
                <a:latin typeface="Arial" pitchFamily="34" charset="0"/>
              </a:rPr>
              <a:t>s</a:t>
            </a:r>
          </a:p>
        </p:txBody>
      </p:sp>
      <p:sp>
        <p:nvSpPr>
          <p:cNvPr id="18" name="Rectangle 46"/>
          <p:cNvSpPr>
            <a:spLocks noChangeArrowheads="1"/>
          </p:cNvSpPr>
          <p:nvPr/>
        </p:nvSpPr>
        <p:spPr bwMode="auto">
          <a:xfrm>
            <a:off x="950278" y="3185160"/>
            <a:ext cx="3151841" cy="52322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800" i="1" dirty="0" err="1"/>
              <a:t>K</a:t>
            </a:r>
            <a:r>
              <a:rPr lang="en-US" sz="2800" baseline="-25000" dirty="0" err="1"/>
              <a:t>sp</a:t>
            </a:r>
            <a:r>
              <a:rPr lang="en-US" sz="2800" dirty="0"/>
              <a:t> = [Cu</a:t>
            </a:r>
            <a:r>
              <a:rPr lang="en-US" sz="2800" baseline="30000" dirty="0"/>
              <a:t>2+</a:t>
            </a:r>
            <a:r>
              <a:rPr lang="en-US" sz="2800" dirty="0"/>
              <a:t>][OH</a:t>
            </a:r>
            <a:r>
              <a:rPr lang="en-US" sz="2800" baseline="30000" dirty="0"/>
              <a:t>-</a:t>
            </a:r>
            <a:r>
              <a:rPr lang="en-US" sz="2800" dirty="0"/>
              <a:t>]</a:t>
            </a:r>
            <a:r>
              <a:rPr lang="en-US" sz="2800" baseline="30000" dirty="0"/>
              <a:t>2</a:t>
            </a:r>
          </a:p>
        </p:txBody>
      </p:sp>
      <p:sp>
        <p:nvSpPr>
          <p:cNvPr id="4" name="Rectangle 3"/>
          <p:cNvSpPr/>
          <p:nvPr/>
        </p:nvSpPr>
        <p:spPr>
          <a:xfrm>
            <a:off x="3998278" y="3183374"/>
            <a:ext cx="2589170" cy="523220"/>
          </a:xfrm>
          <a:prstGeom prst="rect">
            <a:avLst/>
          </a:prstGeom>
        </p:spPr>
        <p:txBody>
          <a:bodyPr wrap="none">
            <a:spAutoFit/>
          </a:bodyPr>
          <a:lstStyle/>
          <a:p>
            <a:pPr algn="ctr" fontAlgn="base">
              <a:spcBef>
                <a:spcPct val="0"/>
              </a:spcBef>
              <a:spcAft>
                <a:spcPct val="0"/>
              </a:spcAft>
            </a:pPr>
            <a:r>
              <a:rPr lang="en-US" sz="2800" dirty="0">
                <a:solidFill>
                  <a:srgbClr val="000000"/>
                </a:solidFill>
              </a:rPr>
              <a:t>= (</a:t>
            </a:r>
            <a:r>
              <a:rPr lang="en-US" sz="2800" i="1" dirty="0">
                <a:solidFill>
                  <a:srgbClr val="000000"/>
                </a:solidFill>
              </a:rPr>
              <a:t>s</a:t>
            </a:r>
            <a:r>
              <a:rPr lang="en-US" sz="2800" dirty="0">
                <a:solidFill>
                  <a:srgbClr val="000000"/>
                </a:solidFill>
              </a:rPr>
              <a:t>)(2</a:t>
            </a:r>
            <a:r>
              <a:rPr lang="en-US" sz="2800" i="1" dirty="0">
                <a:solidFill>
                  <a:srgbClr val="000000"/>
                </a:solidFill>
              </a:rPr>
              <a:t>s</a:t>
            </a:r>
            <a:r>
              <a:rPr lang="en-US" sz="2800" dirty="0">
                <a:solidFill>
                  <a:srgbClr val="000000"/>
                </a:solidFill>
              </a:rPr>
              <a:t>)</a:t>
            </a:r>
            <a:r>
              <a:rPr lang="en-US" sz="2800" baseline="30000" dirty="0">
                <a:solidFill>
                  <a:srgbClr val="000000"/>
                </a:solidFill>
              </a:rPr>
              <a:t>2</a:t>
            </a:r>
            <a:r>
              <a:rPr lang="en-US" sz="2800" dirty="0">
                <a:solidFill>
                  <a:srgbClr val="000000"/>
                </a:solidFill>
              </a:rPr>
              <a:t> = 4</a:t>
            </a:r>
            <a:r>
              <a:rPr lang="en-US" sz="2800" i="1" dirty="0">
                <a:solidFill>
                  <a:srgbClr val="000000"/>
                </a:solidFill>
              </a:rPr>
              <a:t>s</a:t>
            </a:r>
            <a:r>
              <a:rPr lang="en-US" sz="2800" baseline="30000" dirty="0">
                <a:solidFill>
                  <a:srgbClr val="000000"/>
                </a:solidFill>
              </a:rPr>
              <a:t>3</a:t>
            </a:r>
          </a:p>
        </p:txBody>
      </p:sp>
    </p:spTree>
    <p:extLst>
      <p:ext uri="{BB962C8B-B14F-4D97-AF65-F5344CB8AC3E}">
        <p14:creationId xmlns:p14="http://schemas.microsoft.com/office/powerpoint/2010/main" val="243958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5" grpId="0"/>
      <p:bldP spid="16" grpId="0"/>
      <p:bldP spid="17" grpId="0"/>
      <p:bldP spid="18"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a:spLocks noGrp="1"/>
          </p:cNvSpPr>
          <p:nvPr>
            <p:ph type="sldNum" sz="quarter" idx="10"/>
          </p:nvPr>
        </p:nvSpPr>
        <p:spPr/>
        <p:txBody>
          <a:bodyPr/>
          <a:lstStyle/>
          <a:p>
            <a:pPr>
              <a:defRPr/>
            </a:pPr>
            <a:fld id="{AD4DF471-0986-434A-BEF5-8EA0F0CA48A8}" type="slidenum">
              <a:rPr lang="en-US">
                <a:solidFill>
                  <a:srgbClr val="000000">
                    <a:tint val="75000"/>
                  </a:srgbClr>
                </a:solidFill>
              </a:rPr>
              <a:pPr>
                <a:defRPr/>
              </a:pPr>
              <a:t>14</a:t>
            </a:fld>
            <a:endParaRPr lang="en-US" dirty="0">
              <a:solidFill>
                <a:srgbClr val="000000">
                  <a:tint val="75000"/>
                </a:srgbClr>
              </a:solidFill>
            </a:endParaRPr>
          </a:p>
        </p:txBody>
      </p:sp>
      <p:grpSp>
        <p:nvGrpSpPr>
          <p:cNvPr id="7" name="Group 6"/>
          <p:cNvGrpSpPr/>
          <p:nvPr/>
        </p:nvGrpSpPr>
        <p:grpSpPr>
          <a:xfrm>
            <a:off x="152400" y="2087880"/>
            <a:ext cx="8807450" cy="1005840"/>
            <a:chOff x="152400" y="762000"/>
            <a:chExt cx="8807450" cy="1005840"/>
          </a:xfrm>
        </p:grpSpPr>
        <p:sp>
          <p:nvSpPr>
            <p:cNvPr id="8" name="Text Placeholder 2"/>
            <p:cNvSpPr>
              <a:spLocks/>
            </p:cNvSpPr>
            <p:nvPr/>
          </p:nvSpPr>
          <p:spPr bwMode="auto">
            <a:xfrm>
              <a:off x="152400" y="762000"/>
              <a:ext cx="8807450" cy="1005840"/>
            </a:xfrm>
            <a:prstGeom prst="rect">
              <a:avLst/>
            </a:prstGeom>
            <a:noFill/>
            <a:ln w="9525">
              <a:solidFill>
                <a:schemeClr val="tx1"/>
              </a:solidFill>
              <a:miter lim="800000"/>
              <a:headEnd/>
              <a:tailEnd/>
            </a:ln>
          </p:spPr>
          <p:txBody>
            <a:bodyPr/>
            <a:lstStyle/>
            <a:p>
              <a:pPr fontAlgn="base">
                <a:spcBef>
                  <a:spcPct val="20000"/>
                </a:spcBef>
                <a:spcAft>
                  <a:spcPct val="0"/>
                </a:spcAft>
                <a:buFont typeface="Arial" charset="0"/>
                <a:buNone/>
                <a:tabLst>
                  <a:tab pos="1774825" algn="l"/>
                  <a:tab pos="3776663" algn="l"/>
                  <a:tab pos="6454775" algn="l"/>
                </a:tabLst>
              </a:pPr>
              <a:r>
                <a:rPr lang="en-US" sz="2400" i="1" dirty="0">
                  <a:solidFill>
                    <a:srgbClr val="000000"/>
                  </a:solidFill>
                </a:rPr>
                <a:t>  </a:t>
              </a:r>
              <a:r>
                <a:rPr lang="en-US" sz="2400" i="1" dirty="0" err="1">
                  <a:solidFill>
                    <a:srgbClr val="000000"/>
                  </a:solidFill>
                </a:rPr>
                <a:t>K</a:t>
              </a:r>
              <a:r>
                <a:rPr lang="en-US" sz="2400" baseline="-25000" dirty="0" err="1">
                  <a:solidFill>
                    <a:srgbClr val="000000"/>
                  </a:solidFill>
                </a:rPr>
                <a:t>sp</a:t>
              </a:r>
              <a:r>
                <a:rPr lang="en-US" sz="2400" dirty="0">
                  <a:solidFill>
                    <a:srgbClr val="000000"/>
                  </a:solidFill>
                </a:rPr>
                <a:t> of	[Cu</a:t>
              </a:r>
              <a:r>
                <a:rPr lang="en-US" sz="2400" baseline="30000" dirty="0">
                  <a:solidFill>
                    <a:srgbClr val="000000"/>
                  </a:solidFill>
                </a:rPr>
                <a:t>2+</a:t>
              </a:r>
              <a:r>
                <a:rPr lang="en-US" sz="2400" dirty="0">
                  <a:solidFill>
                    <a:srgbClr val="000000"/>
                  </a:solidFill>
                </a:rPr>
                <a:t>] and	molar solubility	    solubility of</a:t>
              </a:r>
            </a:p>
            <a:p>
              <a:pPr fontAlgn="base">
                <a:spcBef>
                  <a:spcPct val="20000"/>
                </a:spcBef>
                <a:spcAft>
                  <a:spcPct val="0"/>
                </a:spcAft>
                <a:buFont typeface="Arial" charset="0"/>
                <a:buNone/>
                <a:tabLst>
                  <a:tab pos="1774825" algn="l"/>
                  <a:tab pos="3776663" algn="l"/>
                  <a:tab pos="6454775" algn="l"/>
                </a:tabLst>
              </a:pPr>
              <a:r>
                <a:rPr lang="en-US" sz="2400" dirty="0">
                  <a:solidFill>
                    <a:srgbClr val="000000"/>
                  </a:solidFill>
                </a:rPr>
                <a:t>Cu(OH)</a:t>
              </a:r>
              <a:r>
                <a:rPr lang="en-US" sz="2400" baseline="-25000" dirty="0">
                  <a:solidFill>
                    <a:srgbClr val="000000"/>
                  </a:solidFill>
                </a:rPr>
                <a:t>2	     </a:t>
              </a:r>
              <a:r>
                <a:rPr lang="en-US" sz="2400" dirty="0">
                  <a:solidFill>
                    <a:srgbClr val="000000"/>
                  </a:solidFill>
                </a:rPr>
                <a:t>[OH</a:t>
              </a:r>
              <a:r>
                <a:rPr lang="en-US" sz="2400" baseline="30000" dirty="0">
                  <a:solidFill>
                    <a:srgbClr val="000000"/>
                  </a:solidFill>
                </a:rPr>
                <a:t>-</a:t>
              </a:r>
              <a:r>
                <a:rPr lang="en-US" sz="2400" dirty="0">
                  <a:solidFill>
                    <a:srgbClr val="000000"/>
                  </a:solidFill>
                </a:rPr>
                <a:t>]	   of Cu(OH)</a:t>
              </a:r>
              <a:r>
                <a:rPr lang="en-US" sz="2400" baseline="-25000" dirty="0">
                  <a:solidFill>
                    <a:srgbClr val="000000"/>
                  </a:solidFill>
                </a:rPr>
                <a:t>2	 </a:t>
              </a:r>
              <a:r>
                <a:rPr lang="en-US" sz="2400" dirty="0">
                  <a:solidFill>
                    <a:srgbClr val="000000"/>
                  </a:solidFill>
                </a:rPr>
                <a:t>Cu(OH)</a:t>
              </a:r>
              <a:r>
                <a:rPr lang="en-US" sz="2400" baseline="-25000" dirty="0">
                  <a:solidFill>
                    <a:srgbClr val="000000"/>
                  </a:solidFill>
                </a:rPr>
                <a:t>2 </a:t>
              </a:r>
              <a:r>
                <a:rPr lang="en-US" sz="2400" dirty="0">
                  <a:solidFill>
                    <a:srgbClr val="000000"/>
                  </a:solidFill>
                </a:rPr>
                <a:t>in g/L</a:t>
              </a:r>
            </a:p>
          </p:txBody>
        </p:sp>
        <p:sp>
          <p:nvSpPr>
            <p:cNvPr id="9" name="Line 4"/>
            <p:cNvSpPr>
              <a:spLocks noChangeShapeType="1"/>
            </p:cNvSpPr>
            <p:nvPr/>
          </p:nvSpPr>
          <p:spPr bwMode="auto">
            <a:xfrm>
              <a:off x="1350963" y="1231583"/>
              <a:ext cx="45720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endParaRPr>
            </a:p>
          </p:txBody>
        </p:sp>
        <p:sp>
          <p:nvSpPr>
            <p:cNvPr id="10" name="Line 5"/>
            <p:cNvSpPr>
              <a:spLocks noChangeShapeType="1"/>
            </p:cNvSpPr>
            <p:nvPr/>
          </p:nvSpPr>
          <p:spPr bwMode="auto">
            <a:xfrm>
              <a:off x="3525838" y="1231583"/>
              <a:ext cx="45720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endParaRPr>
            </a:p>
          </p:txBody>
        </p:sp>
        <p:sp>
          <p:nvSpPr>
            <p:cNvPr id="11" name="Line 6"/>
            <p:cNvSpPr>
              <a:spLocks noChangeShapeType="1"/>
            </p:cNvSpPr>
            <p:nvPr/>
          </p:nvSpPr>
          <p:spPr bwMode="auto">
            <a:xfrm>
              <a:off x="6073775" y="1238568"/>
              <a:ext cx="60960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endParaRPr>
            </a:p>
          </p:txBody>
        </p:sp>
      </p:grpSp>
      <p:sp>
        <p:nvSpPr>
          <p:cNvPr id="18" name="Rectangle 46"/>
          <p:cNvSpPr>
            <a:spLocks noChangeArrowheads="1"/>
          </p:cNvSpPr>
          <p:nvPr/>
        </p:nvSpPr>
        <p:spPr bwMode="auto">
          <a:xfrm>
            <a:off x="950278" y="3185160"/>
            <a:ext cx="3151841" cy="52322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800" i="1" dirty="0" err="1"/>
              <a:t>K</a:t>
            </a:r>
            <a:r>
              <a:rPr lang="en-US" sz="2800" baseline="-25000" dirty="0" err="1"/>
              <a:t>sp</a:t>
            </a:r>
            <a:r>
              <a:rPr lang="en-US" sz="2800" dirty="0"/>
              <a:t> = [Cu</a:t>
            </a:r>
            <a:r>
              <a:rPr lang="en-US" sz="2800" baseline="30000" dirty="0"/>
              <a:t>2+</a:t>
            </a:r>
            <a:r>
              <a:rPr lang="en-US" sz="2800" dirty="0"/>
              <a:t>][OH</a:t>
            </a:r>
            <a:r>
              <a:rPr lang="en-US" sz="2800" baseline="30000" dirty="0"/>
              <a:t>-</a:t>
            </a:r>
            <a:r>
              <a:rPr lang="en-US" sz="2800" dirty="0"/>
              <a:t>]</a:t>
            </a:r>
            <a:r>
              <a:rPr lang="en-US" sz="2800" baseline="30000" dirty="0"/>
              <a:t>2</a:t>
            </a:r>
          </a:p>
        </p:txBody>
      </p:sp>
      <p:sp>
        <p:nvSpPr>
          <p:cNvPr id="4" name="Rectangle 3"/>
          <p:cNvSpPr/>
          <p:nvPr/>
        </p:nvSpPr>
        <p:spPr>
          <a:xfrm>
            <a:off x="3998278" y="3183374"/>
            <a:ext cx="2589170" cy="523220"/>
          </a:xfrm>
          <a:prstGeom prst="rect">
            <a:avLst/>
          </a:prstGeom>
        </p:spPr>
        <p:txBody>
          <a:bodyPr wrap="none">
            <a:spAutoFit/>
          </a:bodyPr>
          <a:lstStyle/>
          <a:p>
            <a:pPr algn="ctr" fontAlgn="base">
              <a:spcBef>
                <a:spcPct val="0"/>
              </a:spcBef>
              <a:spcAft>
                <a:spcPct val="0"/>
              </a:spcAft>
            </a:pPr>
            <a:r>
              <a:rPr lang="en-US" sz="2800" dirty="0">
                <a:solidFill>
                  <a:srgbClr val="000000"/>
                </a:solidFill>
              </a:rPr>
              <a:t>= (</a:t>
            </a:r>
            <a:r>
              <a:rPr lang="en-US" sz="2800" i="1" dirty="0">
                <a:solidFill>
                  <a:srgbClr val="000000"/>
                </a:solidFill>
              </a:rPr>
              <a:t>s</a:t>
            </a:r>
            <a:r>
              <a:rPr lang="en-US" sz="2800" dirty="0">
                <a:solidFill>
                  <a:srgbClr val="000000"/>
                </a:solidFill>
              </a:rPr>
              <a:t>)(2</a:t>
            </a:r>
            <a:r>
              <a:rPr lang="en-US" sz="2800" i="1" dirty="0">
                <a:solidFill>
                  <a:srgbClr val="000000"/>
                </a:solidFill>
              </a:rPr>
              <a:t>s</a:t>
            </a:r>
            <a:r>
              <a:rPr lang="en-US" sz="2800" dirty="0">
                <a:solidFill>
                  <a:srgbClr val="000000"/>
                </a:solidFill>
              </a:rPr>
              <a:t>)</a:t>
            </a:r>
            <a:r>
              <a:rPr lang="en-US" sz="2800" baseline="30000" dirty="0">
                <a:solidFill>
                  <a:srgbClr val="000000"/>
                </a:solidFill>
              </a:rPr>
              <a:t>2</a:t>
            </a:r>
            <a:r>
              <a:rPr lang="en-US" sz="2800" dirty="0">
                <a:solidFill>
                  <a:srgbClr val="000000"/>
                </a:solidFill>
              </a:rPr>
              <a:t> = 4</a:t>
            </a:r>
            <a:r>
              <a:rPr lang="en-US" sz="2800" i="1" dirty="0">
                <a:solidFill>
                  <a:srgbClr val="000000"/>
                </a:solidFill>
              </a:rPr>
              <a:t>s</a:t>
            </a:r>
            <a:r>
              <a:rPr lang="en-US" sz="2800" baseline="30000" dirty="0">
                <a:solidFill>
                  <a:srgbClr val="000000"/>
                </a:solidFill>
              </a:rPr>
              <a:t>3</a:t>
            </a:r>
          </a:p>
        </p:txBody>
      </p:sp>
      <p:pic>
        <p:nvPicPr>
          <p:cNvPr id="19" name="Picture 4"/>
          <p:cNvPicPr>
            <a:picLocks noChangeAspect="1" noChangeArrowheads="1"/>
          </p:cNvPicPr>
          <p:nvPr/>
        </p:nvPicPr>
        <p:blipFill>
          <a:blip r:embed="rId2" cstate="print"/>
          <a:srcRect/>
          <a:stretch>
            <a:fillRect/>
          </a:stretch>
        </p:blipFill>
        <p:spPr bwMode="auto">
          <a:xfrm>
            <a:off x="2586948" y="4160520"/>
            <a:ext cx="4000500" cy="1931988"/>
          </a:xfrm>
          <a:prstGeom prst="rect">
            <a:avLst/>
          </a:prstGeom>
          <a:noFill/>
          <a:ln w="9525">
            <a:noFill/>
            <a:miter lim="800000"/>
            <a:headEnd/>
            <a:tailEnd/>
          </a:ln>
        </p:spPr>
      </p:pic>
      <p:sp>
        <p:nvSpPr>
          <p:cNvPr id="20" name="Rectangle 3"/>
          <p:cNvSpPr>
            <a:spLocks noChangeArrowheads="1"/>
          </p:cNvSpPr>
          <p:nvPr/>
        </p:nvSpPr>
        <p:spPr bwMode="auto">
          <a:xfrm>
            <a:off x="3364059" y="1416960"/>
            <a:ext cx="3243116" cy="461665"/>
          </a:xfrm>
          <a:prstGeom prst="rect">
            <a:avLst/>
          </a:prstGeom>
          <a:noFill/>
          <a:ln w="9525">
            <a:noFill/>
            <a:miter lim="800000"/>
            <a:headEnd/>
            <a:tailEnd/>
          </a:ln>
        </p:spPr>
        <p:txBody>
          <a:bodyPr wrap="square">
            <a:spAutoFit/>
          </a:bodyPr>
          <a:lstStyle/>
          <a:p>
            <a:pPr lvl="0" algn="ctr" fontAlgn="base">
              <a:spcBef>
                <a:spcPct val="0"/>
              </a:spcBef>
              <a:spcAft>
                <a:spcPct val="0"/>
              </a:spcAft>
            </a:pPr>
            <a:r>
              <a:rPr lang="en-US" sz="2400" i="1" dirty="0">
                <a:solidFill>
                  <a:srgbClr val="FF0000"/>
                </a:solidFill>
                <a:latin typeface="Calibri" panose="020F0502020204030204" pitchFamily="34" charset="0"/>
              </a:rPr>
              <a:t>s</a:t>
            </a:r>
            <a:r>
              <a:rPr lang="en-US" sz="2400" dirty="0">
                <a:solidFill>
                  <a:srgbClr val="FF0000"/>
                </a:solidFill>
                <a:latin typeface="Calibri" panose="020F0502020204030204" pitchFamily="34" charset="0"/>
              </a:rPr>
              <a:t> = 1.8 x 10</a:t>
            </a:r>
            <a:r>
              <a:rPr lang="en-US" sz="2400" baseline="30000" dirty="0">
                <a:solidFill>
                  <a:srgbClr val="FF0000"/>
                </a:solidFill>
                <a:latin typeface="Calibri" panose="020F0502020204030204" pitchFamily="34" charset="0"/>
              </a:rPr>
              <a:t>-7</a:t>
            </a:r>
            <a:r>
              <a:rPr lang="en-US" sz="2400" dirty="0">
                <a:solidFill>
                  <a:srgbClr val="FF0000"/>
                </a:solidFill>
                <a:latin typeface="Calibri" panose="020F0502020204030204" pitchFamily="34" charset="0"/>
              </a:rPr>
              <a:t> </a:t>
            </a:r>
            <a:r>
              <a:rPr lang="en-US" sz="2400" i="1" dirty="0">
                <a:solidFill>
                  <a:srgbClr val="FF0000"/>
                </a:solidFill>
                <a:latin typeface="Calibri" panose="020F0502020204030204" pitchFamily="34" charset="0"/>
              </a:rPr>
              <a:t>M</a:t>
            </a:r>
            <a:r>
              <a:rPr lang="en-US" dirty="0">
                <a:solidFill>
                  <a:srgbClr val="FF0000"/>
                </a:solidFill>
                <a:latin typeface="Calibri" panose="020F0502020204030204" pitchFamily="34" charset="0"/>
              </a:rPr>
              <a:t> </a:t>
            </a:r>
          </a:p>
        </p:txBody>
      </p:sp>
      <p:sp>
        <p:nvSpPr>
          <p:cNvPr id="15" name="Text Placeholder 2">
            <a:extLst>
              <a:ext uri="{FF2B5EF4-FFF2-40B4-BE49-F238E27FC236}">
                <a16:creationId xmlns:a16="http://schemas.microsoft.com/office/drawing/2014/main" id="{C86D62AF-1635-4D08-BA51-676CE0CB773D}"/>
              </a:ext>
            </a:extLst>
          </p:cNvPr>
          <p:cNvSpPr>
            <a:spLocks/>
          </p:cNvSpPr>
          <p:nvPr/>
        </p:nvSpPr>
        <p:spPr bwMode="auto">
          <a:xfrm>
            <a:off x="152400" y="666225"/>
            <a:ext cx="8807450" cy="990600"/>
          </a:xfrm>
          <a:prstGeom prst="rect">
            <a:avLst/>
          </a:prstGeom>
          <a:noFill/>
          <a:ln w="9525">
            <a:noFill/>
            <a:miter lim="800000"/>
            <a:headEnd/>
            <a:tailEnd/>
          </a:ln>
        </p:spPr>
        <p:txBody>
          <a:bodyPr/>
          <a:lstStyle/>
          <a:p>
            <a:pPr lvl="0" fontAlgn="base">
              <a:spcBef>
                <a:spcPct val="0"/>
              </a:spcBef>
              <a:spcAft>
                <a:spcPct val="0"/>
              </a:spcAft>
            </a:pPr>
            <a:r>
              <a:rPr lang="en-US" sz="2400" dirty="0"/>
              <a:t>How many grams of copper(II) hydroxide, Cu(OH)</a:t>
            </a:r>
            <a:r>
              <a:rPr lang="en-US" sz="2400" baseline="-25000" dirty="0"/>
              <a:t>2</a:t>
            </a:r>
            <a:r>
              <a:rPr lang="en-US" sz="2400" dirty="0"/>
              <a:t> (</a:t>
            </a:r>
            <a:r>
              <a:rPr lang="en-US" sz="2400" i="1" dirty="0" err="1">
                <a:latin typeface="Calibri" panose="020F0502020204030204" pitchFamily="34" charset="0"/>
              </a:rPr>
              <a:t>K</a:t>
            </a:r>
            <a:r>
              <a:rPr lang="en-US" sz="2400" baseline="-25000" dirty="0" err="1">
                <a:latin typeface="Calibri" panose="020F0502020204030204" pitchFamily="34" charset="0"/>
              </a:rPr>
              <a:t>sp</a:t>
            </a:r>
            <a:r>
              <a:rPr lang="en-US" sz="2400" dirty="0">
                <a:latin typeface="Calibri" panose="020F0502020204030204" pitchFamily="34" charset="0"/>
              </a:rPr>
              <a:t> = 2.2 x 10</a:t>
            </a:r>
            <a:r>
              <a:rPr lang="en-US" sz="2400" baseline="30000" dirty="0">
                <a:latin typeface="Calibri" panose="020F0502020204030204" pitchFamily="34" charset="0"/>
              </a:rPr>
              <a:t>-20</a:t>
            </a:r>
            <a:r>
              <a:rPr lang="en-US" sz="2400" dirty="0">
                <a:latin typeface="Calibri" panose="020F0502020204030204" pitchFamily="34" charset="0"/>
              </a:rPr>
              <a:t> </a:t>
            </a:r>
            <a:r>
              <a:rPr lang="en-US" sz="2400" i="1" dirty="0">
                <a:latin typeface="Calibri" panose="020F0502020204030204" pitchFamily="34" charset="0"/>
              </a:rPr>
              <a:t>M</a:t>
            </a:r>
            <a:r>
              <a:rPr lang="en-US" dirty="0">
                <a:latin typeface="Calibri" panose="020F0502020204030204" pitchFamily="34" charset="0"/>
              </a:rPr>
              <a:t> </a:t>
            </a:r>
            <a:r>
              <a:rPr lang="en-US" sz="2400" dirty="0"/>
              <a:t>), will dissolve </a:t>
            </a:r>
            <a:r>
              <a:rPr lang="en-US" sz="2400" dirty="0">
                <a:solidFill>
                  <a:srgbClr val="000000"/>
                </a:solidFill>
              </a:rPr>
              <a:t>in 1 L of water.</a:t>
            </a:r>
          </a:p>
        </p:txBody>
      </p:sp>
    </p:spTree>
    <p:extLst>
      <p:ext uri="{BB962C8B-B14F-4D97-AF65-F5344CB8AC3E}">
        <p14:creationId xmlns:p14="http://schemas.microsoft.com/office/powerpoint/2010/main" val="2783530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a:spLocks noGrp="1"/>
          </p:cNvSpPr>
          <p:nvPr>
            <p:ph type="sldNum" sz="quarter" idx="10"/>
          </p:nvPr>
        </p:nvSpPr>
        <p:spPr/>
        <p:txBody>
          <a:bodyPr/>
          <a:lstStyle/>
          <a:p>
            <a:pPr>
              <a:defRPr/>
            </a:pPr>
            <a:fld id="{AD4DF471-0986-434A-BEF5-8EA0F0CA48A8}" type="slidenum">
              <a:rPr lang="en-US">
                <a:solidFill>
                  <a:srgbClr val="000000">
                    <a:tint val="75000"/>
                  </a:srgbClr>
                </a:solidFill>
              </a:rPr>
              <a:pPr>
                <a:defRPr/>
              </a:pPr>
              <a:t>15</a:t>
            </a:fld>
            <a:endParaRPr lang="en-US" dirty="0">
              <a:solidFill>
                <a:srgbClr val="000000">
                  <a:tint val="75000"/>
                </a:srgbClr>
              </a:solidFill>
            </a:endParaRPr>
          </a:p>
        </p:txBody>
      </p:sp>
      <p:grpSp>
        <p:nvGrpSpPr>
          <p:cNvPr id="7" name="Group 6"/>
          <p:cNvGrpSpPr/>
          <p:nvPr/>
        </p:nvGrpSpPr>
        <p:grpSpPr>
          <a:xfrm>
            <a:off x="152400" y="2087880"/>
            <a:ext cx="8807450" cy="1005840"/>
            <a:chOff x="152400" y="762000"/>
            <a:chExt cx="8807450" cy="1005840"/>
          </a:xfrm>
        </p:grpSpPr>
        <p:sp>
          <p:nvSpPr>
            <p:cNvPr id="8" name="Text Placeholder 2"/>
            <p:cNvSpPr>
              <a:spLocks/>
            </p:cNvSpPr>
            <p:nvPr/>
          </p:nvSpPr>
          <p:spPr bwMode="auto">
            <a:xfrm>
              <a:off x="152400" y="762000"/>
              <a:ext cx="8807450" cy="1005840"/>
            </a:xfrm>
            <a:prstGeom prst="rect">
              <a:avLst/>
            </a:prstGeom>
            <a:noFill/>
            <a:ln w="9525">
              <a:solidFill>
                <a:schemeClr val="tx1"/>
              </a:solidFill>
              <a:miter lim="800000"/>
              <a:headEnd/>
              <a:tailEnd/>
            </a:ln>
          </p:spPr>
          <p:txBody>
            <a:bodyPr/>
            <a:lstStyle/>
            <a:p>
              <a:pPr fontAlgn="base">
                <a:spcBef>
                  <a:spcPct val="20000"/>
                </a:spcBef>
                <a:spcAft>
                  <a:spcPct val="0"/>
                </a:spcAft>
                <a:buFont typeface="Arial" charset="0"/>
                <a:buNone/>
                <a:tabLst>
                  <a:tab pos="1774825" algn="l"/>
                  <a:tab pos="3776663" algn="l"/>
                  <a:tab pos="6454775" algn="l"/>
                </a:tabLst>
              </a:pPr>
              <a:r>
                <a:rPr lang="en-US" sz="2400" i="1" dirty="0">
                  <a:solidFill>
                    <a:srgbClr val="000000"/>
                  </a:solidFill>
                </a:rPr>
                <a:t>  </a:t>
              </a:r>
              <a:r>
                <a:rPr lang="en-US" sz="2400" i="1" dirty="0" err="1">
                  <a:solidFill>
                    <a:srgbClr val="000000"/>
                  </a:solidFill>
                </a:rPr>
                <a:t>K</a:t>
              </a:r>
              <a:r>
                <a:rPr lang="en-US" sz="2400" baseline="-25000" dirty="0" err="1">
                  <a:solidFill>
                    <a:srgbClr val="000000"/>
                  </a:solidFill>
                </a:rPr>
                <a:t>sp</a:t>
              </a:r>
              <a:r>
                <a:rPr lang="en-US" sz="2400" dirty="0">
                  <a:solidFill>
                    <a:srgbClr val="000000"/>
                  </a:solidFill>
                </a:rPr>
                <a:t> of	[Cu</a:t>
              </a:r>
              <a:r>
                <a:rPr lang="en-US" sz="2400" baseline="30000" dirty="0">
                  <a:solidFill>
                    <a:srgbClr val="000000"/>
                  </a:solidFill>
                </a:rPr>
                <a:t>2+</a:t>
              </a:r>
              <a:r>
                <a:rPr lang="en-US" sz="2400" dirty="0">
                  <a:solidFill>
                    <a:srgbClr val="000000"/>
                  </a:solidFill>
                </a:rPr>
                <a:t>] and	molar solubility	    solubility of</a:t>
              </a:r>
            </a:p>
            <a:p>
              <a:pPr fontAlgn="base">
                <a:spcBef>
                  <a:spcPct val="20000"/>
                </a:spcBef>
                <a:spcAft>
                  <a:spcPct val="0"/>
                </a:spcAft>
                <a:buFont typeface="Arial" charset="0"/>
                <a:buNone/>
                <a:tabLst>
                  <a:tab pos="1774825" algn="l"/>
                  <a:tab pos="3776663" algn="l"/>
                  <a:tab pos="6454775" algn="l"/>
                </a:tabLst>
              </a:pPr>
              <a:r>
                <a:rPr lang="en-US" sz="2400" dirty="0">
                  <a:solidFill>
                    <a:srgbClr val="000000"/>
                  </a:solidFill>
                </a:rPr>
                <a:t>Cu(OH)</a:t>
              </a:r>
              <a:r>
                <a:rPr lang="en-US" sz="2400" baseline="-25000" dirty="0">
                  <a:solidFill>
                    <a:srgbClr val="000000"/>
                  </a:solidFill>
                </a:rPr>
                <a:t>2	     </a:t>
              </a:r>
              <a:r>
                <a:rPr lang="en-US" sz="2400" dirty="0">
                  <a:solidFill>
                    <a:srgbClr val="000000"/>
                  </a:solidFill>
                </a:rPr>
                <a:t>[OH</a:t>
              </a:r>
              <a:r>
                <a:rPr lang="en-US" sz="2400" baseline="30000" dirty="0">
                  <a:solidFill>
                    <a:srgbClr val="000000"/>
                  </a:solidFill>
                </a:rPr>
                <a:t>-</a:t>
              </a:r>
              <a:r>
                <a:rPr lang="en-US" sz="2400" dirty="0">
                  <a:solidFill>
                    <a:srgbClr val="000000"/>
                  </a:solidFill>
                </a:rPr>
                <a:t>]	   of Cu(OH)</a:t>
              </a:r>
              <a:r>
                <a:rPr lang="en-US" sz="2400" baseline="-25000" dirty="0">
                  <a:solidFill>
                    <a:srgbClr val="000000"/>
                  </a:solidFill>
                </a:rPr>
                <a:t>2	 </a:t>
              </a:r>
              <a:r>
                <a:rPr lang="en-US" sz="2400" dirty="0">
                  <a:solidFill>
                    <a:srgbClr val="000000"/>
                  </a:solidFill>
                </a:rPr>
                <a:t>Cu(OH)</a:t>
              </a:r>
              <a:r>
                <a:rPr lang="en-US" sz="2400" baseline="-25000" dirty="0">
                  <a:solidFill>
                    <a:srgbClr val="000000"/>
                  </a:solidFill>
                </a:rPr>
                <a:t>2 </a:t>
              </a:r>
              <a:r>
                <a:rPr lang="en-US" sz="2400" dirty="0">
                  <a:solidFill>
                    <a:srgbClr val="000000"/>
                  </a:solidFill>
                </a:rPr>
                <a:t>in g/L</a:t>
              </a:r>
            </a:p>
          </p:txBody>
        </p:sp>
        <p:sp>
          <p:nvSpPr>
            <p:cNvPr id="9" name="Line 4"/>
            <p:cNvSpPr>
              <a:spLocks noChangeShapeType="1"/>
            </p:cNvSpPr>
            <p:nvPr/>
          </p:nvSpPr>
          <p:spPr bwMode="auto">
            <a:xfrm>
              <a:off x="1350963" y="1231583"/>
              <a:ext cx="45720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endParaRPr>
            </a:p>
          </p:txBody>
        </p:sp>
        <p:sp>
          <p:nvSpPr>
            <p:cNvPr id="10" name="Line 5"/>
            <p:cNvSpPr>
              <a:spLocks noChangeShapeType="1"/>
            </p:cNvSpPr>
            <p:nvPr/>
          </p:nvSpPr>
          <p:spPr bwMode="auto">
            <a:xfrm>
              <a:off x="3525838" y="1231583"/>
              <a:ext cx="45720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endParaRPr>
            </a:p>
          </p:txBody>
        </p:sp>
        <p:sp>
          <p:nvSpPr>
            <p:cNvPr id="11" name="Line 6"/>
            <p:cNvSpPr>
              <a:spLocks noChangeShapeType="1"/>
            </p:cNvSpPr>
            <p:nvPr/>
          </p:nvSpPr>
          <p:spPr bwMode="auto">
            <a:xfrm>
              <a:off x="6073775" y="1238568"/>
              <a:ext cx="60960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endParaRPr>
            </a:p>
          </p:txBody>
        </p:sp>
      </p:grpSp>
      <p:sp>
        <p:nvSpPr>
          <p:cNvPr id="20" name="Rectangle 3"/>
          <p:cNvSpPr>
            <a:spLocks noChangeArrowheads="1"/>
          </p:cNvSpPr>
          <p:nvPr/>
        </p:nvSpPr>
        <p:spPr bwMode="auto">
          <a:xfrm>
            <a:off x="3364059" y="1416960"/>
            <a:ext cx="3243116" cy="461665"/>
          </a:xfrm>
          <a:prstGeom prst="rect">
            <a:avLst/>
          </a:prstGeom>
          <a:noFill/>
          <a:ln w="9525">
            <a:noFill/>
            <a:miter lim="800000"/>
            <a:headEnd/>
            <a:tailEnd/>
          </a:ln>
        </p:spPr>
        <p:txBody>
          <a:bodyPr wrap="square">
            <a:spAutoFit/>
          </a:bodyPr>
          <a:lstStyle/>
          <a:p>
            <a:pPr lvl="0" algn="ctr" fontAlgn="base">
              <a:spcBef>
                <a:spcPct val="0"/>
              </a:spcBef>
              <a:spcAft>
                <a:spcPct val="0"/>
              </a:spcAft>
            </a:pPr>
            <a:r>
              <a:rPr lang="en-US" sz="2400" i="1" dirty="0">
                <a:solidFill>
                  <a:srgbClr val="FF0000"/>
                </a:solidFill>
                <a:latin typeface="Calibri" panose="020F0502020204030204" pitchFamily="34" charset="0"/>
              </a:rPr>
              <a:t>s</a:t>
            </a:r>
            <a:r>
              <a:rPr lang="en-US" sz="2400" dirty="0">
                <a:solidFill>
                  <a:srgbClr val="FF0000"/>
                </a:solidFill>
                <a:latin typeface="Calibri" panose="020F0502020204030204" pitchFamily="34" charset="0"/>
              </a:rPr>
              <a:t> = 1.8 x 10</a:t>
            </a:r>
            <a:r>
              <a:rPr lang="en-US" sz="2400" baseline="30000" dirty="0">
                <a:solidFill>
                  <a:srgbClr val="FF0000"/>
                </a:solidFill>
                <a:latin typeface="Calibri" panose="020F0502020204030204" pitchFamily="34" charset="0"/>
              </a:rPr>
              <a:t>-7</a:t>
            </a:r>
            <a:r>
              <a:rPr lang="en-US" sz="2400" dirty="0">
                <a:solidFill>
                  <a:srgbClr val="FF0000"/>
                </a:solidFill>
                <a:latin typeface="Calibri" panose="020F0502020204030204" pitchFamily="34" charset="0"/>
              </a:rPr>
              <a:t> </a:t>
            </a:r>
            <a:r>
              <a:rPr lang="en-US" sz="2400" i="1" dirty="0">
                <a:solidFill>
                  <a:srgbClr val="FF0000"/>
                </a:solidFill>
                <a:latin typeface="Calibri" panose="020F0502020204030204" pitchFamily="34" charset="0"/>
              </a:rPr>
              <a:t>M</a:t>
            </a:r>
            <a:r>
              <a:rPr lang="en-US" dirty="0">
                <a:solidFill>
                  <a:srgbClr val="FF0000"/>
                </a:solidFill>
                <a:latin typeface="Calibri" panose="020F0502020204030204" pitchFamily="34" charset="0"/>
              </a:rPr>
              <a:t> </a:t>
            </a:r>
          </a:p>
        </p:txBody>
      </p:sp>
      <p:pic>
        <p:nvPicPr>
          <p:cNvPr id="15" name="Picture 5"/>
          <p:cNvPicPr>
            <a:picLocks noChangeAspect="1" noChangeArrowheads="1"/>
          </p:cNvPicPr>
          <p:nvPr/>
        </p:nvPicPr>
        <p:blipFill>
          <a:blip r:embed="rId2" cstate="print"/>
          <a:srcRect/>
          <a:stretch>
            <a:fillRect/>
          </a:stretch>
        </p:blipFill>
        <p:spPr bwMode="auto">
          <a:xfrm>
            <a:off x="357505" y="3973830"/>
            <a:ext cx="8458200" cy="1390650"/>
          </a:xfrm>
          <a:prstGeom prst="rect">
            <a:avLst/>
          </a:prstGeom>
          <a:noFill/>
          <a:ln w="9525">
            <a:noFill/>
            <a:miter lim="800000"/>
            <a:headEnd/>
            <a:tailEnd/>
          </a:ln>
        </p:spPr>
      </p:pic>
      <p:sp>
        <p:nvSpPr>
          <p:cNvPr id="16" name="Line 6"/>
          <p:cNvSpPr>
            <a:spLocks noChangeShapeType="1"/>
          </p:cNvSpPr>
          <p:nvPr/>
        </p:nvSpPr>
        <p:spPr bwMode="auto">
          <a:xfrm flipV="1">
            <a:off x="4472305" y="4126230"/>
            <a:ext cx="1828800" cy="152400"/>
          </a:xfrm>
          <a:prstGeom prst="line">
            <a:avLst/>
          </a:prstGeom>
          <a:noFill/>
          <a:ln w="25400">
            <a:solidFill>
              <a:srgbClr val="FF0000"/>
            </a:solidFill>
            <a:round/>
            <a:headEnd/>
            <a:tailEnd/>
          </a:ln>
        </p:spPr>
        <p:txBody>
          <a:bodyPr/>
          <a:lstStyle/>
          <a:p>
            <a:pPr fontAlgn="base">
              <a:spcBef>
                <a:spcPct val="0"/>
              </a:spcBef>
              <a:spcAft>
                <a:spcPct val="0"/>
              </a:spcAft>
            </a:pPr>
            <a:endParaRPr lang="en-US" sz="2400">
              <a:solidFill>
                <a:srgbClr val="000000"/>
              </a:solidFill>
            </a:endParaRPr>
          </a:p>
        </p:txBody>
      </p:sp>
      <p:sp>
        <p:nvSpPr>
          <p:cNvPr id="17" name="Line 7"/>
          <p:cNvSpPr>
            <a:spLocks noChangeShapeType="1"/>
          </p:cNvSpPr>
          <p:nvPr/>
        </p:nvSpPr>
        <p:spPr bwMode="auto">
          <a:xfrm flipV="1">
            <a:off x="6910705" y="4507230"/>
            <a:ext cx="1752600" cy="228600"/>
          </a:xfrm>
          <a:prstGeom prst="line">
            <a:avLst/>
          </a:prstGeom>
          <a:noFill/>
          <a:ln w="25400">
            <a:solidFill>
              <a:srgbClr val="FF0000"/>
            </a:solidFill>
            <a:round/>
            <a:headEnd/>
            <a:tailEnd/>
          </a:ln>
        </p:spPr>
        <p:txBody>
          <a:bodyPr/>
          <a:lstStyle/>
          <a:p>
            <a:pPr fontAlgn="base">
              <a:spcBef>
                <a:spcPct val="0"/>
              </a:spcBef>
              <a:spcAft>
                <a:spcPct val="0"/>
              </a:spcAft>
            </a:pPr>
            <a:endParaRPr lang="en-US" sz="2400">
              <a:solidFill>
                <a:srgbClr val="000000"/>
              </a:solidFill>
            </a:endParaRPr>
          </a:p>
        </p:txBody>
      </p:sp>
      <p:sp>
        <p:nvSpPr>
          <p:cNvPr id="18" name="Text Placeholder 2">
            <a:extLst>
              <a:ext uri="{FF2B5EF4-FFF2-40B4-BE49-F238E27FC236}">
                <a16:creationId xmlns:a16="http://schemas.microsoft.com/office/drawing/2014/main" id="{C01AF156-A266-480C-A51D-919B057C95C7}"/>
              </a:ext>
            </a:extLst>
          </p:cNvPr>
          <p:cNvSpPr>
            <a:spLocks/>
          </p:cNvSpPr>
          <p:nvPr/>
        </p:nvSpPr>
        <p:spPr bwMode="auto">
          <a:xfrm>
            <a:off x="152400" y="666225"/>
            <a:ext cx="8807450" cy="990600"/>
          </a:xfrm>
          <a:prstGeom prst="rect">
            <a:avLst/>
          </a:prstGeom>
          <a:noFill/>
          <a:ln w="9525">
            <a:noFill/>
            <a:miter lim="800000"/>
            <a:headEnd/>
            <a:tailEnd/>
          </a:ln>
        </p:spPr>
        <p:txBody>
          <a:bodyPr/>
          <a:lstStyle/>
          <a:p>
            <a:pPr lvl="0" fontAlgn="base">
              <a:spcBef>
                <a:spcPct val="0"/>
              </a:spcBef>
              <a:spcAft>
                <a:spcPct val="0"/>
              </a:spcAft>
            </a:pPr>
            <a:r>
              <a:rPr lang="en-US" sz="2400" dirty="0"/>
              <a:t>How many grams of copper(II) hydroxide, Cu(OH)</a:t>
            </a:r>
            <a:r>
              <a:rPr lang="en-US" sz="2400" baseline="-25000" dirty="0"/>
              <a:t>2</a:t>
            </a:r>
            <a:r>
              <a:rPr lang="en-US" sz="2400" dirty="0"/>
              <a:t> (</a:t>
            </a:r>
            <a:r>
              <a:rPr lang="en-US" sz="2400" i="1" dirty="0" err="1">
                <a:latin typeface="Calibri" panose="020F0502020204030204" pitchFamily="34" charset="0"/>
              </a:rPr>
              <a:t>K</a:t>
            </a:r>
            <a:r>
              <a:rPr lang="en-US" sz="2400" baseline="-25000" dirty="0" err="1">
                <a:latin typeface="Calibri" panose="020F0502020204030204" pitchFamily="34" charset="0"/>
              </a:rPr>
              <a:t>sp</a:t>
            </a:r>
            <a:r>
              <a:rPr lang="en-US" sz="2400" dirty="0">
                <a:latin typeface="Calibri" panose="020F0502020204030204" pitchFamily="34" charset="0"/>
              </a:rPr>
              <a:t> = 2.2 x 10</a:t>
            </a:r>
            <a:r>
              <a:rPr lang="en-US" sz="2400" baseline="30000" dirty="0">
                <a:latin typeface="Calibri" panose="020F0502020204030204" pitchFamily="34" charset="0"/>
              </a:rPr>
              <a:t>-20</a:t>
            </a:r>
            <a:r>
              <a:rPr lang="en-US" sz="2400" dirty="0">
                <a:latin typeface="Calibri" panose="020F0502020204030204" pitchFamily="34" charset="0"/>
              </a:rPr>
              <a:t> </a:t>
            </a:r>
            <a:r>
              <a:rPr lang="en-US" sz="2400" i="1" dirty="0">
                <a:latin typeface="Calibri" panose="020F0502020204030204" pitchFamily="34" charset="0"/>
              </a:rPr>
              <a:t>M</a:t>
            </a:r>
            <a:r>
              <a:rPr lang="en-US" dirty="0">
                <a:latin typeface="Calibri" panose="020F0502020204030204" pitchFamily="34" charset="0"/>
              </a:rPr>
              <a:t> </a:t>
            </a:r>
            <a:r>
              <a:rPr lang="en-US" sz="2400" dirty="0"/>
              <a:t>), will dissolve </a:t>
            </a:r>
            <a:r>
              <a:rPr lang="en-US" sz="2400" dirty="0">
                <a:solidFill>
                  <a:srgbClr val="000000"/>
                </a:solidFill>
              </a:rPr>
              <a:t>in 1 L of water.</a:t>
            </a:r>
          </a:p>
          <a:p>
            <a:pPr fontAlgn="base">
              <a:spcBef>
                <a:spcPct val="20000"/>
              </a:spcBef>
              <a:spcAft>
                <a:spcPct val="0"/>
              </a:spcAft>
              <a:buFont typeface="Arial" charset="0"/>
              <a:buNone/>
            </a:pPr>
            <a:endParaRPr lang="en-US" sz="2400" dirty="0">
              <a:solidFill>
                <a:srgbClr val="000000"/>
              </a:solidFill>
            </a:endParaRPr>
          </a:p>
        </p:txBody>
      </p:sp>
    </p:spTree>
    <p:extLst>
      <p:ext uri="{BB962C8B-B14F-4D97-AF65-F5344CB8AC3E}">
        <p14:creationId xmlns:p14="http://schemas.microsoft.com/office/powerpoint/2010/main" val="145837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23320BC-3E25-4F4D-A0AD-C34B0FC63057}" type="slidenum">
              <a:rPr lang="en-US">
                <a:solidFill>
                  <a:srgbClr val="000000"/>
                </a:solidFill>
              </a:rPr>
              <a:pPr>
                <a:defRPr/>
              </a:pPr>
              <a:t>16</a:t>
            </a:fld>
            <a:endParaRPr lang="en-US">
              <a:solidFill>
                <a:srgbClr val="000000"/>
              </a:solidFill>
            </a:endParaRPr>
          </a:p>
        </p:txBody>
      </p:sp>
      <p:pic>
        <p:nvPicPr>
          <p:cNvPr id="79875" name="Picture 9" descr="D:\Ramesh dont del\CHANG-11e\Art File\labeled_jpegs\16_labeled_images\cha02680_t16_03.jpg"/>
          <p:cNvPicPr>
            <a:picLocks noChangeAspect="1" noChangeArrowheads="1"/>
          </p:cNvPicPr>
          <p:nvPr/>
        </p:nvPicPr>
        <p:blipFill>
          <a:blip r:embed="rId2" cstate="print"/>
          <a:srcRect/>
          <a:stretch>
            <a:fillRect/>
          </a:stretch>
        </p:blipFill>
        <p:spPr bwMode="auto">
          <a:xfrm>
            <a:off x="92075" y="1624013"/>
            <a:ext cx="8959850" cy="3609975"/>
          </a:xfrm>
          <a:prstGeom prst="rect">
            <a:avLst/>
          </a:prstGeom>
          <a:noFill/>
          <a:ln w="9525">
            <a:noFill/>
            <a:miter lim="800000"/>
            <a:headEnd/>
            <a:tailEnd/>
          </a:ln>
        </p:spPr>
      </p:pic>
      <p:sp>
        <p:nvSpPr>
          <p:cNvPr id="5" name="Title 1"/>
          <p:cNvSpPr txBox="1">
            <a:spLocks/>
          </p:cNvSpPr>
          <p:nvPr/>
        </p:nvSpPr>
        <p:spPr>
          <a:xfrm>
            <a:off x="35159" y="7391"/>
            <a:ext cx="9062349"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u="sng" dirty="0">
                <a:solidFill>
                  <a:prstClr val="black"/>
                </a:solidFill>
                <a:latin typeface="Calibri"/>
              </a:rPr>
              <a:t>Relationship between </a:t>
            </a:r>
            <a:r>
              <a:rPr lang="en-US" sz="4000" u="sng" dirty="0" err="1">
                <a:solidFill>
                  <a:prstClr val="black"/>
                </a:solidFill>
                <a:latin typeface="Calibri"/>
              </a:rPr>
              <a:t>K</a:t>
            </a:r>
            <a:r>
              <a:rPr lang="en-US" sz="4000" u="sng" baseline="-25000" dirty="0" err="1">
                <a:solidFill>
                  <a:prstClr val="black"/>
                </a:solidFill>
                <a:latin typeface="Calibri"/>
              </a:rPr>
              <a:t>sp</a:t>
            </a:r>
            <a:r>
              <a:rPr lang="en-US" sz="4000" u="sng" dirty="0">
                <a:solidFill>
                  <a:prstClr val="black"/>
                </a:solidFill>
                <a:latin typeface="Calibri"/>
              </a:rPr>
              <a:t> and molar solubility</a:t>
            </a:r>
          </a:p>
        </p:txBody>
      </p:sp>
      <p:sp>
        <p:nvSpPr>
          <p:cNvPr id="6" name="Rectangle 5"/>
          <p:cNvSpPr/>
          <p:nvPr/>
        </p:nvSpPr>
        <p:spPr>
          <a:xfrm>
            <a:off x="1359353" y="5883110"/>
            <a:ext cx="6385466" cy="646331"/>
          </a:xfrm>
          <a:prstGeom prst="rect">
            <a:avLst/>
          </a:prstGeom>
        </p:spPr>
        <p:txBody>
          <a:bodyPr wrap="none">
            <a:spAutoFit/>
          </a:bodyPr>
          <a:lstStyle/>
          <a:p>
            <a:r>
              <a:rPr lang="en-US" sz="3600" dirty="0">
                <a:solidFill>
                  <a:srgbClr val="FF0000"/>
                </a:solidFill>
                <a:latin typeface="Calibri"/>
              </a:rPr>
              <a:t>What else can we learn from </a:t>
            </a:r>
            <a:r>
              <a:rPr lang="en-US" sz="3600" dirty="0" err="1">
                <a:solidFill>
                  <a:srgbClr val="FF0000"/>
                </a:solidFill>
                <a:latin typeface="Calibri"/>
              </a:rPr>
              <a:t>K</a:t>
            </a:r>
            <a:r>
              <a:rPr lang="en-US" sz="3600" baseline="-25000" dirty="0" err="1">
                <a:solidFill>
                  <a:srgbClr val="FF0000"/>
                </a:solidFill>
                <a:latin typeface="Calibri"/>
              </a:rPr>
              <a:t>sp</a:t>
            </a:r>
            <a:r>
              <a:rPr lang="en-US" sz="3600" dirty="0">
                <a:solidFill>
                  <a:srgbClr val="FF0000"/>
                </a:solidFill>
                <a:latin typeface="Calibri"/>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8BF788A-1C92-4C4C-8622-099D831B1B99}"/>
              </a:ext>
            </a:extLst>
          </p:cNvPr>
          <p:cNvSpPr>
            <a:spLocks noGrp="1"/>
          </p:cNvSpPr>
          <p:nvPr>
            <p:ph type="subTitle" idx="1"/>
          </p:nvPr>
        </p:nvSpPr>
        <p:spPr>
          <a:xfrm>
            <a:off x="1371600" y="3886200"/>
            <a:ext cx="6400800" cy="1752600"/>
          </a:xfrm>
        </p:spPr>
        <p:txBody>
          <a:bodyPr/>
          <a:lstStyle/>
          <a:p>
            <a:endParaRPr lang="en-US"/>
          </a:p>
        </p:txBody>
      </p:sp>
      <p:sp>
        <p:nvSpPr>
          <p:cNvPr id="4" name="Slide Number Placeholder 3">
            <a:extLst>
              <a:ext uri="{FF2B5EF4-FFF2-40B4-BE49-F238E27FC236}">
                <a16:creationId xmlns:a16="http://schemas.microsoft.com/office/drawing/2014/main" id="{0F3E3DF6-5AB9-46A0-B3FF-23CAC47FEDDB}"/>
              </a:ext>
            </a:extLst>
          </p:cNvPr>
          <p:cNvSpPr>
            <a:spLocks noGrp="1"/>
          </p:cNvSpPr>
          <p:nvPr>
            <p:ph type="sldNum" sz="quarter" idx="12"/>
          </p:nvPr>
        </p:nvSpPr>
        <p:spPr>
          <a:xfrm>
            <a:off x="6553200" y="6356350"/>
            <a:ext cx="2133600" cy="365125"/>
          </a:xfrm>
        </p:spPr>
        <p:txBody>
          <a:bodyPr/>
          <a:lstStyle/>
          <a:p>
            <a:fld id="{B6F15528-21DE-4FAA-801E-634DDDAF4B2B}" type="slidenum">
              <a:rPr lang="en-US" smtClean="0"/>
              <a:pPr/>
              <a:t>17</a:t>
            </a:fld>
            <a:endParaRPr lang="en-US"/>
          </a:p>
        </p:txBody>
      </p:sp>
      <p:pic>
        <p:nvPicPr>
          <p:cNvPr id="5" name="Picture 4">
            <a:extLst>
              <a:ext uri="{FF2B5EF4-FFF2-40B4-BE49-F238E27FC236}">
                <a16:creationId xmlns:a16="http://schemas.microsoft.com/office/drawing/2014/main" id="{ECE4FF88-B0B4-406A-A639-272525199B06}"/>
              </a:ext>
            </a:extLst>
          </p:cNvPr>
          <p:cNvPicPr>
            <a:picLocks noChangeAspect="1"/>
          </p:cNvPicPr>
          <p:nvPr/>
        </p:nvPicPr>
        <p:blipFill>
          <a:blip r:embed="rId3"/>
          <a:stretch>
            <a:fillRect/>
          </a:stretch>
        </p:blipFill>
        <p:spPr>
          <a:xfrm>
            <a:off x="1000837" y="226105"/>
            <a:ext cx="7164105" cy="6356350"/>
          </a:xfrm>
          <a:prstGeom prst="rect">
            <a:avLst/>
          </a:prstGeom>
        </p:spPr>
      </p:pic>
      <p:sp>
        <p:nvSpPr>
          <p:cNvPr id="9" name="Rectangle: Rounded Corners 8">
            <a:extLst>
              <a:ext uri="{FF2B5EF4-FFF2-40B4-BE49-F238E27FC236}">
                <a16:creationId xmlns:a16="http://schemas.microsoft.com/office/drawing/2014/main" id="{8826F82D-94C8-4B01-B24E-19CC870DC1B7}"/>
              </a:ext>
            </a:extLst>
          </p:cNvPr>
          <p:cNvSpPr/>
          <p:nvPr/>
        </p:nvSpPr>
        <p:spPr>
          <a:xfrm>
            <a:off x="1239570" y="5848236"/>
            <a:ext cx="2062430" cy="228523"/>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Left Brace 10">
            <a:extLst>
              <a:ext uri="{FF2B5EF4-FFF2-40B4-BE49-F238E27FC236}">
                <a16:creationId xmlns:a16="http://schemas.microsoft.com/office/drawing/2014/main" id="{98AC5DC8-C49B-4D37-B2FB-07C49472CDC1}"/>
              </a:ext>
            </a:extLst>
          </p:cNvPr>
          <p:cNvSpPr/>
          <p:nvPr/>
        </p:nvSpPr>
        <p:spPr>
          <a:xfrm>
            <a:off x="3346340" y="5576312"/>
            <a:ext cx="414529" cy="1247823"/>
          </a:xfrm>
          <a:prstGeom prst="leftBrace">
            <a:avLst>
              <a:gd name="adj1" fmla="val 8333"/>
              <a:gd name="adj2" fmla="val 31330"/>
            </a:avLst>
          </a:prstGeom>
          <a:noFill/>
          <a:ln w="28575" cap="flat" cmpd="sng" algn="ctr">
            <a:solidFill>
              <a:srgbClr val="7030A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5CC8D236-F031-467F-9323-07A858C4AE6F}"/>
              </a:ext>
            </a:extLst>
          </p:cNvPr>
          <p:cNvSpPr txBox="1"/>
          <p:nvPr/>
        </p:nvSpPr>
        <p:spPr>
          <a:xfrm>
            <a:off x="3638526" y="5567845"/>
            <a:ext cx="3653018" cy="1631216"/>
          </a:xfrm>
          <a:prstGeom prst="rect">
            <a:avLst/>
          </a:prstGeom>
          <a:noFill/>
        </p:spPr>
        <p:txBody>
          <a:bodyPr wrap="square" rtlCol="0">
            <a:spAutoFit/>
          </a:bodyPr>
          <a:lstStyle/>
          <a:p>
            <a:pPr>
              <a:spcAft>
                <a:spcPts val="600"/>
              </a:spcAft>
            </a:pPr>
            <a:r>
              <a:rPr lang="en-US" sz="1600" dirty="0">
                <a:solidFill>
                  <a:prstClr val="black"/>
                </a:solidFill>
                <a:latin typeface="Calibri"/>
              </a:rPr>
              <a:t>Solubility Product</a:t>
            </a:r>
          </a:p>
          <a:p>
            <a:pPr>
              <a:spcAft>
                <a:spcPts val="600"/>
              </a:spcAft>
            </a:pPr>
            <a:r>
              <a:rPr lang="en-US" sz="1600" i="1" dirty="0" err="1">
                <a:solidFill>
                  <a:prstClr val="black"/>
                </a:solidFill>
                <a:latin typeface="Calibri"/>
              </a:rPr>
              <a:t>K</a:t>
            </a:r>
            <a:r>
              <a:rPr lang="en-US" sz="1600" baseline="-25000" dirty="0" err="1">
                <a:solidFill>
                  <a:prstClr val="black"/>
                </a:solidFill>
                <a:latin typeface="Calibri"/>
              </a:rPr>
              <a:t>sp</a:t>
            </a:r>
            <a:r>
              <a:rPr lang="en-US" sz="1600" dirty="0">
                <a:solidFill>
                  <a:prstClr val="black"/>
                </a:solidFill>
                <a:latin typeface="Calibri"/>
              </a:rPr>
              <a:t> and Solubility</a:t>
            </a:r>
          </a:p>
          <a:p>
            <a:pPr>
              <a:spcAft>
                <a:spcPts val="600"/>
              </a:spcAft>
            </a:pPr>
            <a:r>
              <a:rPr lang="en-US" sz="1600" dirty="0">
                <a:solidFill>
                  <a:prstClr val="black"/>
                </a:solidFill>
                <a:latin typeface="Calibri"/>
              </a:rPr>
              <a:t>Predicting Precipitation</a:t>
            </a:r>
          </a:p>
          <a:p>
            <a:pPr>
              <a:spcAft>
                <a:spcPts val="600"/>
              </a:spcAft>
            </a:pPr>
            <a:r>
              <a:rPr lang="en-US" sz="1600" dirty="0">
                <a:solidFill>
                  <a:prstClr val="black"/>
                </a:solidFill>
                <a:latin typeface="Calibri"/>
              </a:rPr>
              <a:t>Common Ion Effect</a:t>
            </a:r>
          </a:p>
          <a:p>
            <a:pPr>
              <a:spcAft>
                <a:spcPts val="600"/>
              </a:spcAft>
            </a:pPr>
            <a:endParaRPr lang="en-US" sz="1600" dirty="0">
              <a:solidFill>
                <a:prstClr val="black"/>
              </a:solidFill>
              <a:latin typeface="Calibri"/>
            </a:endParaRPr>
          </a:p>
        </p:txBody>
      </p:sp>
      <p:sp>
        <p:nvSpPr>
          <p:cNvPr id="15" name="Rectangle: Rounded Corners 14">
            <a:extLst>
              <a:ext uri="{FF2B5EF4-FFF2-40B4-BE49-F238E27FC236}">
                <a16:creationId xmlns:a16="http://schemas.microsoft.com/office/drawing/2014/main" id="{742849C9-D10A-43C3-8876-DEEFBCEA0333}"/>
              </a:ext>
            </a:extLst>
          </p:cNvPr>
          <p:cNvSpPr/>
          <p:nvPr/>
        </p:nvSpPr>
        <p:spPr>
          <a:xfrm>
            <a:off x="3673179" y="6256872"/>
            <a:ext cx="2006623" cy="262462"/>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a:extLst>
              <a:ext uri="{FF2B5EF4-FFF2-40B4-BE49-F238E27FC236}">
                <a16:creationId xmlns:a16="http://schemas.microsoft.com/office/drawing/2014/main" id="{902EA83B-2E33-4E5B-96B4-AEC6D94E748B}"/>
              </a:ext>
            </a:extLst>
          </p:cNvPr>
          <p:cNvPicPr>
            <a:picLocks noChangeAspect="1" noChangeArrowheads="1"/>
          </p:cNvPicPr>
          <p:nvPr/>
        </p:nvPicPr>
        <p:blipFill>
          <a:blip r:embed="rId4" cstate="print"/>
          <a:srcRect/>
          <a:stretch>
            <a:fillRect/>
          </a:stretch>
        </p:blipFill>
        <p:spPr bwMode="auto">
          <a:xfrm>
            <a:off x="5220318" y="5646009"/>
            <a:ext cx="215215" cy="214853"/>
          </a:xfrm>
          <a:prstGeom prst="rect">
            <a:avLst/>
          </a:prstGeom>
          <a:noFill/>
          <a:ln w="9525">
            <a:noFill/>
            <a:miter lim="800000"/>
            <a:headEnd/>
            <a:tailEnd/>
          </a:ln>
        </p:spPr>
      </p:pic>
      <p:pic>
        <p:nvPicPr>
          <p:cNvPr id="12" name="Picture 2">
            <a:extLst>
              <a:ext uri="{FF2B5EF4-FFF2-40B4-BE49-F238E27FC236}">
                <a16:creationId xmlns:a16="http://schemas.microsoft.com/office/drawing/2014/main" id="{D6D03468-040C-4123-AF0A-2D75A4914690}"/>
              </a:ext>
            </a:extLst>
          </p:cNvPr>
          <p:cNvPicPr>
            <a:picLocks noChangeAspect="1" noChangeArrowheads="1"/>
          </p:cNvPicPr>
          <p:nvPr/>
        </p:nvPicPr>
        <p:blipFill>
          <a:blip r:embed="rId4" cstate="print"/>
          <a:srcRect/>
          <a:stretch>
            <a:fillRect/>
          </a:stretch>
        </p:blipFill>
        <p:spPr bwMode="auto">
          <a:xfrm>
            <a:off x="5220317" y="5907765"/>
            <a:ext cx="215215" cy="214853"/>
          </a:xfrm>
          <a:prstGeom prst="rect">
            <a:avLst/>
          </a:prstGeom>
          <a:noFill/>
          <a:ln w="9525">
            <a:noFill/>
            <a:miter lim="800000"/>
            <a:headEnd/>
            <a:tailEnd/>
          </a:ln>
        </p:spPr>
      </p:pic>
    </p:spTree>
    <p:extLst>
      <p:ext uri="{BB962C8B-B14F-4D97-AF65-F5344CB8AC3E}">
        <p14:creationId xmlns:p14="http://schemas.microsoft.com/office/powerpoint/2010/main" val="2223356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txBox="1">
            <a:spLocks noChangeArrowheads="1"/>
          </p:cNvSpPr>
          <p:nvPr/>
        </p:nvSpPr>
        <p:spPr>
          <a:xfrm>
            <a:off x="384636" y="1617554"/>
            <a:ext cx="8382000" cy="299420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altLang="en-US" sz="2400" b="0" i="0" u="none" strike="noStrike" kern="1200" cap="none" spc="0" normalizeH="0" baseline="0" noProof="0" dirty="0">
                <a:ln>
                  <a:noFill/>
                </a:ln>
                <a:solidFill>
                  <a:sysClr val="windowText" lastClr="000000"/>
                </a:solidFill>
                <a:effectLst/>
                <a:uLnTx/>
                <a:uFillTx/>
                <a:latin typeface="Calibri"/>
                <a:ea typeface="+mn-ea"/>
              </a:rPr>
              <a:t>The </a:t>
            </a:r>
            <a:r>
              <a:rPr kumimoji="0" lang="en-US" altLang="en-US" sz="2400" b="1" i="0" u="sng" strike="noStrike" kern="1200" cap="none" spc="0" normalizeH="0" baseline="0" noProof="0" dirty="0">
                <a:ln>
                  <a:noFill/>
                </a:ln>
                <a:solidFill>
                  <a:sysClr val="windowText" lastClr="000000"/>
                </a:solidFill>
                <a:effectLst/>
                <a:uLnTx/>
                <a:uFillTx/>
                <a:latin typeface="Calibri"/>
                <a:ea typeface="+mn-ea"/>
              </a:rPr>
              <a:t>ion product</a:t>
            </a:r>
            <a:r>
              <a:rPr kumimoji="0" lang="en-US" altLang="en-US" sz="2400" b="0" i="0" u="none" strike="noStrike" kern="1200" cap="none" spc="0" normalizeH="0" baseline="0" noProof="0" dirty="0">
                <a:ln>
                  <a:noFill/>
                </a:ln>
                <a:solidFill>
                  <a:sysClr val="windowText" lastClr="000000"/>
                </a:solidFill>
                <a:effectLst/>
                <a:uLnTx/>
                <a:uFillTx/>
                <a:latin typeface="Calibri"/>
                <a:ea typeface="+mn-ea"/>
              </a:rPr>
              <a:t> </a:t>
            </a:r>
            <a:r>
              <a:rPr kumimoji="0" lang="en-US" altLang="en-US" sz="2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Q</a:t>
            </a:r>
            <a:r>
              <a:rPr kumimoji="0" lang="en-US" altLang="en-US" sz="2400" b="0" i="0" u="none" strike="noStrike" kern="1200" cap="none" spc="0" normalizeH="0" baseline="0" noProof="0" dirty="0">
                <a:ln>
                  <a:noFill/>
                </a:ln>
                <a:solidFill>
                  <a:sysClr val="windowText" lastClr="000000"/>
                </a:solidFill>
                <a:effectLst/>
                <a:uLnTx/>
                <a:uFillTx/>
                <a:latin typeface="Calibri"/>
                <a:ea typeface="+mn-ea"/>
              </a:rPr>
              <a:t> has the same form as the equilibrium constant </a:t>
            </a:r>
            <a:r>
              <a:rPr kumimoji="0" lang="en-US" altLang="en-US" sz="2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K.</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endParaRPr lang="en-US" altLang="en-US" sz="2400" b="1" i="1" dirty="0">
              <a:solidFill>
                <a:sysClr val="windowText" lastClr="000000"/>
              </a:solidFill>
              <a:latin typeface="Times New Roman" pitchFamily="18" charset="0"/>
              <a:cs typeface="Times New Roman" pitchFamily="18" charset="0"/>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altLang="en-US" sz="4000" b="1" i="1" u="none" strike="noStrike" kern="1200" cap="none" spc="0" normalizeH="0" baseline="-25000" noProof="0" dirty="0">
              <a:ln>
                <a:noFill/>
              </a:ln>
              <a:solidFill>
                <a:sysClr val="windowText" lastClr="000000"/>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altLang="en-US" sz="2400" b="1" i="0" u="none" strike="noStrike" kern="1200" cap="none" spc="0" normalizeH="0" baseline="-25000" noProof="0" dirty="0">
              <a:ln>
                <a:noFill/>
              </a:ln>
              <a:solidFill>
                <a:sysClr val="windowText" lastClr="000000"/>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90000"/>
              </a:lnSpc>
              <a:spcBef>
                <a:spcPts val="1200"/>
              </a:spcBef>
              <a:spcAft>
                <a:spcPts val="0"/>
              </a:spcAft>
              <a:buClrTx/>
              <a:buSzTx/>
              <a:buFont typeface="Arial" pitchFamily="34" charset="0"/>
              <a:buChar char="•"/>
              <a:tabLst/>
              <a:defRPr/>
            </a:pPr>
            <a:r>
              <a:rPr kumimoji="0" lang="en-US" altLang="en-US" sz="2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Q</a:t>
            </a:r>
            <a:r>
              <a:rPr kumimoji="0" lang="en-US" altLang="en-US" sz="2400" b="0" i="0" u="none" strike="noStrike" kern="1200" cap="none" spc="0" normalizeH="0" baseline="0" noProof="0" dirty="0">
                <a:ln>
                  <a:noFill/>
                </a:ln>
                <a:solidFill>
                  <a:sysClr val="windowText" lastClr="000000"/>
                </a:solidFill>
                <a:effectLst/>
                <a:uLnTx/>
                <a:uFillTx/>
                <a:latin typeface="Calibri"/>
                <a:ea typeface="+mn-ea"/>
              </a:rPr>
              <a:t> is </a:t>
            </a:r>
            <a:r>
              <a:rPr kumimoji="0" lang="en-US" altLang="en-US" sz="2400" b="1" i="1" u="sng" strike="noStrike" kern="1200" cap="none" spc="0" normalizeH="0" baseline="0" noProof="0" dirty="0">
                <a:ln>
                  <a:noFill/>
                </a:ln>
                <a:effectLst/>
                <a:uLnTx/>
                <a:uFillTx/>
                <a:latin typeface="Calibri"/>
                <a:ea typeface="+mn-ea"/>
              </a:rPr>
              <a:t>not necessarily at equilibrium</a:t>
            </a:r>
            <a:r>
              <a:rPr kumimoji="0" lang="en-US" altLang="en-US" sz="2400" b="1" strike="noStrike" kern="1200" cap="none" spc="0" normalizeH="0" baseline="0" noProof="0" dirty="0">
                <a:ln>
                  <a:noFill/>
                </a:ln>
                <a:effectLst/>
                <a:uLnTx/>
                <a:uFillTx/>
                <a:latin typeface="Calibri"/>
                <a:ea typeface="+mn-ea"/>
              </a:rPr>
              <a:t>, typically initial conditions.</a:t>
            </a:r>
          </a:p>
          <a:p>
            <a:pPr marL="342900" marR="0" lvl="0" indent="-342900" algn="l" defTabSz="914400" rtl="0" eaLnBrk="1" fontAlgn="auto" latinLnBrk="0" hangingPunct="1">
              <a:lnSpc>
                <a:spcPct val="90000"/>
              </a:lnSpc>
              <a:spcBef>
                <a:spcPts val="1200"/>
              </a:spcBef>
              <a:spcAft>
                <a:spcPts val="0"/>
              </a:spcAft>
              <a:buClrTx/>
              <a:buSzTx/>
              <a:buFont typeface="Arial" pitchFamily="34" charset="0"/>
              <a:buChar char="•"/>
              <a:tabLst/>
              <a:defRPr/>
            </a:pPr>
            <a:r>
              <a:rPr lang="en-US" altLang="en-US" sz="2400" dirty="0">
                <a:latin typeface="Calibri"/>
              </a:rPr>
              <a:t>Allows us to predict if a precipitate will form.</a:t>
            </a:r>
            <a:endParaRPr kumimoji="0" lang="en-US" altLang="en-US" sz="2400" strike="noStrike" kern="1200" cap="none" spc="0" normalizeH="0" baseline="0" noProof="0" dirty="0">
              <a:ln>
                <a:noFill/>
              </a:ln>
              <a:effectLst/>
              <a:uLnTx/>
              <a:uFillTx/>
              <a:latin typeface="Calibri"/>
            </a:endParaRPr>
          </a:p>
        </p:txBody>
      </p:sp>
      <p:sp>
        <p:nvSpPr>
          <p:cNvPr id="12" name="Text Box 10"/>
          <p:cNvSpPr txBox="1">
            <a:spLocks noChangeArrowheads="1"/>
          </p:cNvSpPr>
          <p:nvPr/>
        </p:nvSpPr>
        <p:spPr bwMode="auto">
          <a:xfrm>
            <a:off x="3897912" y="2346403"/>
            <a:ext cx="4742837"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b="1" i="1" dirty="0" err="1">
                <a:solidFill>
                  <a:srgbClr val="FF0000"/>
                </a:solidFill>
                <a:latin typeface="Calibri"/>
              </a:rPr>
              <a:t>K</a:t>
            </a:r>
            <a:r>
              <a:rPr lang="en-US" sz="2400" b="1" i="1" baseline="-25000" dirty="0" err="1">
                <a:solidFill>
                  <a:srgbClr val="FF0000"/>
                </a:solidFill>
                <a:latin typeface="Calibri"/>
              </a:rPr>
              <a:t>sp</a:t>
            </a:r>
            <a:r>
              <a:rPr lang="en-US" sz="2400" dirty="0">
                <a:solidFill>
                  <a:srgbClr val="000000"/>
                </a:solidFill>
                <a:latin typeface="Calibri"/>
              </a:rPr>
              <a:t> is the </a:t>
            </a:r>
            <a:r>
              <a:rPr lang="en-US" sz="2400" b="1" i="1" dirty="0">
                <a:solidFill>
                  <a:srgbClr val="FF0000"/>
                </a:solidFill>
                <a:latin typeface="Calibri"/>
              </a:rPr>
              <a:t>solubility product constant</a:t>
            </a:r>
          </a:p>
        </p:txBody>
      </p:sp>
      <p:grpSp>
        <p:nvGrpSpPr>
          <p:cNvPr id="13" name="Group 22"/>
          <p:cNvGrpSpPr/>
          <p:nvPr/>
        </p:nvGrpSpPr>
        <p:grpSpPr>
          <a:xfrm>
            <a:off x="2017498" y="981458"/>
            <a:ext cx="5062604" cy="584775"/>
            <a:chOff x="2718483" y="1679518"/>
            <a:chExt cx="5062604" cy="584775"/>
          </a:xfrm>
        </p:grpSpPr>
        <p:sp>
          <p:nvSpPr>
            <p:cNvPr id="14" name="Text Box 13"/>
            <p:cNvSpPr txBox="1">
              <a:spLocks noChangeArrowheads="1"/>
            </p:cNvSpPr>
            <p:nvPr/>
          </p:nvSpPr>
          <p:spPr bwMode="auto">
            <a:xfrm>
              <a:off x="2718483" y="1679518"/>
              <a:ext cx="5062604" cy="584775"/>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Calibri"/>
                </a:rPr>
                <a:t>A</a:t>
              </a:r>
              <a:r>
                <a:rPr kumimoji="0" lang="en-US" sz="3200" b="0" i="0" u="none" strike="noStrike" kern="0" cap="none" spc="0" normalizeH="0" baseline="-25000" noProof="0" dirty="0" err="1">
                  <a:ln>
                    <a:noFill/>
                  </a:ln>
                  <a:solidFill>
                    <a:prstClr val="black"/>
                  </a:solidFill>
                  <a:effectLst/>
                  <a:uLnTx/>
                  <a:uFillTx/>
                  <a:latin typeface="Calibri"/>
                </a:rPr>
                <a:t>a</a:t>
              </a:r>
              <a:r>
                <a:rPr kumimoji="0" lang="en-US" sz="3200" b="0" i="0" u="none" strike="noStrike" kern="0" cap="none" spc="0" normalizeH="0" baseline="0" noProof="0" dirty="0" err="1">
                  <a:ln>
                    <a:noFill/>
                  </a:ln>
                  <a:solidFill>
                    <a:prstClr val="black"/>
                  </a:solidFill>
                  <a:effectLst/>
                  <a:uLnTx/>
                  <a:uFillTx/>
                  <a:latin typeface="Calibri"/>
                </a:rPr>
                <a:t>B</a:t>
              </a:r>
              <a:r>
                <a:rPr kumimoji="0" lang="en-US" sz="3200" b="0" i="0" u="none" strike="noStrike" kern="0" cap="none" spc="0" normalizeH="0" baseline="-25000" noProof="0" dirty="0" err="1">
                  <a:ln>
                    <a:noFill/>
                  </a:ln>
                  <a:solidFill>
                    <a:prstClr val="black"/>
                  </a:solidFill>
                  <a:effectLst/>
                  <a:uLnTx/>
                  <a:uFillTx/>
                  <a:latin typeface="Calibri"/>
                </a:rPr>
                <a:t>b</a:t>
              </a:r>
              <a:r>
                <a:rPr kumimoji="0" lang="en-US" sz="3200" b="0" i="0" u="none" strike="noStrike" kern="0" cap="none" spc="0" normalizeH="0" baseline="0" noProof="0" dirty="0">
                  <a:ln>
                    <a:noFill/>
                  </a:ln>
                  <a:solidFill>
                    <a:prstClr val="black"/>
                  </a:solidFill>
                  <a:effectLst/>
                  <a:uLnTx/>
                  <a:uFillTx/>
                  <a:latin typeface="Calibri"/>
                </a:rPr>
                <a:t>(s)          </a:t>
              </a:r>
              <a:r>
                <a:rPr kumimoji="0" lang="en-US" sz="3200" b="0" i="1" u="none" strike="noStrike" kern="0" cap="none" spc="0" normalizeH="0" baseline="0" noProof="0" dirty="0" err="1">
                  <a:ln>
                    <a:noFill/>
                  </a:ln>
                  <a:solidFill>
                    <a:prstClr val="black"/>
                  </a:solidFill>
                  <a:effectLst/>
                  <a:uLnTx/>
                  <a:uFillTx/>
                  <a:latin typeface="Calibri"/>
                </a:rPr>
                <a:t>a</a:t>
              </a:r>
              <a:r>
                <a:rPr kumimoji="0" lang="en-US" sz="3200" b="0" i="0" u="none" strike="noStrike" kern="0" cap="none" spc="0" normalizeH="0" baseline="0" noProof="0" dirty="0" err="1">
                  <a:ln>
                    <a:noFill/>
                  </a:ln>
                  <a:solidFill>
                    <a:prstClr val="black"/>
                  </a:solidFill>
                  <a:effectLst/>
                  <a:uLnTx/>
                  <a:uFillTx/>
                  <a:latin typeface="Calibri"/>
                </a:rPr>
                <a:t>A</a:t>
              </a:r>
              <a:r>
                <a:rPr kumimoji="0" lang="en-US" sz="3200" b="0" i="0" u="none" strike="noStrike" kern="0" cap="none" spc="0" normalizeH="0" baseline="0" noProof="0" dirty="0">
                  <a:ln>
                    <a:noFill/>
                  </a:ln>
                  <a:solidFill>
                    <a:prstClr val="black"/>
                  </a:solidFill>
                  <a:effectLst/>
                  <a:uLnTx/>
                  <a:uFillTx/>
                  <a:latin typeface="Calibri"/>
                </a:rPr>
                <a:t> (</a:t>
              </a:r>
              <a:r>
                <a:rPr kumimoji="0" lang="en-US" sz="3200" b="0" i="0" u="none" strike="noStrike" kern="0" cap="none" spc="0" normalizeH="0" baseline="0" noProof="0" dirty="0" err="1">
                  <a:ln>
                    <a:noFill/>
                  </a:ln>
                  <a:solidFill>
                    <a:prstClr val="black"/>
                  </a:solidFill>
                  <a:effectLst/>
                  <a:uLnTx/>
                  <a:uFillTx/>
                  <a:latin typeface="Calibri"/>
                </a:rPr>
                <a:t>aq</a:t>
              </a:r>
              <a:r>
                <a:rPr kumimoji="0" lang="en-US" sz="3200" b="0" i="0" u="none" strike="noStrike" kern="0" cap="none" spc="0" normalizeH="0" baseline="0" noProof="0" dirty="0">
                  <a:ln>
                    <a:noFill/>
                  </a:ln>
                  <a:solidFill>
                    <a:prstClr val="black"/>
                  </a:solidFill>
                  <a:effectLst/>
                  <a:uLnTx/>
                  <a:uFillTx/>
                  <a:latin typeface="Calibri"/>
                </a:rPr>
                <a:t>) + </a:t>
              </a:r>
              <a:r>
                <a:rPr kumimoji="0" lang="en-US" sz="3200" b="0" i="0" u="none" strike="noStrike" kern="0" cap="none" spc="0" normalizeH="0" baseline="0" noProof="0" dirty="0" err="1">
                  <a:ln>
                    <a:noFill/>
                  </a:ln>
                  <a:solidFill>
                    <a:prstClr val="black"/>
                  </a:solidFill>
                  <a:effectLst/>
                  <a:uLnTx/>
                  <a:uFillTx/>
                  <a:latin typeface="Calibri"/>
                </a:rPr>
                <a:t>b</a:t>
              </a:r>
              <a:r>
                <a:rPr kumimoji="0" lang="en-US" sz="3200" b="0" i="1" u="none" strike="noStrike" kern="0" cap="none" spc="0" normalizeH="0" baseline="0" noProof="0" dirty="0" err="1">
                  <a:ln>
                    <a:noFill/>
                  </a:ln>
                  <a:solidFill>
                    <a:prstClr val="black"/>
                  </a:solidFill>
                  <a:effectLst/>
                  <a:uLnTx/>
                  <a:uFillTx/>
                  <a:latin typeface="Calibri"/>
                </a:rPr>
                <a:t>B</a:t>
              </a:r>
              <a:r>
                <a:rPr kumimoji="0" lang="en-US" sz="3200" b="0" i="1" u="none" strike="noStrike" kern="0" cap="none" spc="0" normalizeH="0" baseline="0" noProof="0" dirty="0">
                  <a:ln>
                    <a:noFill/>
                  </a:ln>
                  <a:solidFill>
                    <a:prstClr val="black"/>
                  </a:solidFill>
                  <a:effectLst/>
                  <a:uLnTx/>
                  <a:uFillTx/>
                  <a:latin typeface="Calibri"/>
                </a:rPr>
                <a:t> (</a:t>
              </a:r>
              <a:r>
                <a:rPr kumimoji="0" lang="en-US" sz="3200" b="0" i="1" u="none" strike="noStrike" kern="0" cap="none" spc="0" normalizeH="0" baseline="0" noProof="0" dirty="0" err="1">
                  <a:ln>
                    <a:noFill/>
                  </a:ln>
                  <a:solidFill>
                    <a:prstClr val="black"/>
                  </a:solidFill>
                  <a:effectLst/>
                  <a:uLnTx/>
                  <a:uFillTx/>
                  <a:latin typeface="Calibri"/>
                </a:rPr>
                <a:t>aq</a:t>
              </a:r>
              <a:r>
                <a:rPr kumimoji="0" lang="en-US" sz="3200" b="0" i="1" u="none" strike="noStrike" kern="0" cap="none" spc="0" normalizeH="0" baseline="0" noProof="0" dirty="0">
                  <a:ln>
                    <a:noFill/>
                  </a:ln>
                  <a:solidFill>
                    <a:prstClr val="black"/>
                  </a:solidFill>
                  <a:effectLst/>
                  <a:uLnTx/>
                  <a:uFillTx/>
                  <a:latin typeface="Calibri"/>
                </a:rPr>
                <a:t>)</a:t>
              </a:r>
            </a:p>
          </p:txBody>
        </p:sp>
        <p:graphicFrame>
          <p:nvGraphicFramePr>
            <p:cNvPr id="15" name="Object 2"/>
            <p:cNvGraphicFramePr>
              <a:graphicFrameLocks noChangeAspect="1"/>
            </p:cNvGraphicFramePr>
            <p:nvPr>
              <p:extLst>
                <p:ext uri="{D42A27DB-BD31-4B8C-83A1-F6EECF244321}">
                  <p14:modId xmlns:p14="http://schemas.microsoft.com/office/powerpoint/2010/main" val="3903619487"/>
                </p:ext>
              </p:extLst>
            </p:nvPr>
          </p:nvGraphicFramePr>
          <p:xfrm>
            <a:off x="4097321" y="1896187"/>
            <a:ext cx="620034" cy="182450"/>
          </p:xfrm>
          <a:graphic>
            <a:graphicData uri="http://schemas.openxmlformats.org/presentationml/2006/ole">
              <mc:AlternateContent xmlns:mc="http://schemas.openxmlformats.org/markup-compatibility/2006">
                <mc:Choice xmlns:v="urn:schemas-microsoft-com:vml" Requires="v">
                  <p:oleObj spid="_x0000_s320582" name="CS ChemDraw Drawing" r:id="rId3" imgW="1014619" imgH="243270" progId="ChemDraw.Document.6.0">
                    <p:embed/>
                  </p:oleObj>
                </mc:Choice>
                <mc:Fallback>
                  <p:oleObj name="CS ChemDraw Drawing" r:id="rId3" imgW="1014619" imgH="243270" progId="ChemDraw.Document.6.0">
                    <p:embed/>
                    <p:pic>
                      <p:nvPicPr>
                        <p:cNvPr id="0" name="Picture 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7321" y="1896187"/>
                          <a:ext cx="620034" cy="18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20" name="Group 19"/>
          <p:cNvGrpSpPr/>
          <p:nvPr/>
        </p:nvGrpSpPr>
        <p:grpSpPr>
          <a:xfrm>
            <a:off x="1039079" y="2294527"/>
            <a:ext cx="2338685" cy="601601"/>
            <a:chOff x="3352896" y="5073893"/>
            <a:chExt cx="2338685" cy="601601"/>
          </a:xfrm>
        </p:grpSpPr>
        <p:sp>
          <p:nvSpPr>
            <p:cNvPr id="16" name="Text Box 5"/>
            <p:cNvSpPr txBox="1">
              <a:spLocks noChangeArrowheads="1"/>
            </p:cNvSpPr>
            <p:nvPr/>
          </p:nvSpPr>
          <p:spPr bwMode="auto">
            <a:xfrm>
              <a:off x="3352896" y="5090719"/>
              <a:ext cx="1032270" cy="584775"/>
            </a:xfrm>
            <a:prstGeom prst="rect">
              <a:avLst/>
            </a:prstGeom>
            <a:noFill/>
            <a:ln w="9525">
              <a:noFill/>
              <a:miter lim="800000"/>
              <a:headEnd/>
              <a:tailEnd/>
            </a:ln>
            <a:effectLst/>
          </p:spPr>
          <p:txBody>
            <a:bodyPr wrap="none">
              <a:spAutoFit/>
            </a:bodyPr>
            <a:lstStyle/>
            <a:p>
              <a:pPr algn="r"/>
              <a:r>
                <a:rPr lang="en-US" sz="3200" i="1" dirty="0" err="1">
                  <a:solidFill>
                    <a:srgbClr val="FF0000"/>
                  </a:solidFill>
                  <a:latin typeface="Calibri"/>
                </a:rPr>
                <a:t>K</a:t>
              </a:r>
              <a:r>
                <a:rPr lang="en-US" sz="3200" i="1" baseline="-25000" dirty="0" err="1">
                  <a:solidFill>
                    <a:srgbClr val="FF0000"/>
                  </a:solidFill>
                  <a:latin typeface="Calibri"/>
                </a:rPr>
                <a:t>sp</a:t>
              </a:r>
              <a:r>
                <a:rPr lang="en-US" sz="3200" dirty="0">
                  <a:solidFill>
                    <a:prstClr val="black"/>
                  </a:solidFill>
                  <a:latin typeface="Calibri"/>
                </a:rPr>
                <a:t> = </a:t>
              </a:r>
              <a:endParaRPr lang="en-US" sz="3200" i="1" dirty="0">
                <a:solidFill>
                  <a:prstClr val="black"/>
                </a:solidFill>
                <a:latin typeface="Calibri"/>
              </a:endParaRPr>
            </a:p>
          </p:txBody>
        </p:sp>
        <p:sp>
          <p:nvSpPr>
            <p:cNvPr id="17" name="Text Box 7"/>
            <p:cNvSpPr txBox="1">
              <a:spLocks noChangeArrowheads="1"/>
            </p:cNvSpPr>
            <p:nvPr/>
          </p:nvSpPr>
          <p:spPr bwMode="auto">
            <a:xfrm>
              <a:off x="4244004" y="5075868"/>
              <a:ext cx="806631" cy="584775"/>
            </a:xfrm>
            <a:prstGeom prst="rect">
              <a:avLst/>
            </a:prstGeom>
            <a:noFill/>
            <a:ln w="9525">
              <a:noFill/>
              <a:miter lim="800000"/>
              <a:headEnd/>
              <a:tailEnd/>
            </a:ln>
            <a:effectLst/>
          </p:spPr>
          <p:txBody>
            <a:bodyPr wrap="none">
              <a:spAutoFit/>
            </a:bodyPr>
            <a:lstStyle/>
            <a:p>
              <a:r>
                <a:rPr lang="en-US" sz="3200" dirty="0">
                  <a:solidFill>
                    <a:prstClr val="black"/>
                  </a:solidFill>
                  <a:latin typeface="Calibri"/>
                </a:rPr>
                <a:t>[A]</a:t>
              </a:r>
              <a:r>
                <a:rPr lang="en-US" sz="3200" baseline="30000" dirty="0">
                  <a:solidFill>
                    <a:prstClr val="black"/>
                  </a:solidFill>
                  <a:latin typeface="Calibri"/>
                </a:rPr>
                <a:t>a</a:t>
              </a:r>
              <a:endParaRPr lang="en-US" sz="3200" dirty="0">
                <a:solidFill>
                  <a:prstClr val="black"/>
                </a:solidFill>
                <a:latin typeface="Calibri"/>
              </a:endParaRPr>
            </a:p>
          </p:txBody>
        </p:sp>
        <p:sp>
          <p:nvSpPr>
            <p:cNvPr id="18" name="Text Box 7"/>
            <p:cNvSpPr txBox="1">
              <a:spLocks noChangeArrowheads="1"/>
            </p:cNvSpPr>
            <p:nvPr/>
          </p:nvSpPr>
          <p:spPr bwMode="auto">
            <a:xfrm>
              <a:off x="4886552" y="5073893"/>
              <a:ext cx="805029" cy="584775"/>
            </a:xfrm>
            <a:prstGeom prst="rect">
              <a:avLst/>
            </a:prstGeom>
            <a:noFill/>
            <a:ln w="9525">
              <a:noFill/>
              <a:miter lim="800000"/>
              <a:headEnd/>
              <a:tailEnd/>
            </a:ln>
            <a:effectLst/>
          </p:spPr>
          <p:txBody>
            <a:bodyPr wrap="none">
              <a:spAutoFit/>
            </a:bodyPr>
            <a:lstStyle/>
            <a:p>
              <a:r>
                <a:rPr lang="en-US" sz="3200" dirty="0">
                  <a:solidFill>
                    <a:prstClr val="black"/>
                  </a:solidFill>
                  <a:latin typeface="Calibri"/>
                </a:rPr>
                <a:t>[B]</a:t>
              </a:r>
              <a:r>
                <a:rPr lang="en-US" sz="3200" baseline="30000" dirty="0">
                  <a:solidFill>
                    <a:prstClr val="black"/>
                  </a:solidFill>
                  <a:latin typeface="Calibri"/>
                </a:rPr>
                <a:t>b</a:t>
              </a:r>
              <a:endParaRPr lang="en-US" sz="3200" dirty="0">
                <a:solidFill>
                  <a:prstClr val="black"/>
                </a:solidFill>
                <a:latin typeface="Calibri"/>
              </a:endParaRPr>
            </a:p>
          </p:txBody>
        </p:sp>
      </p:grpSp>
      <p:sp>
        <p:nvSpPr>
          <p:cNvPr id="19" name="Title 1"/>
          <p:cNvSpPr txBox="1">
            <a:spLocks/>
          </p:cNvSpPr>
          <p:nvPr/>
        </p:nvSpPr>
        <p:spPr>
          <a:xfrm>
            <a:off x="990600" y="7391"/>
            <a:ext cx="718167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u="sng" dirty="0">
                <a:solidFill>
                  <a:prstClr val="black"/>
                </a:solidFill>
                <a:latin typeface="Calibri"/>
              </a:rPr>
              <a:t>Predicting Precipitation Reactions</a:t>
            </a:r>
          </a:p>
        </p:txBody>
      </p:sp>
      <p:sp>
        <p:nvSpPr>
          <p:cNvPr id="21" name="Text Box 10"/>
          <p:cNvSpPr txBox="1">
            <a:spLocks noChangeArrowheads="1"/>
          </p:cNvSpPr>
          <p:nvPr/>
        </p:nvSpPr>
        <p:spPr bwMode="auto">
          <a:xfrm>
            <a:off x="3904540" y="3002379"/>
            <a:ext cx="2667718"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b="1" i="1" dirty="0">
                <a:solidFill>
                  <a:srgbClr val="7030A0"/>
                </a:solidFill>
                <a:latin typeface="Calibri"/>
              </a:rPr>
              <a:t>Q</a:t>
            </a:r>
            <a:r>
              <a:rPr lang="en-US" sz="2400" dirty="0">
                <a:solidFill>
                  <a:srgbClr val="000000"/>
                </a:solidFill>
                <a:latin typeface="Calibri"/>
              </a:rPr>
              <a:t> is the </a:t>
            </a:r>
            <a:r>
              <a:rPr lang="en-US" sz="2400" b="1" i="1" dirty="0">
                <a:solidFill>
                  <a:srgbClr val="7030A0"/>
                </a:solidFill>
                <a:latin typeface="Calibri"/>
              </a:rPr>
              <a:t>ion product</a:t>
            </a:r>
          </a:p>
        </p:txBody>
      </p:sp>
      <p:grpSp>
        <p:nvGrpSpPr>
          <p:cNvPr id="22" name="Group 21"/>
          <p:cNvGrpSpPr/>
          <p:nvPr/>
        </p:nvGrpSpPr>
        <p:grpSpPr>
          <a:xfrm>
            <a:off x="1017216" y="2950503"/>
            <a:ext cx="2367176" cy="601601"/>
            <a:chOff x="3324405" y="5073893"/>
            <a:chExt cx="2367176" cy="601601"/>
          </a:xfrm>
        </p:grpSpPr>
        <p:sp>
          <p:nvSpPr>
            <p:cNvPr id="23" name="Text Box 5"/>
            <p:cNvSpPr txBox="1">
              <a:spLocks noChangeArrowheads="1"/>
            </p:cNvSpPr>
            <p:nvPr/>
          </p:nvSpPr>
          <p:spPr bwMode="auto">
            <a:xfrm>
              <a:off x="3324405" y="5090719"/>
              <a:ext cx="1034257" cy="584775"/>
            </a:xfrm>
            <a:prstGeom prst="rect">
              <a:avLst/>
            </a:prstGeom>
            <a:noFill/>
            <a:ln w="9525">
              <a:noFill/>
              <a:miter lim="800000"/>
              <a:headEnd/>
              <a:tailEnd/>
            </a:ln>
            <a:effectLst/>
          </p:spPr>
          <p:txBody>
            <a:bodyPr wrap="none">
              <a:spAutoFit/>
            </a:bodyPr>
            <a:lstStyle/>
            <a:p>
              <a:pPr algn="r"/>
              <a:r>
                <a:rPr lang="en-US" sz="3200" i="1" dirty="0">
                  <a:solidFill>
                    <a:srgbClr val="7030A0"/>
                  </a:solidFill>
                  <a:latin typeface="Calibri"/>
                </a:rPr>
                <a:t>Q</a:t>
              </a:r>
              <a:r>
                <a:rPr lang="en-US" sz="3200" i="1" dirty="0">
                  <a:solidFill>
                    <a:srgbClr val="FF0000"/>
                  </a:solidFill>
                  <a:latin typeface="Calibri"/>
                </a:rPr>
                <a:t>  </a:t>
              </a:r>
              <a:r>
                <a:rPr lang="en-US" sz="3200" dirty="0">
                  <a:solidFill>
                    <a:prstClr val="black"/>
                  </a:solidFill>
                  <a:latin typeface="Calibri"/>
                </a:rPr>
                <a:t> = </a:t>
              </a:r>
              <a:endParaRPr lang="en-US" sz="3200" i="1" dirty="0">
                <a:solidFill>
                  <a:prstClr val="black"/>
                </a:solidFill>
                <a:latin typeface="Calibri"/>
              </a:endParaRPr>
            </a:p>
          </p:txBody>
        </p:sp>
        <p:sp>
          <p:nvSpPr>
            <p:cNvPr id="24" name="Text Box 7"/>
            <p:cNvSpPr txBox="1">
              <a:spLocks noChangeArrowheads="1"/>
            </p:cNvSpPr>
            <p:nvPr/>
          </p:nvSpPr>
          <p:spPr bwMode="auto">
            <a:xfrm>
              <a:off x="4244004" y="5075868"/>
              <a:ext cx="806631" cy="584775"/>
            </a:xfrm>
            <a:prstGeom prst="rect">
              <a:avLst/>
            </a:prstGeom>
            <a:noFill/>
            <a:ln w="9525">
              <a:noFill/>
              <a:miter lim="800000"/>
              <a:headEnd/>
              <a:tailEnd/>
            </a:ln>
            <a:effectLst/>
          </p:spPr>
          <p:txBody>
            <a:bodyPr wrap="none">
              <a:spAutoFit/>
            </a:bodyPr>
            <a:lstStyle/>
            <a:p>
              <a:r>
                <a:rPr lang="en-US" sz="3200" dirty="0">
                  <a:solidFill>
                    <a:prstClr val="black"/>
                  </a:solidFill>
                  <a:latin typeface="Calibri"/>
                </a:rPr>
                <a:t>[A]</a:t>
              </a:r>
              <a:r>
                <a:rPr lang="en-US" sz="3200" baseline="30000" dirty="0">
                  <a:solidFill>
                    <a:prstClr val="black"/>
                  </a:solidFill>
                  <a:latin typeface="Calibri"/>
                </a:rPr>
                <a:t>a</a:t>
              </a:r>
              <a:endParaRPr lang="en-US" sz="3200" dirty="0">
                <a:solidFill>
                  <a:prstClr val="black"/>
                </a:solidFill>
                <a:latin typeface="Calibri"/>
              </a:endParaRPr>
            </a:p>
          </p:txBody>
        </p:sp>
        <p:sp>
          <p:nvSpPr>
            <p:cNvPr id="25" name="Text Box 7"/>
            <p:cNvSpPr txBox="1">
              <a:spLocks noChangeArrowheads="1"/>
            </p:cNvSpPr>
            <p:nvPr/>
          </p:nvSpPr>
          <p:spPr bwMode="auto">
            <a:xfrm>
              <a:off x="4886552" y="5073893"/>
              <a:ext cx="805029" cy="584775"/>
            </a:xfrm>
            <a:prstGeom prst="rect">
              <a:avLst/>
            </a:prstGeom>
            <a:noFill/>
            <a:ln w="9525">
              <a:noFill/>
              <a:miter lim="800000"/>
              <a:headEnd/>
              <a:tailEnd/>
            </a:ln>
            <a:effectLst/>
          </p:spPr>
          <p:txBody>
            <a:bodyPr wrap="none">
              <a:spAutoFit/>
            </a:bodyPr>
            <a:lstStyle/>
            <a:p>
              <a:r>
                <a:rPr lang="en-US" sz="3200" dirty="0">
                  <a:solidFill>
                    <a:prstClr val="black"/>
                  </a:solidFill>
                  <a:latin typeface="Calibri"/>
                </a:rPr>
                <a:t>[B]</a:t>
              </a:r>
              <a:r>
                <a:rPr lang="en-US" sz="3200" baseline="30000" dirty="0">
                  <a:solidFill>
                    <a:prstClr val="black"/>
                  </a:solidFill>
                  <a:latin typeface="Calibri"/>
                </a:rPr>
                <a:t>b</a:t>
              </a:r>
              <a:endParaRPr lang="en-US" sz="3200" dirty="0">
                <a:solidFill>
                  <a:prstClr val="black"/>
                </a:solidFill>
                <a:latin typeface="Calibri"/>
              </a:endParaRPr>
            </a:p>
          </p:txBody>
        </p:sp>
      </p:grpSp>
      <p:sp>
        <p:nvSpPr>
          <p:cNvPr id="26" name="Text Box 30"/>
          <p:cNvSpPr txBox="1">
            <a:spLocks noChangeArrowheads="1"/>
          </p:cNvSpPr>
          <p:nvPr/>
        </p:nvSpPr>
        <p:spPr bwMode="auto">
          <a:xfrm>
            <a:off x="447260" y="5268151"/>
            <a:ext cx="118427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a:solidFill>
                  <a:srgbClr val="000000"/>
                </a:solidFill>
                <a:latin typeface="Arial" charset="0"/>
              </a:rPr>
              <a:t>Q</a:t>
            </a:r>
            <a:r>
              <a:rPr lang="en-US" sz="2400">
                <a:solidFill>
                  <a:srgbClr val="000000"/>
                </a:solidFill>
                <a:latin typeface="Arial" charset="0"/>
              </a:rPr>
              <a:t> = </a:t>
            </a:r>
            <a:r>
              <a:rPr lang="en-US" sz="2400" i="1">
                <a:solidFill>
                  <a:srgbClr val="000000"/>
                </a:solidFill>
                <a:latin typeface="Arial" charset="0"/>
              </a:rPr>
              <a:t>K</a:t>
            </a:r>
            <a:r>
              <a:rPr lang="en-US" sz="2400" i="1" baseline="-25000">
                <a:solidFill>
                  <a:srgbClr val="000000"/>
                </a:solidFill>
                <a:latin typeface="Arial" charset="0"/>
              </a:rPr>
              <a:t>sp</a:t>
            </a:r>
            <a:endParaRPr lang="en-US" sz="2400" i="1">
              <a:solidFill>
                <a:srgbClr val="000000"/>
              </a:solidFill>
              <a:latin typeface="Arial" charset="0"/>
            </a:endParaRPr>
          </a:p>
        </p:txBody>
      </p:sp>
      <p:sp>
        <p:nvSpPr>
          <p:cNvPr id="27" name="Text Box 33"/>
          <p:cNvSpPr txBox="1">
            <a:spLocks noChangeArrowheads="1"/>
          </p:cNvSpPr>
          <p:nvPr/>
        </p:nvSpPr>
        <p:spPr bwMode="auto">
          <a:xfrm>
            <a:off x="2022060" y="5268151"/>
            <a:ext cx="2643188"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a:solidFill>
                  <a:srgbClr val="000000"/>
                </a:solidFill>
                <a:latin typeface="Arial" charset="0"/>
              </a:rPr>
              <a:t>Saturated solution</a:t>
            </a:r>
          </a:p>
        </p:txBody>
      </p:sp>
      <p:sp>
        <p:nvSpPr>
          <p:cNvPr id="28" name="Text Box 29"/>
          <p:cNvSpPr txBox="1">
            <a:spLocks noChangeArrowheads="1"/>
          </p:cNvSpPr>
          <p:nvPr/>
        </p:nvSpPr>
        <p:spPr bwMode="auto">
          <a:xfrm>
            <a:off x="447260" y="4803014"/>
            <a:ext cx="118427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dirty="0">
                <a:solidFill>
                  <a:srgbClr val="000000"/>
                </a:solidFill>
                <a:latin typeface="Arial" charset="0"/>
              </a:rPr>
              <a:t>Q</a:t>
            </a:r>
            <a:r>
              <a:rPr lang="en-US" sz="2400" dirty="0">
                <a:solidFill>
                  <a:srgbClr val="000000"/>
                </a:solidFill>
                <a:latin typeface="Arial" charset="0"/>
              </a:rPr>
              <a:t> &lt; </a:t>
            </a:r>
            <a:r>
              <a:rPr lang="en-US" sz="2400" i="1" dirty="0" err="1">
                <a:solidFill>
                  <a:srgbClr val="000000"/>
                </a:solidFill>
                <a:latin typeface="Arial" charset="0"/>
              </a:rPr>
              <a:t>K</a:t>
            </a:r>
            <a:r>
              <a:rPr lang="en-US" sz="2400" i="1" baseline="-25000" dirty="0" err="1">
                <a:solidFill>
                  <a:srgbClr val="000000"/>
                </a:solidFill>
                <a:latin typeface="Arial" charset="0"/>
              </a:rPr>
              <a:t>sp</a:t>
            </a:r>
            <a:endParaRPr lang="en-US" sz="2400" i="1" dirty="0">
              <a:solidFill>
                <a:srgbClr val="000000"/>
              </a:solidFill>
              <a:latin typeface="Arial" charset="0"/>
            </a:endParaRPr>
          </a:p>
        </p:txBody>
      </p:sp>
      <p:sp>
        <p:nvSpPr>
          <p:cNvPr id="29" name="Text Box 32"/>
          <p:cNvSpPr txBox="1">
            <a:spLocks noChangeArrowheads="1"/>
          </p:cNvSpPr>
          <p:nvPr/>
        </p:nvSpPr>
        <p:spPr bwMode="auto">
          <a:xfrm>
            <a:off x="2022060" y="4801426"/>
            <a:ext cx="2982913"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a:solidFill>
                  <a:srgbClr val="000000"/>
                </a:solidFill>
                <a:latin typeface="Arial" charset="0"/>
              </a:rPr>
              <a:t>Unsaturated solution</a:t>
            </a:r>
          </a:p>
        </p:txBody>
      </p:sp>
      <p:sp>
        <p:nvSpPr>
          <p:cNvPr id="30" name="Text Box 35"/>
          <p:cNvSpPr txBox="1">
            <a:spLocks noChangeArrowheads="1"/>
          </p:cNvSpPr>
          <p:nvPr/>
        </p:nvSpPr>
        <p:spPr bwMode="auto">
          <a:xfrm>
            <a:off x="5690773" y="4783964"/>
            <a:ext cx="206692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Arial" charset="0"/>
              </a:rPr>
              <a:t>No precipitate</a:t>
            </a:r>
          </a:p>
        </p:txBody>
      </p:sp>
      <p:sp>
        <p:nvSpPr>
          <p:cNvPr id="31" name="Text Box 31"/>
          <p:cNvSpPr txBox="1">
            <a:spLocks noChangeArrowheads="1"/>
          </p:cNvSpPr>
          <p:nvPr/>
        </p:nvSpPr>
        <p:spPr bwMode="auto">
          <a:xfrm>
            <a:off x="447260" y="5772976"/>
            <a:ext cx="118427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a:solidFill>
                  <a:srgbClr val="000000"/>
                </a:solidFill>
                <a:latin typeface="Arial" charset="0"/>
              </a:rPr>
              <a:t>Q</a:t>
            </a:r>
            <a:r>
              <a:rPr lang="en-US" sz="2400">
                <a:solidFill>
                  <a:srgbClr val="000000"/>
                </a:solidFill>
                <a:latin typeface="Arial" charset="0"/>
              </a:rPr>
              <a:t> &gt; </a:t>
            </a:r>
            <a:r>
              <a:rPr lang="en-US" sz="2400" i="1">
                <a:solidFill>
                  <a:srgbClr val="000000"/>
                </a:solidFill>
                <a:latin typeface="Arial" charset="0"/>
              </a:rPr>
              <a:t>K</a:t>
            </a:r>
            <a:r>
              <a:rPr lang="en-US" sz="2400" i="1" baseline="-25000">
                <a:solidFill>
                  <a:srgbClr val="000000"/>
                </a:solidFill>
                <a:latin typeface="Arial" charset="0"/>
              </a:rPr>
              <a:t>sp</a:t>
            </a:r>
            <a:endParaRPr lang="en-US" sz="2400" i="1">
              <a:solidFill>
                <a:srgbClr val="000000"/>
              </a:solidFill>
              <a:latin typeface="Arial" charset="0"/>
            </a:endParaRPr>
          </a:p>
        </p:txBody>
      </p:sp>
      <p:sp>
        <p:nvSpPr>
          <p:cNvPr id="32" name="Text Box 34"/>
          <p:cNvSpPr txBox="1">
            <a:spLocks noChangeArrowheads="1"/>
          </p:cNvSpPr>
          <p:nvPr/>
        </p:nvSpPr>
        <p:spPr bwMode="auto">
          <a:xfrm>
            <a:off x="2022060" y="5772976"/>
            <a:ext cx="340677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Arial" charset="0"/>
              </a:rPr>
              <a:t>Supersaturated solution</a:t>
            </a:r>
          </a:p>
        </p:txBody>
      </p:sp>
      <p:sp>
        <p:nvSpPr>
          <p:cNvPr id="33" name="Text Box 36"/>
          <p:cNvSpPr txBox="1">
            <a:spLocks noChangeArrowheads="1"/>
          </p:cNvSpPr>
          <p:nvPr/>
        </p:nvSpPr>
        <p:spPr bwMode="auto">
          <a:xfrm>
            <a:off x="5690773" y="5760276"/>
            <a:ext cx="282892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Arial" charset="0"/>
              </a:rPr>
              <a:t>Precipitate will form</a:t>
            </a:r>
          </a:p>
        </p:txBody>
      </p:sp>
      <p:sp>
        <p:nvSpPr>
          <p:cNvPr id="34" name="Slide Number Placeholder 33"/>
          <p:cNvSpPr>
            <a:spLocks noGrp="1"/>
          </p:cNvSpPr>
          <p:nvPr>
            <p:ph type="sldNum" sz="quarter" idx="12"/>
          </p:nvPr>
        </p:nvSpPr>
        <p:spPr/>
        <p:txBody>
          <a:bodyPr/>
          <a:lstStyle/>
          <a:p>
            <a:pPr>
              <a:defRPr/>
            </a:pPr>
            <a:fld id="{7FA068C2-B74B-44DB-83B7-4E40E99BD786}" type="slidenum">
              <a:rPr lang="en-US" smtClean="0">
                <a:solidFill>
                  <a:srgbClr val="000000"/>
                </a:solidFill>
              </a:rPr>
              <a:pPr>
                <a:defRPr/>
              </a:pPr>
              <a:t>18</a:t>
            </a:fld>
            <a:endParaRPr lang="en-US">
              <a:solidFill>
                <a:srgbClr val="000000"/>
              </a:solidFill>
            </a:endParaRPr>
          </a:p>
        </p:txBody>
      </p:sp>
    </p:spTree>
    <p:extLst>
      <p:ext uri="{BB962C8B-B14F-4D97-AF65-F5344CB8AC3E}">
        <p14:creationId xmlns:p14="http://schemas.microsoft.com/office/powerpoint/2010/main" val="7388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FA068C2-B74B-44DB-83B7-4E40E99BD786}" type="slidenum">
              <a:rPr lang="en-US" smtClean="0">
                <a:solidFill>
                  <a:srgbClr val="000000"/>
                </a:solidFill>
              </a:rPr>
              <a:pPr>
                <a:defRPr/>
              </a:pPr>
              <a:t>19</a:t>
            </a:fld>
            <a:endParaRPr lang="en-US">
              <a:solidFill>
                <a:srgbClr val="000000"/>
              </a:solidFill>
            </a:endParaRPr>
          </a:p>
        </p:txBody>
      </p:sp>
      <p:pic>
        <p:nvPicPr>
          <p:cNvPr id="616450" name="Picture 2"/>
          <p:cNvPicPr>
            <a:picLocks noChangeAspect="1" noChangeArrowheads="1"/>
          </p:cNvPicPr>
          <p:nvPr/>
        </p:nvPicPr>
        <p:blipFill>
          <a:blip r:embed="rId2" cstate="print"/>
          <a:srcRect/>
          <a:stretch>
            <a:fillRect/>
          </a:stretch>
        </p:blipFill>
        <p:spPr bwMode="auto">
          <a:xfrm>
            <a:off x="521333" y="1187674"/>
            <a:ext cx="8067675" cy="2286000"/>
          </a:xfrm>
          <a:prstGeom prst="rect">
            <a:avLst/>
          </a:prstGeom>
          <a:noFill/>
          <a:ln w="9525">
            <a:noFill/>
            <a:miter lim="800000"/>
            <a:headEnd/>
            <a:tailEnd/>
          </a:ln>
        </p:spPr>
      </p:pic>
      <p:sp>
        <p:nvSpPr>
          <p:cNvPr id="4" name="Title 1"/>
          <p:cNvSpPr txBox="1">
            <a:spLocks/>
          </p:cNvSpPr>
          <p:nvPr/>
        </p:nvSpPr>
        <p:spPr>
          <a:xfrm>
            <a:off x="990600" y="7391"/>
            <a:ext cx="718167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u="sng" dirty="0">
                <a:solidFill>
                  <a:prstClr val="black"/>
                </a:solidFill>
                <a:latin typeface="Calibri"/>
              </a:rPr>
              <a:t>Predicting Precipitation Reactions</a:t>
            </a:r>
          </a:p>
        </p:txBody>
      </p:sp>
      <p:sp>
        <p:nvSpPr>
          <p:cNvPr id="5" name="Rectangle 4"/>
          <p:cNvSpPr>
            <a:spLocks noChangeArrowheads="1"/>
          </p:cNvSpPr>
          <p:nvPr/>
        </p:nvSpPr>
        <p:spPr bwMode="auto">
          <a:xfrm>
            <a:off x="497623" y="4056860"/>
            <a:ext cx="3151841" cy="52322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800" i="1" dirty="0" err="1"/>
              <a:t>K</a:t>
            </a:r>
            <a:r>
              <a:rPr lang="en-US" sz="2800" i="1" baseline="-25000" dirty="0" err="1"/>
              <a:t>sp</a:t>
            </a:r>
            <a:r>
              <a:rPr lang="en-US" sz="2800" dirty="0"/>
              <a:t> = [Ag</a:t>
            </a:r>
            <a:r>
              <a:rPr lang="en-US" sz="2800" baseline="30000" dirty="0"/>
              <a:t>+</a:t>
            </a:r>
            <a:r>
              <a:rPr lang="en-US" sz="2800" dirty="0"/>
              <a:t>][</a:t>
            </a:r>
            <a:r>
              <a:rPr lang="en-US" sz="2800" dirty="0" err="1"/>
              <a:t>Cl</a:t>
            </a:r>
            <a:r>
              <a:rPr lang="en-US" sz="2800" baseline="30000" dirty="0"/>
              <a:t>-</a:t>
            </a:r>
            <a:r>
              <a:rPr lang="en-US" sz="2800" dirty="0"/>
              <a:t>]</a:t>
            </a:r>
            <a:endParaRPr lang="en-US" sz="2800" baseline="30000" dirty="0"/>
          </a:p>
        </p:txBody>
      </p:sp>
      <p:cxnSp>
        <p:nvCxnSpPr>
          <p:cNvPr id="7" name="Straight Arrow Connector 6"/>
          <p:cNvCxnSpPr/>
          <p:nvPr/>
        </p:nvCxnSpPr>
        <p:spPr>
          <a:xfrm flipH="1">
            <a:off x="2434728" y="3448274"/>
            <a:ext cx="121186" cy="69406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a:spLocks noChangeArrowheads="1"/>
          </p:cNvSpPr>
          <p:nvPr/>
        </p:nvSpPr>
        <p:spPr bwMode="auto">
          <a:xfrm>
            <a:off x="3492373" y="3878754"/>
            <a:ext cx="3151841" cy="52322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800" i="1" dirty="0"/>
              <a:t>Q</a:t>
            </a:r>
            <a:r>
              <a:rPr lang="en-US" sz="2800" dirty="0"/>
              <a:t> = [Ag</a:t>
            </a:r>
            <a:r>
              <a:rPr lang="en-US" sz="2800" baseline="30000" dirty="0"/>
              <a:t>+</a:t>
            </a:r>
            <a:r>
              <a:rPr lang="en-US" sz="2800" dirty="0"/>
              <a:t>][</a:t>
            </a:r>
            <a:r>
              <a:rPr lang="en-US" sz="2800" dirty="0" err="1"/>
              <a:t>Cl</a:t>
            </a:r>
            <a:r>
              <a:rPr lang="en-US" sz="2800" baseline="30000" dirty="0"/>
              <a:t>-</a:t>
            </a:r>
            <a:r>
              <a:rPr lang="en-US" sz="2800" dirty="0"/>
              <a:t>]</a:t>
            </a:r>
            <a:endParaRPr lang="en-US" sz="2800" baseline="30000" dirty="0"/>
          </a:p>
        </p:txBody>
      </p:sp>
      <p:sp>
        <p:nvSpPr>
          <p:cNvPr id="9" name="Right Brace 8"/>
          <p:cNvSpPr/>
          <p:nvPr/>
        </p:nvSpPr>
        <p:spPr>
          <a:xfrm rot="5400000">
            <a:off x="4836405" y="1850831"/>
            <a:ext cx="440675" cy="3569464"/>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a:t>  </a:t>
            </a:r>
          </a:p>
        </p:txBody>
      </p:sp>
      <p:sp>
        <p:nvSpPr>
          <p:cNvPr id="10" name="Text Box 30"/>
          <p:cNvSpPr txBox="1">
            <a:spLocks noChangeArrowheads="1"/>
          </p:cNvSpPr>
          <p:nvPr/>
        </p:nvSpPr>
        <p:spPr bwMode="auto">
          <a:xfrm>
            <a:off x="2298093" y="5543572"/>
            <a:ext cx="118427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dirty="0">
                <a:solidFill>
                  <a:srgbClr val="000000"/>
                </a:solidFill>
                <a:latin typeface="Arial" charset="0"/>
              </a:rPr>
              <a:t>Q</a:t>
            </a:r>
            <a:r>
              <a:rPr lang="en-US" sz="2400" dirty="0">
                <a:solidFill>
                  <a:srgbClr val="000000"/>
                </a:solidFill>
                <a:latin typeface="Arial" charset="0"/>
              </a:rPr>
              <a:t> = </a:t>
            </a:r>
            <a:r>
              <a:rPr lang="en-US" sz="2400" i="1" dirty="0" err="1">
                <a:solidFill>
                  <a:srgbClr val="000000"/>
                </a:solidFill>
                <a:latin typeface="Arial" charset="0"/>
              </a:rPr>
              <a:t>K</a:t>
            </a:r>
            <a:r>
              <a:rPr lang="en-US" sz="2400" i="1" baseline="-25000" dirty="0" err="1">
                <a:solidFill>
                  <a:srgbClr val="000000"/>
                </a:solidFill>
                <a:latin typeface="Arial" charset="0"/>
              </a:rPr>
              <a:t>sp</a:t>
            </a:r>
            <a:endParaRPr lang="en-US" sz="2400" i="1" dirty="0">
              <a:solidFill>
                <a:srgbClr val="000000"/>
              </a:solidFill>
              <a:latin typeface="Arial" charset="0"/>
            </a:endParaRPr>
          </a:p>
        </p:txBody>
      </p:sp>
      <p:sp>
        <p:nvSpPr>
          <p:cNvPr id="11" name="Text Box 33"/>
          <p:cNvSpPr txBox="1">
            <a:spLocks noChangeArrowheads="1"/>
          </p:cNvSpPr>
          <p:nvPr/>
        </p:nvSpPr>
        <p:spPr bwMode="auto">
          <a:xfrm>
            <a:off x="3872893" y="5543572"/>
            <a:ext cx="2643188"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Arial" charset="0"/>
              </a:rPr>
              <a:t>Saturated solution</a:t>
            </a:r>
          </a:p>
        </p:txBody>
      </p:sp>
      <p:sp>
        <p:nvSpPr>
          <p:cNvPr id="12" name="Text Box 29"/>
          <p:cNvSpPr txBox="1">
            <a:spLocks noChangeArrowheads="1"/>
          </p:cNvSpPr>
          <p:nvPr/>
        </p:nvSpPr>
        <p:spPr bwMode="auto">
          <a:xfrm>
            <a:off x="2298093" y="5078435"/>
            <a:ext cx="118427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a:solidFill>
                  <a:srgbClr val="000000"/>
                </a:solidFill>
                <a:latin typeface="Arial" charset="0"/>
              </a:rPr>
              <a:t>Q</a:t>
            </a:r>
            <a:r>
              <a:rPr lang="en-US" sz="2400">
                <a:solidFill>
                  <a:srgbClr val="000000"/>
                </a:solidFill>
                <a:latin typeface="Arial" charset="0"/>
              </a:rPr>
              <a:t> &lt; </a:t>
            </a:r>
            <a:r>
              <a:rPr lang="en-US" sz="2400" i="1">
                <a:solidFill>
                  <a:srgbClr val="000000"/>
                </a:solidFill>
                <a:latin typeface="Arial" charset="0"/>
              </a:rPr>
              <a:t>K</a:t>
            </a:r>
            <a:r>
              <a:rPr lang="en-US" sz="2400" i="1" baseline="-25000">
                <a:solidFill>
                  <a:srgbClr val="000000"/>
                </a:solidFill>
                <a:latin typeface="Arial" charset="0"/>
              </a:rPr>
              <a:t>sp</a:t>
            </a:r>
            <a:endParaRPr lang="en-US" sz="2400" i="1">
              <a:solidFill>
                <a:srgbClr val="000000"/>
              </a:solidFill>
              <a:latin typeface="Arial" charset="0"/>
            </a:endParaRPr>
          </a:p>
        </p:txBody>
      </p:sp>
      <p:sp>
        <p:nvSpPr>
          <p:cNvPr id="13" name="Text Box 32"/>
          <p:cNvSpPr txBox="1">
            <a:spLocks noChangeArrowheads="1"/>
          </p:cNvSpPr>
          <p:nvPr/>
        </p:nvSpPr>
        <p:spPr bwMode="auto">
          <a:xfrm>
            <a:off x="3872893" y="5076847"/>
            <a:ext cx="2982913"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Arial" charset="0"/>
              </a:rPr>
              <a:t>Unsaturated solution</a:t>
            </a:r>
          </a:p>
        </p:txBody>
      </p:sp>
      <p:sp>
        <p:nvSpPr>
          <p:cNvPr id="14" name="Text Box 31"/>
          <p:cNvSpPr txBox="1">
            <a:spLocks noChangeArrowheads="1"/>
          </p:cNvSpPr>
          <p:nvPr/>
        </p:nvSpPr>
        <p:spPr bwMode="auto">
          <a:xfrm>
            <a:off x="2298093" y="6048397"/>
            <a:ext cx="118427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a:solidFill>
                  <a:srgbClr val="000000"/>
                </a:solidFill>
                <a:latin typeface="Arial" charset="0"/>
              </a:rPr>
              <a:t>Q</a:t>
            </a:r>
            <a:r>
              <a:rPr lang="en-US" sz="2400">
                <a:solidFill>
                  <a:srgbClr val="000000"/>
                </a:solidFill>
                <a:latin typeface="Arial" charset="0"/>
              </a:rPr>
              <a:t> &gt; </a:t>
            </a:r>
            <a:r>
              <a:rPr lang="en-US" sz="2400" i="1">
                <a:solidFill>
                  <a:srgbClr val="000000"/>
                </a:solidFill>
                <a:latin typeface="Arial" charset="0"/>
              </a:rPr>
              <a:t>K</a:t>
            </a:r>
            <a:r>
              <a:rPr lang="en-US" sz="2400" i="1" baseline="-25000">
                <a:solidFill>
                  <a:srgbClr val="000000"/>
                </a:solidFill>
                <a:latin typeface="Arial" charset="0"/>
              </a:rPr>
              <a:t>sp</a:t>
            </a:r>
            <a:endParaRPr lang="en-US" sz="2400" i="1">
              <a:solidFill>
                <a:srgbClr val="000000"/>
              </a:solidFill>
              <a:latin typeface="Arial" charset="0"/>
            </a:endParaRPr>
          </a:p>
        </p:txBody>
      </p:sp>
      <p:sp>
        <p:nvSpPr>
          <p:cNvPr id="15" name="Text Box 34"/>
          <p:cNvSpPr txBox="1">
            <a:spLocks noChangeArrowheads="1"/>
          </p:cNvSpPr>
          <p:nvPr/>
        </p:nvSpPr>
        <p:spPr bwMode="auto">
          <a:xfrm>
            <a:off x="3872893" y="6048397"/>
            <a:ext cx="340677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Arial" charset="0"/>
              </a:rPr>
              <a:t>Supersaturated solution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animBg="1"/>
      <p:bldP spid="10" grpId="0"/>
      <p:bldP spid="11" grpId="0"/>
      <p:bldP spid="12" grpId="0"/>
      <p:bldP spid="13" grpId="0"/>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8" name="Rectangle 6"/>
          <p:cNvSpPr>
            <a:spLocks noGrp="1" noChangeArrowheads="1"/>
          </p:cNvSpPr>
          <p:nvPr>
            <p:ph type="body" sz="half" idx="1"/>
          </p:nvPr>
        </p:nvSpPr>
        <p:spPr>
          <a:xfrm>
            <a:off x="742976" y="876291"/>
            <a:ext cx="7643804" cy="881064"/>
          </a:xfrm>
        </p:spPr>
        <p:txBody>
          <a:bodyPr>
            <a:normAutofit/>
          </a:bodyPr>
          <a:lstStyle/>
          <a:p>
            <a:pPr>
              <a:lnSpc>
                <a:spcPct val="90000"/>
              </a:lnSpc>
              <a:spcBef>
                <a:spcPts val="1800"/>
              </a:spcBef>
              <a:buNone/>
            </a:pPr>
            <a:r>
              <a:rPr lang="en-AU" altLang="en-US" sz="2400" dirty="0"/>
              <a:t>	The relationship between </a:t>
            </a:r>
            <a:r>
              <a:rPr lang="en-AU" altLang="en-US" sz="2400" dirty="0">
                <a:solidFill>
                  <a:srgbClr val="0000FF"/>
                </a:solidFill>
              </a:rPr>
              <a:t>solubility</a:t>
            </a:r>
            <a:r>
              <a:rPr lang="en-AU" altLang="en-US" sz="2400" dirty="0"/>
              <a:t> and </a:t>
            </a:r>
            <a:r>
              <a:rPr lang="en-AU" altLang="en-US" sz="2400" dirty="0">
                <a:solidFill>
                  <a:srgbClr val="FF0000"/>
                </a:solidFill>
              </a:rPr>
              <a:t>temperature</a:t>
            </a:r>
            <a:r>
              <a:rPr lang="en-AU" altLang="en-US" sz="2400" dirty="0"/>
              <a:t> can be represented by a solubility curve. </a:t>
            </a:r>
          </a:p>
        </p:txBody>
      </p:sp>
      <p:pic>
        <p:nvPicPr>
          <p:cNvPr id="32770" name="Picture 2" descr="http://www.nzifst.org.nz/unitoperations/unopsassets/fig9-1.gif"/>
          <p:cNvPicPr>
            <a:picLocks noChangeAspect="1" noChangeArrowheads="1"/>
          </p:cNvPicPr>
          <p:nvPr/>
        </p:nvPicPr>
        <p:blipFill>
          <a:blip r:embed="rId2" cstate="print"/>
          <a:srcRect/>
          <a:stretch>
            <a:fillRect/>
          </a:stretch>
        </p:blipFill>
        <p:spPr bwMode="auto">
          <a:xfrm>
            <a:off x="385768" y="1814505"/>
            <a:ext cx="3771900" cy="4400550"/>
          </a:xfrm>
          <a:prstGeom prst="rect">
            <a:avLst/>
          </a:prstGeom>
          <a:noFill/>
        </p:spPr>
      </p:pic>
      <p:sp>
        <p:nvSpPr>
          <p:cNvPr id="9" name="Rectangle 6"/>
          <p:cNvSpPr txBox="1">
            <a:spLocks noChangeArrowheads="1"/>
          </p:cNvSpPr>
          <p:nvPr/>
        </p:nvSpPr>
        <p:spPr>
          <a:xfrm>
            <a:off x="4429119" y="2100276"/>
            <a:ext cx="4557713" cy="366712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90000"/>
              </a:lnSpc>
              <a:spcBef>
                <a:spcPts val="1800"/>
              </a:spcBef>
              <a:spcAft>
                <a:spcPts val="0"/>
              </a:spcAft>
              <a:buClrTx/>
              <a:buSzTx/>
              <a:buFont typeface="Arial" pitchFamily="34" charset="0"/>
              <a:buChar char="•"/>
              <a:tabLst/>
              <a:defRPr/>
            </a:pPr>
            <a:r>
              <a:rPr kumimoji="0" lang="en-AU" altLang="en-US" sz="2400" b="0" i="0" u="none" strike="noStrike" kern="1200" cap="none" spc="0" normalizeH="0" baseline="0" noProof="0" dirty="0">
                <a:ln>
                  <a:noFill/>
                </a:ln>
                <a:solidFill>
                  <a:schemeClr val="tx1"/>
                </a:solidFill>
                <a:effectLst/>
                <a:uLnTx/>
                <a:uFillTx/>
                <a:latin typeface="+mn-lt"/>
                <a:ea typeface="+mn-ea"/>
                <a:cs typeface="+mn-cs"/>
              </a:rPr>
              <a:t>Each point in the solubility curve represents a </a:t>
            </a:r>
            <a:r>
              <a:rPr kumimoji="0" lang="en-AU" altLang="en-US" sz="2400" b="0" i="0" u="none" strike="noStrike" kern="1200" cap="none" spc="0" normalizeH="0" baseline="0" noProof="0" dirty="0">
                <a:ln>
                  <a:noFill/>
                </a:ln>
                <a:solidFill>
                  <a:srgbClr val="008000"/>
                </a:solidFill>
                <a:effectLst/>
                <a:uLnTx/>
                <a:uFillTx/>
                <a:latin typeface="+mn-lt"/>
                <a:ea typeface="+mn-ea"/>
                <a:cs typeface="+mn-cs"/>
              </a:rPr>
              <a:t>saturated</a:t>
            </a:r>
            <a:r>
              <a:rPr kumimoji="0" lang="en-AU" altLang="en-US" sz="2400" b="0" i="0" u="none" strike="noStrike" kern="1200" cap="none" spc="0" normalizeH="0" baseline="0" noProof="0" dirty="0">
                <a:ln>
                  <a:noFill/>
                </a:ln>
                <a:solidFill>
                  <a:schemeClr val="tx1"/>
                </a:solidFill>
                <a:effectLst/>
                <a:uLnTx/>
                <a:uFillTx/>
                <a:latin typeface="+mn-lt"/>
                <a:ea typeface="+mn-ea"/>
                <a:cs typeface="+mn-cs"/>
              </a:rPr>
              <a:t> solution.</a:t>
            </a:r>
          </a:p>
          <a:p>
            <a:pPr marL="342900" marR="0" lvl="0" indent="-342900" algn="l" defTabSz="914400" rtl="0" eaLnBrk="1" fontAlgn="auto" latinLnBrk="0" hangingPunct="1">
              <a:lnSpc>
                <a:spcPct val="90000"/>
              </a:lnSpc>
              <a:spcBef>
                <a:spcPts val="1800"/>
              </a:spcBef>
              <a:spcAft>
                <a:spcPts val="0"/>
              </a:spcAft>
              <a:buClrTx/>
              <a:buSzTx/>
              <a:buFont typeface="Arial" pitchFamily="34" charset="0"/>
              <a:buChar char="•"/>
              <a:tabLst/>
              <a:defRPr/>
            </a:pPr>
            <a:r>
              <a:rPr kumimoji="0" lang="en-AU" altLang="en-US" sz="2400" b="0" i="0" u="none" strike="noStrike" kern="1200" cap="none" spc="0" normalizeH="0" baseline="0" noProof="0" dirty="0">
                <a:ln>
                  <a:noFill/>
                </a:ln>
                <a:solidFill>
                  <a:schemeClr val="tx1"/>
                </a:solidFill>
                <a:effectLst/>
                <a:uLnTx/>
                <a:uFillTx/>
                <a:latin typeface="+mn-lt"/>
                <a:ea typeface="+mn-ea"/>
                <a:cs typeface="+mn-cs"/>
              </a:rPr>
              <a:t>Any point below a curve represents an </a:t>
            </a:r>
            <a:r>
              <a:rPr kumimoji="0" lang="en-AU" altLang="en-US" sz="2400" b="0" i="0" u="none" strike="noStrike" kern="1200" cap="none" spc="0" normalizeH="0" baseline="0" noProof="0" dirty="0">
                <a:ln>
                  <a:noFill/>
                </a:ln>
                <a:solidFill>
                  <a:srgbClr val="7030A0"/>
                </a:solidFill>
                <a:effectLst/>
                <a:uLnTx/>
                <a:uFillTx/>
                <a:latin typeface="+mn-lt"/>
                <a:ea typeface="+mn-ea"/>
                <a:cs typeface="+mn-cs"/>
              </a:rPr>
              <a:t>unsaturated</a:t>
            </a:r>
            <a:r>
              <a:rPr kumimoji="0" lang="en-AU" altLang="en-US" sz="2400" b="0" i="0" u="none" strike="noStrike" kern="1200" cap="none" spc="0" normalizeH="0" baseline="0" noProof="0" dirty="0">
                <a:ln>
                  <a:noFill/>
                </a:ln>
                <a:solidFill>
                  <a:schemeClr val="tx1"/>
                </a:solidFill>
                <a:effectLst/>
                <a:uLnTx/>
                <a:uFillTx/>
                <a:latin typeface="+mn-lt"/>
                <a:ea typeface="+mn-ea"/>
                <a:cs typeface="+mn-cs"/>
              </a:rPr>
              <a:t> solution.</a:t>
            </a:r>
          </a:p>
          <a:p>
            <a:pPr marL="342900" marR="0" lvl="0" indent="-342900" algn="l" defTabSz="914400" rtl="0" eaLnBrk="1" fontAlgn="auto" latinLnBrk="0" hangingPunct="1">
              <a:lnSpc>
                <a:spcPct val="90000"/>
              </a:lnSpc>
              <a:spcBef>
                <a:spcPts val="1800"/>
              </a:spcBef>
              <a:spcAft>
                <a:spcPts val="0"/>
              </a:spcAft>
              <a:buClrTx/>
              <a:buSzTx/>
              <a:buFont typeface="Arial" pitchFamily="34" charset="0"/>
              <a:buChar char="•"/>
              <a:tabLst/>
              <a:defRPr/>
            </a:pPr>
            <a:r>
              <a:rPr lang="en-AU" altLang="en-US" sz="2400" dirty="0"/>
              <a:t>Any point above the curve would be a </a:t>
            </a:r>
            <a:r>
              <a:rPr lang="en-AU" altLang="en-US" sz="2400" dirty="0">
                <a:solidFill>
                  <a:srgbClr val="FFC000"/>
                </a:solidFill>
              </a:rPr>
              <a:t>super saturated </a:t>
            </a:r>
            <a:r>
              <a:rPr lang="en-AU" altLang="en-US" sz="2400" dirty="0"/>
              <a:t>solution.</a:t>
            </a:r>
            <a:endParaRPr kumimoji="0" lang="en-AU" altLang="en-US" sz="24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90000"/>
              </a:lnSpc>
              <a:spcBef>
                <a:spcPts val="1800"/>
              </a:spcBef>
              <a:spcAft>
                <a:spcPts val="0"/>
              </a:spcAft>
              <a:buClrTx/>
              <a:buSzTx/>
              <a:buFont typeface="Wingdings" pitchFamily="2" charset="2"/>
              <a:buNone/>
              <a:tabLst/>
              <a:defRPr/>
            </a:pPr>
            <a:endParaRPr kumimoji="0" lang="en-AU" alt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Oval 9"/>
          <p:cNvSpPr/>
          <p:nvPr/>
        </p:nvSpPr>
        <p:spPr>
          <a:xfrm>
            <a:off x="385763" y="2457450"/>
            <a:ext cx="271462" cy="2500313"/>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509712" y="5853112"/>
            <a:ext cx="1704975" cy="2476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rot="19226743">
            <a:off x="1841094" y="3489817"/>
            <a:ext cx="1859581" cy="461665"/>
          </a:xfrm>
          <a:prstGeom prst="rect">
            <a:avLst/>
          </a:prstGeom>
          <a:noFill/>
        </p:spPr>
        <p:txBody>
          <a:bodyPr wrap="square" rtlCol="0">
            <a:spAutoFit/>
          </a:bodyPr>
          <a:lstStyle/>
          <a:p>
            <a:r>
              <a:rPr lang="en-US" sz="2400" dirty="0">
                <a:solidFill>
                  <a:srgbClr val="008000"/>
                </a:solidFill>
              </a:rPr>
              <a:t>Saturated</a:t>
            </a:r>
          </a:p>
        </p:txBody>
      </p:sp>
      <p:sp>
        <p:nvSpPr>
          <p:cNvPr id="13" name="TextBox 12"/>
          <p:cNvSpPr txBox="1"/>
          <p:nvPr/>
        </p:nvSpPr>
        <p:spPr>
          <a:xfrm>
            <a:off x="1231939" y="2758849"/>
            <a:ext cx="2454233" cy="461665"/>
          </a:xfrm>
          <a:prstGeom prst="rect">
            <a:avLst/>
          </a:prstGeom>
          <a:noFill/>
        </p:spPr>
        <p:txBody>
          <a:bodyPr wrap="square" rtlCol="0">
            <a:spAutoFit/>
          </a:bodyPr>
          <a:lstStyle/>
          <a:p>
            <a:r>
              <a:rPr lang="en-US" sz="2400" dirty="0">
                <a:solidFill>
                  <a:srgbClr val="FFC000"/>
                </a:solidFill>
              </a:rPr>
              <a:t>Super saturated</a:t>
            </a:r>
          </a:p>
        </p:txBody>
      </p:sp>
      <p:sp>
        <p:nvSpPr>
          <p:cNvPr id="14" name="TextBox 13"/>
          <p:cNvSpPr txBox="1"/>
          <p:nvPr/>
        </p:nvSpPr>
        <p:spPr>
          <a:xfrm>
            <a:off x="2070149" y="4940074"/>
            <a:ext cx="2336494" cy="461665"/>
          </a:xfrm>
          <a:prstGeom prst="rect">
            <a:avLst/>
          </a:prstGeom>
          <a:noFill/>
        </p:spPr>
        <p:txBody>
          <a:bodyPr wrap="square" rtlCol="0">
            <a:spAutoFit/>
          </a:bodyPr>
          <a:lstStyle/>
          <a:p>
            <a:r>
              <a:rPr lang="en-US" sz="2400" dirty="0">
                <a:solidFill>
                  <a:srgbClr val="7030A0"/>
                </a:solidFill>
              </a:rPr>
              <a:t>Unsaturated</a:t>
            </a:r>
          </a:p>
        </p:txBody>
      </p:sp>
      <p:sp>
        <p:nvSpPr>
          <p:cNvPr id="15" name="Slide Number Placeholder 14"/>
          <p:cNvSpPr>
            <a:spLocks noGrp="1"/>
          </p:cNvSpPr>
          <p:nvPr>
            <p:ph type="sldNum" sz="quarter" idx="12"/>
          </p:nvPr>
        </p:nvSpPr>
        <p:spPr/>
        <p:txBody>
          <a:bodyPr/>
          <a:lstStyle/>
          <a:p>
            <a:fld id="{93891799-B243-4C50-96F1-1242C2B3687F}" type="slidenum">
              <a:rPr lang="en-US" altLang="en-US" smtClean="0"/>
              <a:pPr/>
              <a:t>2</a:t>
            </a:fld>
            <a:endParaRPr lang="en-US" altLang="en-US" dirty="0"/>
          </a:p>
        </p:txBody>
      </p:sp>
      <p:sp>
        <p:nvSpPr>
          <p:cNvPr id="17" name="TextBox 16"/>
          <p:cNvSpPr txBox="1"/>
          <p:nvPr/>
        </p:nvSpPr>
        <p:spPr>
          <a:xfrm>
            <a:off x="566328" y="254000"/>
            <a:ext cx="8089158" cy="707886"/>
          </a:xfrm>
          <a:prstGeom prst="rect">
            <a:avLst/>
          </a:prstGeom>
          <a:noFill/>
        </p:spPr>
        <p:txBody>
          <a:bodyPr wrap="square" rtlCol="0">
            <a:spAutoFit/>
          </a:bodyPr>
          <a:lstStyle/>
          <a:p>
            <a:pPr marL="342900" indent="-342900" algn="ctr"/>
            <a:r>
              <a:rPr lang="en-US" sz="4000" u="sng" dirty="0"/>
              <a:t>Chapter 11</a:t>
            </a:r>
          </a:p>
        </p:txBody>
      </p:sp>
    </p:spTree>
    <p:extLst>
      <p:ext uri="{BB962C8B-B14F-4D97-AF65-F5344CB8AC3E}">
        <p14:creationId xmlns:p14="http://schemas.microsoft.com/office/powerpoint/2010/main" val="3502868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pPr>
              <a:defRPr/>
            </a:pPr>
            <a:fld id="{D6D77626-B555-4757-BDB5-203A59B43132}" type="slidenum">
              <a:rPr lang="en-US">
                <a:solidFill>
                  <a:srgbClr val="000000">
                    <a:tint val="75000"/>
                  </a:srgbClr>
                </a:solidFill>
              </a:rPr>
              <a:pPr>
                <a:defRPr/>
              </a:pPr>
              <a:t>20</a:t>
            </a:fld>
            <a:endParaRPr lang="en-US" dirty="0">
              <a:solidFill>
                <a:srgbClr val="000000">
                  <a:tint val="75000"/>
                </a:srgbClr>
              </a:solidFill>
            </a:endParaRPr>
          </a:p>
        </p:txBody>
      </p:sp>
      <p:sp>
        <p:nvSpPr>
          <p:cNvPr id="80899" name="Text Placeholder 2"/>
          <p:cNvSpPr>
            <a:spLocks/>
          </p:cNvSpPr>
          <p:nvPr/>
        </p:nvSpPr>
        <p:spPr bwMode="auto">
          <a:xfrm>
            <a:off x="152400" y="762000"/>
            <a:ext cx="8807450" cy="1011238"/>
          </a:xfrm>
          <a:prstGeom prst="rect">
            <a:avLst/>
          </a:prstGeom>
          <a:noFill/>
          <a:ln w="9525">
            <a:noFill/>
            <a:miter lim="800000"/>
            <a:headEnd/>
            <a:tailEnd/>
          </a:ln>
        </p:spPr>
        <p:txBody>
          <a:bodyPr/>
          <a:lstStyle/>
          <a:p>
            <a:pPr fontAlgn="base">
              <a:spcBef>
                <a:spcPct val="20000"/>
              </a:spcBef>
              <a:spcAft>
                <a:spcPct val="0"/>
              </a:spcAft>
              <a:buFont typeface="Arial" charset="0"/>
              <a:buNone/>
            </a:pPr>
            <a:r>
              <a:rPr lang="en-US" sz="2400" dirty="0">
                <a:solidFill>
                  <a:srgbClr val="000000"/>
                </a:solidFill>
              </a:rPr>
              <a:t>Exactly 200 mL of 0.0040 </a:t>
            </a:r>
            <a:r>
              <a:rPr lang="en-US" sz="2400" i="1" dirty="0">
                <a:solidFill>
                  <a:srgbClr val="000000"/>
                </a:solidFill>
              </a:rPr>
              <a:t>M </a:t>
            </a:r>
            <a:r>
              <a:rPr lang="en-US" sz="2400" dirty="0">
                <a:solidFill>
                  <a:srgbClr val="000000"/>
                </a:solidFill>
              </a:rPr>
              <a:t>BaCl</a:t>
            </a:r>
            <a:r>
              <a:rPr lang="en-US" sz="2400" baseline="-25000" dirty="0">
                <a:solidFill>
                  <a:srgbClr val="000000"/>
                </a:solidFill>
              </a:rPr>
              <a:t>2</a:t>
            </a:r>
            <a:r>
              <a:rPr lang="en-US" sz="2400" dirty="0">
                <a:solidFill>
                  <a:srgbClr val="000000"/>
                </a:solidFill>
              </a:rPr>
              <a:t> are mixed with exactly </a:t>
            </a:r>
          </a:p>
          <a:p>
            <a:pPr fontAlgn="base">
              <a:spcBef>
                <a:spcPct val="20000"/>
              </a:spcBef>
              <a:spcAft>
                <a:spcPct val="0"/>
              </a:spcAft>
              <a:buFont typeface="Arial" charset="0"/>
              <a:buNone/>
            </a:pPr>
            <a:r>
              <a:rPr lang="en-US" sz="2400" dirty="0">
                <a:solidFill>
                  <a:srgbClr val="000000"/>
                </a:solidFill>
              </a:rPr>
              <a:t>600 mL of 0.0080 </a:t>
            </a:r>
            <a:r>
              <a:rPr lang="en-US" sz="2400" i="1" dirty="0">
                <a:solidFill>
                  <a:srgbClr val="000000"/>
                </a:solidFill>
              </a:rPr>
              <a:t>M </a:t>
            </a:r>
            <a:r>
              <a:rPr lang="en-US" sz="2400" dirty="0">
                <a:solidFill>
                  <a:srgbClr val="000000"/>
                </a:solidFill>
              </a:rPr>
              <a:t>K</a:t>
            </a:r>
            <a:r>
              <a:rPr lang="en-US" sz="2400" baseline="-25000" dirty="0">
                <a:solidFill>
                  <a:srgbClr val="000000"/>
                </a:solidFill>
              </a:rPr>
              <a:t>2</a:t>
            </a:r>
            <a:r>
              <a:rPr lang="en-US" sz="2400" dirty="0">
                <a:solidFill>
                  <a:srgbClr val="000000"/>
                </a:solidFill>
              </a:rPr>
              <a:t>SO</a:t>
            </a:r>
            <a:r>
              <a:rPr lang="en-US" sz="2400" baseline="-25000" dirty="0">
                <a:solidFill>
                  <a:srgbClr val="000000"/>
                </a:solidFill>
              </a:rPr>
              <a:t>4</a:t>
            </a:r>
            <a:r>
              <a:rPr lang="en-US" sz="2400" dirty="0">
                <a:solidFill>
                  <a:srgbClr val="000000"/>
                </a:solidFill>
              </a:rPr>
              <a:t>. Will a precipitate form?</a:t>
            </a:r>
          </a:p>
        </p:txBody>
      </p:sp>
      <p:grpSp>
        <p:nvGrpSpPr>
          <p:cNvPr id="7" name="Group 22"/>
          <p:cNvGrpSpPr/>
          <p:nvPr/>
        </p:nvGrpSpPr>
        <p:grpSpPr>
          <a:xfrm>
            <a:off x="292432" y="1889759"/>
            <a:ext cx="4225837" cy="461665"/>
            <a:chOff x="2916603" y="1679518"/>
            <a:chExt cx="4225837" cy="461665"/>
          </a:xfrm>
        </p:grpSpPr>
        <p:sp>
          <p:nvSpPr>
            <p:cNvPr id="8" name="Text Box 13"/>
            <p:cNvSpPr txBox="1">
              <a:spLocks noChangeArrowheads="1"/>
            </p:cNvSpPr>
            <p:nvPr/>
          </p:nvSpPr>
          <p:spPr bwMode="auto">
            <a:xfrm>
              <a:off x="2916603" y="1679518"/>
              <a:ext cx="4225837" cy="461665"/>
            </a:xfrm>
            <a:prstGeom prst="rect">
              <a:avLst/>
            </a:prstGeom>
            <a:noFill/>
            <a:ln w="9525">
              <a:noFill/>
              <a:miter lim="800000"/>
              <a:headEnd/>
              <a:tailEnd/>
            </a:ln>
          </p:spPr>
          <p:txBody>
            <a:bodyPr wrap="none">
              <a:spAutoFit/>
            </a:bodyPr>
            <a:lstStyle/>
            <a:p>
              <a:r>
                <a:rPr lang="en-US" sz="2400" dirty="0">
                  <a:latin typeface="Calibri" panose="020F0502020204030204" pitchFamily="34" charset="0"/>
                </a:rPr>
                <a:t>BaCl</a:t>
              </a:r>
              <a:r>
                <a:rPr lang="en-US" sz="2400" baseline="-25000" dirty="0">
                  <a:latin typeface="Calibri" panose="020F0502020204030204" pitchFamily="34" charset="0"/>
                </a:rPr>
                <a:t>2</a:t>
              </a:r>
              <a:r>
                <a:rPr lang="en-US" sz="2400" dirty="0">
                  <a:latin typeface="Calibri" panose="020F0502020204030204" pitchFamily="34" charset="0"/>
                </a:rPr>
                <a:t>(s)          Ba</a:t>
              </a:r>
              <a:r>
                <a:rPr lang="en-US" sz="2400" baseline="30000" dirty="0">
                  <a:latin typeface="Calibri" panose="020F0502020204030204" pitchFamily="34" charset="0"/>
                </a:rPr>
                <a:t>2+</a:t>
              </a:r>
              <a:r>
                <a:rPr lang="en-US" sz="2400" dirty="0">
                  <a:latin typeface="Calibri" panose="020F0502020204030204" pitchFamily="34" charset="0"/>
                </a:rPr>
                <a:t> (</a:t>
              </a:r>
              <a:r>
                <a:rPr lang="en-US" sz="2400" dirty="0" err="1">
                  <a:latin typeface="Calibri" panose="020F0502020204030204" pitchFamily="34" charset="0"/>
                </a:rPr>
                <a:t>aq</a:t>
              </a:r>
              <a:r>
                <a:rPr lang="en-US" sz="2400" dirty="0">
                  <a:latin typeface="Calibri" panose="020F0502020204030204" pitchFamily="34" charset="0"/>
                </a:rPr>
                <a:t>) + 2Cl</a:t>
              </a:r>
              <a:r>
                <a:rPr lang="en-US" sz="2400" baseline="30000" dirty="0">
                  <a:latin typeface="Calibri" panose="020F0502020204030204" pitchFamily="34" charset="0"/>
                </a:rPr>
                <a:t>-</a:t>
              </a:r>
              <a:r>
                <a:rPr lang="en-US" sz="2400" dirty="0">
                  <a:latin typeface="Calibri" panose="020F0502020204030204" pitchFamily="34" charset="0"/>
                </a:rPr>
                <a:t> (</a:t>
              </a:r>
              <a:r>
                <a:rPr lang="en-US" sz="2400" dirty="0" err="1">
                  <a:latin typeface="Calibri" panose="020F0502020204030204" pitchFamily="34" charset="0"/>
                </a:rPr>
                <a:t>aq</a:t>
              </a:r>
              <a:r>
                <a:rPr lang="en-US" sz="2400" dirty="0">
                  <a:latin typeface="Calibri" panose="020F0502020204030204" pitchFamily="34" charset="0"/>
                </a:rPr>
                <a:t>)</a:t>
              </a:r>
            </a:p>
          </p:txBody>
        </p:sp>
        <p:graphicFrame>
          <p:nvGraphicFramePr>
            <p:cNvPr id="9" name="Object 2"/>
            <p:cNvGraphicFramePr>
              <a:graphicFrameLocks noChangeAspect="1"/>
            </p:cNvGraphicFramePr>
            <p:nvPr>
              <p:extLst>
                <p:ext uri="{D42A27DB-BD31-4B8C-83A1-F6EECF244321}">
                  <p14:modId xmlns:p14="http://schemas.microsoft.com/office/powerpoint/2010/main" val="2691199207"/>
                </p:ext>
              </p:extLst>
            </p:nvPr>
          </p:nvGraphicFramePr>
          <p:xfrm>
            <a:off x="3990641" y="1850467"/>
            <a:ext cx="620034" cy="182450"/>
          </p:xfrm>
          <a:graphic>
            <a:graphicData uri="http://schemas.openxmlformats.org/presentationml/2006/ole">
              <mc:AlternateContent xmlns:mc="http://schemas.openxmlformats.org/markup-compatibility/2006">
                <mc:Choice xmlns:v="urn:schemas-microsoft-com:vml" Requires="v">
                  <p:oleObj spid="_x0000_s327993" name="CS ChemDraw Drawing" r:id="rId3" imgW="1014619" imgH="243270" progId="ChemDraw.Document.6.0">
                    <p:embed/>
                  </p:oleObj>
                </mc:Choice>
                <mc:Fallback>
                  <p:oleObj name="CS ChemDraw Drawing" r:id="rId3" imgW="1014619" imgH="243270" progId="ChemDraw.Document.6.0">
                    <p:embed/>
                    <p:pic>
                      <p:nvPicPr>
                        <p:cNvPr id="0" name="Picture 2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0641" y="1850467"/>
                          <a:ext cx="620034" cy="18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3" name="Object 2"/>
          <p:cNvGraphicFramePr>
            <a:graphicFrameLocks noChangeAspect="1"/>
          </p:cNvGraphicFramePr>
          <p:nvPr>
            <p:extLst>
              <p:ext uri="{D42A27DB-BD31-4B8C-83A1-F6EECF244321}">
                <p14:modId xmlns:p14="http://schemas.microsoft.com/office/powerpoint/2010/main" val="3033034036"/>
              </p:ext>
            </p:extLst>
          </p:nvPr>
        </p:nvGraphicFramePr>
        <p:xfrm>
          <a:off x="1363832" y="2770505"/>
          <a:ext cx="1775143" cy="2366856"/>
        </p:xfrm>
        <a:graphic>
          <a:graphicData uri="http://schemas.openxmlformats.org/presentationml/2006/ole">
            <mc:AlternateContent xmlns:mc="http://schemas.openxmlformats.org/markup-compatibility/2006">
              <mc:Choice xmlns:v="urn:schemas-microsoft-com:vml" Requires="v">
                <p:oleObj spid="_x0000_s327994" name="CS ChemDraw Drawing" r:id="rId5" imgW="1530720" imgH="2040120" progId="ChemDraw.Document.6.0">
                  <p:embed/>
                </p:oleObj>
              </mc:Choice>
              <mc:Fallback>
                <p:oleObj name="CS ChemDraw Drawing" r:id="rId5" imgW="1530720" imgH="2040120" progId="ChemDraw.Document.6.0">
                  <p:embed/>
                  <p:pic>
                    <p:nvPicPr>
                      <p:cNvPr id="0" name="Picture 25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3832" y="2770505"/>
                        <a:ext cx="1775143" cy="23668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1595359" y="3801130"/>
            <a:ext cx="705642" cy="461665"/>
          </a:xfrm>
          <a:prstGeom prst="rect">
            <a:avLst/>
          </a:prstGeom>
        </p:spPr>
        <p:txBody>
          <a:bodyPr wrap="none">
            <a:spAutoFit/>
          </a:bodyPr>
          <a:lstStyle/>
          <a:p>
            <a:r>
              <a:rPr lang="en-US" sz="2400" dirty="0">
                <a:solidFill>
                  <a:srgbClr val="000000"/>
                </a:solidFill>
                <a:latin typeface="Calibri" panose="020F0502020204030204" pitchFamily="34" charset="0"/>
              </a:rPr>
              <a:t>Ba</a:t>
            </a:r>
            <a:r>
              <a:rPr lang="en-US" sz="2400" baseline="30000" dirty="0">
                <a:solidFill>
                  <a:srgbClr val="000000"/>
                </a:solidFill>
                <a:latin typeface="Calibri" panose="020F0502020204030204" pitchFamily="34" charset="0"/>
              </a:rPr>
              <a:t>2+</a:t>
            </a:r>
            <a:endParaRPr lang="en-US" dirty="0"/>
          </a:p>
        </p:txBody>
      </p:sp>
      <p:sp>
        <p:nvSpPr>
          <p:cNvPr id="10" name="Rectangle 9"/>
          <p:cNvSpPr/>
          <p:nvPr/>
        </p:nvSpPr>
        <p:spPr>
          <a:xfrm>
            <a:off x="1831155" y="4192330"/>
            <a:ext cx="481222" cy="461665"/>
          </a:xfrm>
          <a:prstGeom prst="rect">
            <a:avLst/>
          </a:prstGeom>
        </p:spPr>
        <p:txBody>
          <a:bodyPr wrap="none">
            <a:spAutoFit/>
          </a:bodyPr>
          <a:lstStyle/>
          <a:p>
            <a:r>
              <a:rPr lang="en-US" sz="2400" dirty="0">
                <a:solidFill>
                  <a:srgbClr val="000000"/>
                </a:solidFill>
                <a:latin typeface="Calibri" panose="020F0502020204030204" pitchFamily="34" charset="0"/>
              </a:rPr>
              <a:t>Cl</a:t>
            </a:r>
            <a:r>
              <a:rPr lang="en-US" sz="2400" baseline="30000" dirty="0">
                <a:solidFill>
                  <a:srgbClr val="000000"/>
                </a:solidFill>
                <a:latin typeface="Calibri" panose="020F0502020204030204" pitchFamily="34" charset="0"/>
              </a:rPr>
              <a:t>-</a:t>
            </a:r>
            <a:endParaRPr lang="en-US" dirty="0"/>
          </a:p>
        </p:txBody>
      </p:sp>
      <p:grpSp>
        <p:nvGrpSpPr>
          <p:cNvPr id="13" name="Group 22"/>
          <p:cNvGrpSpPr/>
          <p:nvPr/>
        </p:nvGrpSpPr>
        <p:grpSpPr>
          <a:xfrm>
            <a:off x="4727272" y="1889758"/>
            <a:ext cx="4485523" cy="461665"/>
            <a:chOff x="2916603" y="1679518"/>
            <a:chExt cx="4485523" cy="461665"/>
          </a:xfrm>
        </p:grpSpPr>
        <p:sp>
          <p:nvSpPr>
            <p:cNvPr id="14" name="Text Box 13"/>
            <p:cNvSpPr txBox="1">
              <a:spLocks noChangeArrowheads="1"/>
            </p:cNvSpPr>
            <p:nvPr/>
          </p:nvSpPr>
          <p:spPr bwMode="auto">
            <a:xfrm>
              <a:off x="2916603" y="1679518"/>
              <a:ext cx="4485523" cy="461665"/>
            </a:xfrm>
            <a:prstGeom prst="rect">
              <a:avLst/>
            </a:prstGeom>
            <a:noFill/>
            <a:ln w="9525">
              <a:noFill/>
              <a:miter lim="800000"/>
              <a:headEnd/>
              <a:tailEnd/>
            </a:ln>
          </p:spPr>
          <p:txBody>
            <a:bodyPr wrap="none">
              <a:spAutoFit/>
            </a:bodyPr>
            <a:lstStyle/>
            <a:p>
              <a:r>
                <a:rPr lang="en-US" sz="2400" dirty="0">
                  <a:latin typeface="Calibri" panose="020F0502020204030204" pitchFamily="34" charset="0"/>
                </a:rPr>
                <a:t>K</a:t>
              </a:r>
              <a:r>
                <a:rPr lang="en-US" sz="2400" baseline="-25000" dirty="0">
                  <a:latin typeface="Calibri" panose="020F0502020204030204" pitchFamily="34" charset="0"/>
                </a:rPr>
                <a:t>2</a:t>
              </a:r>
              <a:r>
                <a:rPr lang="en-US" sz="2400" dirty="0">
                  <a:latin typeface="Calibri" panose="020F0502020204030204" pitchFamily="34" charset="0"/>
                </a:rPr>
                <a:t>SO</a:t>
              </a:r>
              <a:r>
                <a:rPr lang="en-US" sz="2400" baseline="-25000" dirty="0">
                  <a:latin typeface="Calibri" panose="020F0502020204030204" pitchFamily="34" charset="0"/>
                </a:rPr>
                <a:t>4</a:t>
              </a:r>
              <a:r>
                <a:rPr lang="en-US" sz="2400" dirty="0">
                  <a:latin typeface="Calibri" panose="020F0502020204030204" pitchFamily="34" charset="0"/>
                </a:rPr>
                <a:t>(s)            2K</a:t>
              </a:r>
              <a:r>
                <a:rPr lang="en-US" sz="2400" baseline="30000" dirty="0">
                  <a:latin typeface="Calibri" panose="020F0502020204030204" pitchFamily="34" charset="0"/>
                </a:rPr>
                <a:t>+</a:t>
              </a:r>
              <a:r>
                <a:rPr lang="en-US" sz="2400" dirty="0">
                  <a:latin typeface="Calibri" panose="020F0502020204030204" pitchFamily="34" charset="0"/>
                </a:rPr>
                <a:t> (</a:t>
              </a:r>
              <a:r>
                <a:rPr lang="en-US" sz="2400" dirty="0" err="1">
                  <a:latin typeface="Calibri" panose="020F0502020204030204" pitchFamily="34" charset="0"/>
                </a:rPr>
                <a:t>aq</a:t>
              </a:r>
              <a:r>
                <a:rPr lang="en-US" sz="2400" dirty="0">
                  <a:latin typeface="Calibri" panose="020F0502020204030204" pitchFamily="34" charset="0"/>
                </a:rPr>
                <a:t>) + SO</a:t>
              </a:r>
              <a:r>
                <a:rPr lang="en-US" sz="2400" baseline="-25000" dirty="0">
                  <a:latin typeface="Calibri" panose="020F0502020204030204" pitchFamily="34" charset="0"/>
                </a:rPr>
                <a:t>4</a:t>
              </a:r>
              <a:r>
                <a:rPr lang="en-US" sz="2400" baseline="30000" dirty="0">
                  <a:latin typeface="Calibri" panose="020F0502020204030204" pitchFamily="34" charset="0"/>
                </a:rPr>
                <a:t>-2</a:t>
              </a:r>
              <a:r>
                <a:rPr lang="en-US" sz="2400" dirty="0">
                  <a:latin typeface="Calibri" panose="020F0502020204030204" pitchFamily="34" charset="0"/>
                </a:rPr>
                <a:t> (</a:t>
              </a:r>
              <a:r>
                <a:rPr lang="en-US" sz="2400" dirty="0" err="1">
                  <a:latin typeface="Calibri" panose="020F0502020204030204" pitchFamily="34" charset="0"/>
                </a:rPr>
                <a:t>aq</a:t>
              </a:r>
              <a:r>
                <a:rPr lang="en-US" sz="2400" dirty="0">
                  <a:latin typeface="Calibri" panose="020F0502020204030204" pitchFamily="34" charset="0"/>
                </a:rPr>
                <a:t>)</a:t>
              </a:r>
            </a:p>
          </p:txBody>
        </p:sp>
        <p:graphicFrame>
          <p:nvGraphicFramePr>
            <p:cNvPr id="15" name="Object 2"/>
            <p:cNvGraphicFramePr>
              <a:graphicFrameLocks noChangeAspect="1"/>
            </p:cNvGraphicFramePr>
            <p:nvPr>
              <p:extLst>
                <p:ext uri="{D42A27DB-BD31-4B8C-83A1-F6EECF244321}">
                  <p14:modId xmlns:p14="http://schemas.microsoft.com/office/powerpoint/2010/main" val="2097293815"/>
                </p:ext>
              </p:extLst>
            </p:nvPr>
          </p:nvGraphicFramePr>
          <p:xfrm>
            <a:off x="4097321" y="1850467"/>
            <a:ext cx="620034" cy="182450"/>
          </p:xfrm>
          <a:graphic>
            <a:graphicData uri="http://schemas.openxmlformats.org/presentationml/2006/ole">
              <mc:AlternateContent xmlns:mc="http://schemas.openxmlformats.org/markup-compatibility/2006">
                <mc:Choice xmlns:v="urn:schemas-microsoft-com:vml" Requires="v">
                  <p:oleObj spid="_x0000_s327995" name="CS ChemDraw Drawing" r:id="rId7" imgW="1014619" imgH="243270" progId="ChemDraw.Document.6.0">
                    <p:embed/>
                  </p:oleObj>
                </mc:Choice>
                <mc:Fallback>
                  <p:oleObj name="CS ChemDraw Drawing" r:id="rId7" imgW="1014619" imgH="243270" progId="ChemDraw.Document.6.0">
                    <p:embed/>
                    <p:pic>
                      <p:nvPicPr>
                        <p:cNvPr id="0" name="Picture 2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7321" y="1850467"/>
                          <a:ext cx="620034" cy="18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16" name="Object 15"/>
          <p:cNvGraphicFramePr>
            <a:graphicFrameLocks noChangeAspect="1"/>
          </p:cNvGraphicFramePr>
          <p:nvPr>
            <p:extLst>
              <p:ext uri="{D42A27DB-BD31-4B8C-83A1-F6EECF244321}">
                <p14:modId xmlns:p14="http://schemas.microsoft.com/office/powerpoint/2010/main" val="879510048"/>
              </p:ext>
            </p:extLst>
          </p:nvPr>
        </p:nvGraphicFramePr>
        <p:xfrm>
          <a:off x="5829152" y="2770504"/>
          <a:ext cx="1775143" cy="2366856"/>
        </p:xfrm>
        <a:graphic>
          <a:graphicData uri="http://schemas.openxmlformats.org/presentationml/2006/ole">
            <mc:AlternateContent xmlns:mc="http://schemas.openxmlformats.org/markup-compatibility/2006">
              <mc:Choice xmlns:v="urn:schemas-microsoft-com:vml" Requires="v">
                <p:oleObj spid="_x0000_s327996" name="CS ChemDraw Drawing" r:id="rId8" imgW="1530720" imgH="2040120" progId="ChemDraw.Document.6.0">
                  <p:embed/>
                </p:oleObj>
              </mc:Choice>
              <mc:Fallback>
                <p:oleObj name="CS ChemDraw Drawing" r:id="rId8" imgW="1530720" imgH="2040120" progId="ChemDraw.Document.6.0">
                  <p:embed/>
                  <p:pic>
                    <p:nvPicPr>
                      <p:cNvPr id="0" name="Picture 26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9152" y="2770504"/>
                        <a:ext cx="1775143" cy="23668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16"/>
          <p:cNvSpPr/>
          <p:nvPr/>
        </p:nvSpPr>
        <p:spPr>
          <a:xfrm>
            <a:off x="6197839" y="3801129"/>
            <a:ext cx="447558" cy="461665"/>
          </a:xfrm>
          <a:prstGeom prst="rect">
            <a:avLst/>
          </a:prstGeom>
        </p:spPr>
        <p:txBody>
          <a:bodyPr wrap="none">
            <a:spAutoFit/>
          </a:bodyPr>
          <a:lstStyle/>
          <a:p>
            <a:r>
              <a:rPr lang="en-US" sz="2400" dirty="0">
                <a:solidFill>
                  <a:srgbClr val="000000"/>
                </a:solidFill>
                <a:latin typeface="Calibri" panose="020F0502020204030204" pitchFamily="34" charset="0"/>
              </a:rPr>
              <a:t>K</a:t>
            </a:r>
            <a:r>
              <a:rPr lang="en-US" sz="2400" baseline="30000" dirty="0">
                <a:solidFill>
                  <a:srgbClr val="000000"/>
                </a:solidFill>
                <a:latin typeface="Calibri" panose="020F0502020204030204" pitchFamily="34" charset="0"/>
              </a:rPr>
              <a:t>+</a:t>
            </a:r>
            <a:endParaRPr lang="en-US" dirty="0"/>
          </a:p>
        </p:txBody>
      </p:sp>
      <p:sp>
        <p:nvSpPr>
          <p:cNvPr id="18" name="Rectangle 17"/>
          <p:cNvSpPr/>
          <p:nvPr/>
        </p:nvSpPr>
        <p:spPr>
          <a:xfrm>
            <a:off x="6738674" y="4151015"/>
            <a:ext cx="800219" cy="461665"/>
          </a:xfrm>
          <a:prstGeom prst="rect">
            <a:avLst/>
          </a:prstGeom>
        </p:spPr>
        <p:txBody>
          <a:bodyPr wrap="none">
            <a:spAutoFit/>
          </a:bodyPr>
          <a:lstStyle/>
          <a:p>
            <a:r>
              <a:rPr lang="en-US" sz="2400" dirty="0">
                <a:latin typeface="Calibri" panose="020F0502020204030204" pitchFamily="34" charset="0"/>
              </a:rPr>
              <a:t>SO</a:t>
            </a:r>
            <a:r>
              <a:rPr lang="en-US" sz="2400" baseline="-25000" dirty="0">
                <a:latin typeface="Calibri" panose="020F0502020204030204" pitchFamily="34" charset="0"/>
              </a:rPr>
              <a:t>4</a:t>
            </a:r>
            <a:r>
              <a:rPr lang="en-US" sz="2400" baseline="30000" dirty="0">
                <a:solidFill>
                  <a:srgbClr val="000000"/>
                </a:solidFill>
                <a:latin typeface="Calibri" panose="020F0502020204030204" pitchFamily="34" charset="0"/>
              </a:rPr>
              <a:t>-2</a:t>
            </a:r>
            <a:endParaRPr lang="en-US" dirty="0"/>
          </a:p>
        </p:txBody>
      </p:sp>
      <p:sp>
        <p:nvSpPr>
          <p:cNvPr id="11" name="TextBox 10"/>
          <p:cNvSpPr txBox="1"/>
          <p:nvPr/>
        </p:nvSpPr>
        <p:spPr>
          <a:xfrm>
            <a:off x="586501" y="2412383"/>
            <a:ext cx="3398520" cy="369332"/>
          </a:xfrm>
          <a:prstGeom prst="rect">
            <a:avLst/>
          </a:prstGeom>
          <a:noFill/>
        </p:spPr>
        <p:txBody>
          <a:bodyPr wrap="square" rtlCol="0">
            <a:spAutoFit/>
          </a:bodyPr>
          <a:lstStyle/>
          <a:p>
            <a:pPr algn="ctr"/>
            <a:r>
              <a:rPr lang="en-US"/>
              <a:t>200 mL of </a:t>
            </a:r>
            <a:r>
              <a:rPr lang="en-US" dirty="0"/>
              <a:t>0.004 M BaCl</a:t>
            </a:r>
            <a:r>
              <a:rPr lang="en-US" baseline="-25000" dirty="0"/>
              <a:t>2</a:t>
            </a:r>
          </a:p>
        </p:txBody>
      </p:sp>
      <p:sp>
        <p:nvSpPr>
          <p:cNvPr id="21" name="Rectangle 20"/>
          <p:cNvSpPr/>
          <p:nvPr/>
        </p:nvSpPr>
        <p:spPr>
          <a:xfrm>
            <a:off x="2383263" y="4072583"/>
            <a:ext cx="481222" cy="461665"/>
          </a:xfrm>
          <a:prstGeom prst="rect">
            <a:avLst/>
          </a:prstGeom>
        </p:spPr>
        <p:txBody>
          <a:bodyPr wrap="none">
            <a:spAutoFit/>
          </a:bodyPr>
          <a:lstStyle/>
          <a:p>
            <a:r>
              <a:rPr lang="en-US" sz="2400" dirty="0">
                <a:solidFill>
                  <a:srgbClr val="000000"/>
                </a:solidFill>
                <a:latin typeface="Calibri" panose="020F0502020204030204" pitchFamily="34" charset="0"/>
              </a:rPr>
              <a:t>Cl</a:t>
            </a:r>
            <a:r>
              <a:rPr lang="en-US" sz="2400" baseline="30000" dirty="0">
                <a:solidFill>
                  <a:srgbClr val="000000"/>
                </a:solidFill>
                <a:latin typeface="Calibri" panose="020F0502020204030204" pitchFamily="34" charset="0"/>
              </a:rPr>
              <a:t>-</a:t>
            </a:r>
            <a:endParaRPr lang="en-US" dirty="0"/>
          </a:p>
        </p:txBody>
      </p:sp>
      <p:sp>
        <p:nvSpPr>
          <p:cNvPr id="22" name="Rectangle 21"/>
          <p:cNvSpPr/>
          <p:nvPr/>
        </p:nvSpPr>
        <p:spPr>
          <a:xfrm>
            <a:off x="6276633" y="4192330"/>
            <a:ext cx="447558" cy="461665"/>
          </a:xfrm>
          <a:prstGeom prst="rect">
            <a:avLst/>
          </a:prstGeom>
        </p:spPr>
        <p:txBody>
          <a:bodyPr wrap="none">
            <a:spAutoFit/>
          </a:bodyPr>
          <a:lstStyle/>
          <a:p>
            <a:r>
              <a:rPr lang="en-US" sz="2400" dirty="0">
                <a:solidFill>
                  <a:srgbClr val="000000"/>
                </a:solidFill>
                <a:latin typeface="Calibri" panose="020F0502020204030204" pitchFamily="34" charset="0"/>
              </a:rPr>
              <a:t>K</a:t>
            </a:r>
            <a:r>
              <a:rPr lang="en-US" sz="2400" baseline="30000" dirty="0">
                <a:solidFill>
                  <a:srgbClr val="000000"/>
                </a:solidFill>
                <a:latin typeface="Calibri" panose="020F0502020204030204" pitchFamily="34" charset="0"/>
              </a:rPr>
              <a:t>+</a:t>
            </a:r>
            <a:endParaRPr lang="en-US" dirty="0"/>
          </a:p>
        </p:txBody>
      </p:sp>
      <p:sp>
        <p:nvSpPr>
          <p:cNvPr id="23" name="TextBox 22"/>
          <p:cNvSpPr txBox="1"/>
          <p:nvPr/>
        </p:nvSpPr>
        <p:spPr>
          <a:xfrm>
            <a:off x="5024931" y="2442863"/>
            <a:ext cx="3398520" cy="369332"/>
          </a:xfrm>
          <a:prstGeom prst="rect">
            <a:avLst/>
          </a:prstGeom>
          <a:noFill/>
        </p:spPr>
        <p:txBody>
          <a:bodyPr wrap="square" rtlCol="0">
            <a:spAutoFit/>
          </a:bodyPr>
          <a:lstStyle/>
          <a:p>
            <a:pPr algn="ctr"/>
            <a:r>
              <a:rPr lang="en-US" dirty="0"/>
              <a:t>600 mL of 0.008 M BaCl</a:t>
            </a:r>
            <a:r>
              <a:rPr lang="en-US" baseline="-25000" dirty="0"/>
              <a:t>2</a:t>
            </a:r>
          </a:p>
        </p:txBody>
      </p:sp>
      <p:graphicFrame>
        <p:nvGraphicFramePr>
          <p:cNvPr id="12" name="Object 11"/>
          <p:cNvGraphicFramePr>
            <a:graphicFrameLocks noChangeAspect="1"/>
          </p:cNvGraphicFramePr>
          <p:nvPr>
            <p:extLst>
              <p:ext uri="{D42A27DB-BD31-4B8C-83A1-F6EECF244321}">
                <p14:modId xmlns:p14="http://schemas.microsoft.com/office/powerpoint/2010/main" val="291044881"/>
              </p:ext>
            </p:extLst>
          </p:nvPr>
        </p:nvGraphicFramePr>
        <p:xfrm>
          <a:off x="3637280" y="4384714"/>
          <a:ext cx="1774825" cy="2366962"/>
        </p:xfrm>
        <a:graphic>
          <a:graphicData uri="http://schemas.openxmlformats.org/presentationml/2006/ole">
            <mc:AlternateContent xmlns:mc="http://schemas.openxmlformats.org/markup-compatibility/2006">
              <mc:Choice xmlns:v="urn:schemas-microsoft-com:vml" Requires="v">
                <p:oleObj spid="_x0000_s327997" name="CS ChemDraw Drawing" r:id="rId9" imgW="1530720" imgH="2040120" progId="ChemDraw.Document.6.0">
                  <p:embed/>
                </p:oleObj>
              </mc:Choice>
              <mc:Fallback>
                <p:oleObj name="CS ChemDraw Drawing" r:id="rId9" imgW="1530720" imgH="2040120" progId="ChemDraw.Document.6.0">
                  <p:embed/>
                  <p:pic>
                    <p:nvPicPr>
                      <p:cNvPr id="0" name="Picture 26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7280" y="4384714"/>
                        <a:ext cx="1774825" cy="2366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4" name="Straight Arrow Connector 23"/>
          <p:cNvCxnSpPr/>
          <p:nvPr/>
        </p:nvCxnSpPr>
        <p:spPr>
          <a:xfrm flipH="1">
            <a:off x="4907280" y="3108960"/>
            <a:ext cx="914400" cy="12728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131581" y="3108959"/>
            <a:ext cx="914400" cy="12728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983437" y="5669012"/>
            <a:ext cx="705642" cy="461665"/>
          </a:xfrm>
          <a:prstGeom prst="rect">
            <a:avLst/>
          </a:prstGeom>
        </p:spPr>
        <p:txBody>
          <a:bodyPr wrap="none">
            <a:spAutoFit/>
          </a:bodyPr>
          <a:lstStyle/>
          <a:p>
            <a:r>
              <a:rPr lang="en-US" sz="2400" dirty="0">
                <a:solidFill>
                  <a:srgbClr val="000000"/>
                </a:solidFill>
                <a:latin typeface="Calibri" panose="020F0502020204030204" pitchFamily="34" charset="0"/>
              </a:rPr>
              <a:t>Ba</a:t>
            </a:r>
            <a:r>
              <a:rPr lang="en-US" sz="2400" baseline="30000" dirty="0">
                <a:solidFill>
                  <a:srgbClr val="000000"/>
                </a:solidFill>
                <a:latin typeface="Calibri" panose="020F0502020204030204" pitchFamily="34" charset="0"/>
              </a:rPr>
              <a:t>2+</a:t>
            </a:r>
            <a:endParaRPr lang="en-US" dirty="0"/>
          </a:p>
        </p:txBody>
      </p:sp>
      <p:sp>
        <p:nvSpPr>
          <p:cNvPr id="29" name="Rectangle 28"/>
          <p:cNvSpPr/>
          <p:nvPr/>
        </p:nvSpPr>
        <p:spPr>
          <a:xfrm>
            <a:off x="3869681" y="6021130"/>
            <a:ext cx="481222" cy="461665"/>
          </a:xfrm>
          <a:prstGeom prst="rect">
            <a:avLst/>
          </a:prstGeom>
        </p:spPr>
        <p:txBody>
          <a:bodyPr wrap="none">
            <a:spAutoFit/>
          </a:bodyPr>
          <a:lstStyle/>
          <a:p>
            <a:r>
              <a:rPr lang="en-US" sz="2400" dirty="0">
                <a:solidFill>
                  <a:srgbClr val="000000"/>
                </a:solidFill>
                <a:latin typeface="Calibri" panose="020F0502020204030204" pitchFamily="34" charset="0"/>
              </a:rPr>
              <a:t>Cl</a:t>
            </a:r>
            <a:r>
              <a:rPr lang="en-US" sz="2400" baseline="30000" dirty="0">
                <a:solidFill>
                  <a:srgbClr val="000000"/>
                </a:solidFill>
                <a:latin typeface="Calibri" panose="020F0502020204030204" pitchFamily="34" charset="0"/>
              </a:rPr>
              <a:t>-</a:t>
            </a:r>
            <a:endParaRPr lang="en-US" dirty="0"/>
          </a:p>
        </p:txBody>
      </p:sp>
      <p:sp>
        <p:nvSpPr>
          <p:cNvPr id="30" name="Rectangle 29"/>
          <p:cNvSpPr/>
          <p:nvPr/>
        </p:nvSpPr>
        <p:spPr>
          <a:xfrm>
            <a:off x="4833269" y="5825183"/>
            <a:ext cx="481222" cy="461665"/>
          </a:xfrm>
          <a:prstGeom prst="rect">
            <a:avLst/>
          </a:prstGeom>
        </p:spPr>
        <p:txBody>
          <a:bodyPr wrap="none">
            <a:spAutoFit/>
          </a:bodyPr>
          <a:lstStyle/>
          <a:p>
            <a:r>
              <a:rPr lang="en-US" sz="2400" dirty="0">
                <a:solidFill>
                  <a:srgbClr val="000000"/>
                </a:solidFill>
                <a:latin typeface="Calibri" panose="020F0502020204030204" pitchFamily="34" charset="0"/>
              </a:rPr>
              <a:t>Cl</a:t>
            </a:r>
            <a:r>
              <a:rPr lang="en-US" sz="2400" baseline="30000" dirty="0">
                <a:solidFill>
                  <a:srgbClr val="000000"/>
                </a:solidFill>
                <a:latin typeface="Calibri" panose="020F0502020204030204" pitchFamily="34" charset="0"/>
              </a:rPr>
              <a:t>-</a:t>
            </a:r>
            <a:endParaRPr lang="en-US" dirty="0"/>
          </a:p>
        </p:txBody>
      </p:sp>
      <p:sp>
        <p:nvSpPr>
          <p:cNvPr id="31" name="Rectangle 30"/>
          <p:cNvSpPr/>
          <p:nvPr/>
        </p:nvSpPr>
        <p:spPr>
          <a:xfrm>
            <a:off x="4567159" y="5404196"/>
            <a:ext cx="447558" cy="461665"/>
          </a:xfrm>
          <a:prstGeom prst="rect">
            <a:avLst/>
          </a:prstGeom>
        </p:spPr>
        <p:txBody>
          <a:bodyPr wrap="none">
            <a:spAutoFit/>
          </a:bodyPr>
          <a:lstStyle/>
          <a:p>
            <a:r>
              <a:rPr lang="en-US" sz="2400" dirty="0">
                <a:solidFill>
                  <a:srgbClr val="000000"/>
                </a:solidFill>
                <a:latin typeface="Calibri" panose="020F0502020204030204" pitchFamily="34" charset="0"/>
              </a:rPr>
              <a:t>K</a:t>
            </a:r>
            <a:r>
              <a:rPr lang="en-US" sz="2400" baseline="30000" dirty="0">
                <a:solidFill>
                  <a:srgbClr val="000000"/>
                </a:solidFill>
                <a:latin typeface="Calibri" panose="020F0502020204030204" pitchFamily="34" charset="0"/>
              </a:rPr>
              <a:t>+</a:t>
            </a:r>
            <a:endParaRPr lang="en-US" dirty="0"/>
          </a:p>
        </p:txBody>
      </p:sp>
      <p:sp>
        <p:nvSpPr>
          <p:cNvPr id="32" name="Rectangle 31"/>
          <p:cNvSpPr/>
          <p:nvPr/>
        </p:nvSpPr>
        <p:spPr>
          <a:xfrm>
            <a:off x="3862485" y="5335636"/>
            <a:ext cx="800219" cy="461665"/>
          </a:xfrm>
          <a:prstGeom prst="rect">
            <a:avLst/>
          </a:prstGeom>
        </p:spPr>
        <p:txBody>
          <a:bodyPr wrap="none">
            <a:spAutoFit/>
          </a:bodyPr>
          <a:lstStyle/>
          <a:p>
            <a:r>
              <a:rPr lang="en-US" sz="2400" dirty="0">
                <a:latin typeface="Calibri" panose="020F0502020204030204" pitchFamily="34" charset="0"/>
              </a:rPr>
              <a:t>SO</a:t>
            </a:r>
            <a:r>
              <a:rPr lang="en-US" sz="2400" baseline="-25000" dirty="0">
                <a:latin typeface="Calibri" panose="020F0502020204030204" pitchFamily="34" charset="0"/>
              </a:rPr>
              <a:t>4</a:t>
            </a:r>
            <a:r>
              <a:rPr lang="en-US" sz="2400" baseline="30000" dirty="0">
                <a:solidFill>
                  <a:srgbClr val="000000"/>
                </a:solidFill>
                <a:latin typeface="Calibri" panose="020F0502020204030204" pitchFamily="34" charset="0"/>
              </a:rPr>
              <a:t>-2</a:t>
            </a:r>
            <a:endParaRPr lang="en-US" dirty="0"/>
          </a:p>
        </p:txBody>
      </p:sp>
      <p:sp>
        <p:nvSpPr>
          <p:cNvPr id="33" name="Rectangle 32"/>
          <p:cNvSpPr/>
          <p:nvPr/>
        </p:nvSpPr>
        <p:spPr>
          <a:xfrm>
            <a:off x="4554513" y="5825877"/>
            <a:ext cx="447558" cy="461665"/>
          </a:xfrm>
          <a:prstGeom prst="rect">
            <a:avLst/>
          </a:prstGeom>
        </p:spPr>
        <p:txBody>
          <a:bodyPr wrap="none">
            <a:spAutoFit/>
          </a:bodyPr>
          <a:lstStyle/>
          <a:p>
            <a:r>
              <a:rPr lang="en-US" sz="2400" dirty="0">
                <a:solidFill>
                  <a:srgbClr val="000000"/>
                </a:solidFill>
                <a:latin typeface="Calibri" panose="020F0502020204030204" pitchFamily="34" charset="0"/>
              </a:rPr>
              <a:t>K</a:t>
            </a:r>
            <a:r>
              <a:rPr lang="en-US" sz="2400" baseline="30000" dirty="0">
                <a:solidFill>
                  <a:srgbClr val="000000"/>
                </a:solidFill>
                <a:latin typeface="Calibri" panose="020F0502020204030204" pitchFamily="34" charset="0"/>
              </a:rPr>
              <a:t>+</a:t>
            </a:r>
            <a:endParaRPr lang="en-US" dirty="0"/>
          </a:p>
        </p:txBody>
      </p:sp>
      <p:sp>
        <p:nvSpPr>
          <p:cNvPr id="80896" name="Rectangle 80895"/>
          <p:cNvSpPr/>
          <p:nvPr/>
        </p:nvSpPr>
        <p:spPr>
          <a:xfrm>
            <a:off x="5335117" y="5104438"/>
            <a:ext cx="3316934" cy="461665"/>
          </a:xfrm>
          <a:prstGeom prst="rect">
            <a:avLst/>
          </a:prstGeom>
        </p:spPr>
        <p:txBody>
          <a:bodyPr wrap="none">
            <a:spAutoFit/>
          </a:bodyPr>
          <a:lstStyle/>
          <a:p>
            <a:pPr lvl="0" fontAlgn="base">
              <a:spcBef>
                <a:spcPct val="20000"/>
              </a:spcBef>
              <a:spcAft>
                <a:spcPct val="0"/>
              </a:spcAft>
            </a:pPr>
            <a:r>
              <a:rPr lang="en-US" sz="2400" dirty="0">
                <a:solidFill>
                  <a:srgbClr val="FF0000"/>
                </a:solidFill>
              </a:rPr>
              <a:t>Will a precipitate form?</a:t>
            </a:r>
          </a:p>
        </p:txBody>
      </p:sp>
      <p:sp>
        <p:nvSpPr>
          <p:cNvPr id="37" name="Rectangle 36"/>
          <p:cNvSpPr/>
          <p:nvPr/>
        </p:nvSpPr>
        <p:spPr>
          <a:xfrm>
            <a:off x="6418297" y="5471886"/>
            <a:ext cx="1119216" cy="1348061"/>
          </a:xfrm>
          <a:prstGeom prst="rect">
            <a:avLst/>
          </a:prstGeom>
        </p:spPr>
        <p:txBody>
          <a:bodyPr wrap="none">
            <a:spAutoFit/>
          </a:bodyPr>
          <a:lstStyle/>
          <a:p>
            <a:pPr lvl="0" algn="ctr" fontAlgn="base">
              <a:spcBef>
                <a:spcPct val="20000"/>
              </a:spcBef>
              <a:spcAft>
                <a:spcPct val="0"/>
              </a:spcAft>
            </a:pPr>
            <a:r>
              <a:rPr lang="en-US" sz="2400" dirty="0" err="1"/>
              <a:t>KCl</a:t>
            </a:r>
            <a:endParaRPr lang="en-US" sz="2400" dirty="0"/>
          </a:p>
          <a:p>
            <a:pPr lvl="0" algn="ctr" fontAlgn="base">
              <a:spcBef>
                <a:spcPct val="20000"/>
              </a:spcBef>
              <a:spcAft>
                <a:spcPct val="0"/>
              </a:spcAft>
            </a:pPr>
            <a:r>
              <a:rPr lang="en-US" sz="2400" dirty="0"/>
              <a:t>or</a:t>
            </a:r>
          </a:p>
          <a:p>
            <a:pPr lvl="0" algn="ctr" fontAlgn="base">
              <a:spcBef>
                <a:spcPct val="20000"/>
              </a:spcBef>
              <a:spcAft>
                <a:spcPct val="0"/>
              </a:spcAft>
            </a:pPr>
            <a:r>
              <a:rPr lang="en-US" sz="2400" dirty="0"/>
              <a:t>BaSO</a:t>
            </a:r>
            <a:r>
              <a:rPr lang="en-US" sz="2400" baseline="-25000" dirty="0"/>
              <a:t>4</a:t>
            </a:r>
          </a:p>
        </p:txBody>
      </p:sp>
      <p:sp>
        <p:nvSpPr>
          <p:cNvPr id="80897" name="Rectangle 80896"/>
          <p:cNvSpPr/>
          <p:nvPr/>
        </p:nvSpPr>
        <p:spPr>
          <a:xfrm>
            <a:off x="2864485" y="5777290"/>
            <a:ext cx="1009635" cy="369332"/>
          </a:xfrm>
          <a:prstGeom prst="rect">
            <a:avLst/>
          </a:prstGeom>
        </p:spPr>
        <p:txBody>
          <a:bodyPr wrap="none">
            <a:spAutoFit/>
          </a:bodyPr>
          <a:lstStyle/>
          <a:p>
            <a:r>
              <a:rPr lang="en-US" dirty="0">
                <a:solidFill>
                  <a:srgbClr val="000000"/>
                </a:solidFill>
              </a:rPr>
              <a:t>800 mL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089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089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7" grpId="0"/>
      <p:bldP spid="18" grpId="0"/>
      <p:bldP spid="11" grpId="0"/>
      <p:bldP spid="21" grpId="0"/>
      <p:bldP spid="22" grpId="0"/>
      <p:bldP spid="23" grpId="0"/>
      <p:bldP spid="28" grpId="0"/>
      <p:bldP spid="29" grpId="0"/>
      <p:bldP spid="30" grpId="0"/>
      <p:bldP spid="31" grpId="0"/>
      <p:bldP spid="32" grpId="0"/>
      <p:bldP spid="33" grpId="0"/>
      <p:bldP spid="80896" grpId="0"/>
      <p:bldP spid="37" grpId="0"/>
      <p:bldP spid="8089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pPr>
              <a:defRPr/>
            </a:pPr>
            <a:fld id="{D6D77626-B555-4757-BDB5-203A59B43132}" type="slidenum">
              <a:rPr lang="en-US">
                <a:solidFill>
                  <a:srgbClr val="000000">
                    <a:tint val="75000"/>
                  </a:srgbClr>
                </a:solidFill>
              </a:rPr>
              <a:pPr>
                <a:defRPr/>
              </a:pPr>
              <a:t>21</a:t>
            </a:fld>
            <a:endParaRPr lang="en-US" dirty="0">
              <a:solidFill>
                <a:srgbClr val="000000">
                  <a:tint val="75000"/>
                </a:srgbClr>
              </a:solidFill>
            </a:endParaRPr>
          </a:p>
        </p:txBody>
      </p:sp>
      <p:sp>
        <p:nvSpPr>
          <p:cNvPr id="80899" name="Text Placeholder 2"/>
          <p:cNvSpPr>
            <a:spLocks/>
          </p:cNvSpPr>
          <p:nvPr/>
        </p:nvSpPr>
        <p:spPr bwMode="auto">
          <a:xfrm>
            <a:off x="152400" y="762000"/>
            <a:ext cx="8807450" cy="1011238"/>
          </a:xfrm>
          <a:prstGeom prst="rect">
            <a:avLst/>
          </a:prstGeom>
          <a:noFill/>
          <a:ln w="9525">
            <a:noFill/>
            <a:miter lim="800000"/>
            <a:headEnd/>
            <a:tailEnd/>
          </a:ln>
        </p:spPr>
        <p:txBody>
          <a:bodyPr/>
          <a:lstStyle/>
          <a:p>
            <a:pPr fontAlgn="base">
              <a:spcBef>
                <a:spcPct val="20000"/>
              </a:spcBef>
              <a:spcAft>
                <a:spcPct val="0"/>
              </a:spcAft>
              <a:buFont typeface="Arial" charset="0"/>
              <a:buNone/>
            </a:pPr>
            <a:r>
              <a:rPr lang="en-US" sz="2400" dirty="0">
                <a:solidFill>
                  <a:srgbClr val="000000"/>
                </a:solidFill>
              </a:rPr>
              <a:t>Exactly 200 mL of 0.0040 </a:t>
            </a:r>
            <a:r>
              <a:rPr lang="en-US" sz="2400" i="1" dirty="0">
                <a:solidFill>
                  <a:srgbClr val="000000"/>
                </a:solidFill>
              </a:rPr>
              <a:t>M </a:t>
            </a:r>
            <a:r>
              <a:rPr lang="en-US" sz="2400" dirty="0">
                <a:solidFill>
                  <a:srgbClr val="000000"/>
                </a:solidFill>
              </a:rPr>
              <a:t>BaCl</a:t>
            </a:r>
            <a:r>
              <a:rPr lang="en-US" sz="2400" baseline="-25000" dirty="0">
                <a:solidFill>
                  <a:srgbClr val="000000"/>
                </a:solidFill>
              </a:rPr>
              <a:t>2</a:t>
            </a:r>
            <a:r>
              <a:rPr lang="en-US" sz="2400" dirty="0">
                <a:solidFill>
                  <a:srgbClr val="000000"/>
                </a:solidFill>
              </a:rPr>
              <a:t> are mixed with exactly </a:t>
            </a:r>
          </a:p>
          <a:p>
            <a:pPr fontAlgn="base">
              <a:spcBef>
                <a:spcPct val="20000"/>
              </a:spcBef>
              <a:spcAft>
                <a:spcPct val="0"/>
              </a:spcAft>
              <a:buFont typeface="Arial" charset="0"/>
              <a:buNone/>
            </a:pPr>
            <a:r>
              <a:rPr lang="en-US" sz="2400" dirty="0">
                <a:solidFill>
                  <a:srgbClr val="000000"/>
                </a:solidFill>
              </a:rPr>
              <a:t>600 mL of 0.0080 </a:t>
            </a:r>
            <a:r>
              <a:rPr lang="en-US" sz="2400" i="1" dirty="0">
                <a:solidFill>
                  <a:srgbClr val="000000"/>
                </a:solidFill>
              </a:rPr>
              <a:t>M </a:t>
            </a:r>
            <a:r>
              <a:rPr lang="en-US" sz="2400" dirty="0">
                <a:solidFill>
                  <a:srgbClr val="000000"/>
                </a:solidFill>
              </a:rPr>
              <a:t>K</a:t>
            </a:r>
            <a:r>
              <a:rPr lang="en-US" sz="2400" baseline="-25000" dirty="0">
                <a:solidFill>
                  <a:srgbClr val="000000"/>
                </a:solidFill>
              </a:rPr>
              <a:t>2</a:t>
            </a:r>
            <a:r>
              <a:rPr lang="en-US" sz="2400" dirty="0">
                <a:solidFill>
                  <a:srgbClr val="000000"/>
                </a:solidFill>
              </a:rPr>
              <a:t>SO</a:t>
            </a:r>
            <a:r>
              <a:rPr lang="en-US" sz="2400" baseline="-25000" dirty="0">
                <a:solidFill>
                  <a:srgbClr val="000000"/>
                </a:solidFill>
              </a:rPr>
              <a:t>4</a:t>
            </a:r>
            <a:r>
              <a:rPr lang="en-US" sz="2400" dirty="0">
                <a:solidFill>
                  <a:srgbClr val="000000"/>
                </a:solidFill>
              </a:rPr>
              <a:t>. Will a precipitate form?</a:t>
            </a:r>
          </a:p>
        </p:txBody>
      </p:sp>
      <p:graphicFrame>
        <p:nvGraphicFramePr>
          <p:cNvPr id="12" name="Object 11"/>
          <p:cNvGraphicFramePr>
            <a:graphicFrameLocks noChangeAspect="1"/>
          </p:cNvGraphicFramePr>
          <p:nvPr>
            <p:extLst>
              <p:ext uri="{D42A27DB-BD31-4B8C-83A1-F6EECF244321}">
                <p14:modId xmlns:p14="http://schemas.microsoft.com/office/powerpoint/2010/main" val="928997943"/>
              </p:ext>
            </p:extLst>
          </p:nvPr>
        </p:nvGraphicFramePr>
        <p:xfrm>
          <a:off x="543560" y="1773238"/>
          <a:ext cx="1774825" cy="2366962"/>
        </p:xfrm>
        <a:graphic>
          <a:graphicData uri="http://schemas.openxmlformats.org/presentationml/2006/ole">
            <mc:AlternateContent xmlns:mc="http://schemas.openxmlformats.org/markup-compatibility/2006">
              <mc:Choice xmlns:v="urn:schemas-microsoft-com:vml" Requires="v">
                <p:oleObj spid="_x0000_s328827" name="CS ChemDraw Drawing" r:id="rId3" imgW="1530720" imgH="2040120" progId="ChemDraw.Document.6.0">
                  <p:embed/>
                </p:oleObj>
              </mc:Choice>
              <mc:Fallback>
                <p:oleObj name="CS ChemDraw Drawing" r:id="rId3" imgW="1530720" imgH="2040120" progId="ChemDraw.Document.6.0">
                  <p:embed/>
                  <p:pic>
                    <p:nvPicPr>
                      <p:cNvPr id="0" name="Picture 1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 y="1773238"/>
                        <a:ext cx="1774825" cy="2366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Rectangle 27"/>
          <p:cNvSpPr/>
          <p:nvPr/>
        </p:nvSpPr>
        <p:spPr>
          <a:xfrm>
            <a:off x="889717" y="3057536"/>
            <a:ext cx="705642" cy="461665"/>
          </a:xfrm>
          <a:prstGeom prst="rect">
            <a:avLst/>
          </a:prstGeom>
        </p:spPr>
        <p:txBody>
          <a:bodyPr wrap="none">
            <a:spAutoFit/>
          </a:bodyPr>
          <a:lstStyle/>
          <a:p>
            <a:r>
              <a:rPr lang="en-US" sz="2400" dirty="0">
                <a:solidFill>
                  <a:srgbClr val="000000"/>
                </a:solidFill>
                <a:latin typeface="Calibri" panose="020F0502020204030204" pitchFamily="34" charset="0"/>
              </a:rPr>
              <a:t>Ba</a:t>
            </a:r>
            <a:r>
              <a:rPr lang="en-US" sz="2400" baseline="30000" dirty="0">
                <a:solidFill>
                  <a:srgbClr val="000000"/>
                </a:solidFill>
                <a:latin typeface="Calibri" panose="020F0502020204030204" pitchFamily="34" charset="0"/>
              </a:rPr>
              <a:t>2+</a:t>
            </a:r>
            <a:endParaRPr lang="en-US" dirty="0"/>
          </a:p>
        </p:txBody>
      </p:sp>
      <p:sp>
        <p:nvSpPr>
          <p:cNvPr id="29" name="Rectangle 28"/>
          <p:cNvSpPr/>
          <p:nvPr/>
        </p:nvSpPr>
        <p:spPr>
          <a:xfrm>
            <a:off x="775961" y="3409654"/>
            <a:ext cx="481222" cy="461665"/>
          </a:xfrm>
          <a:prstGeom prst="rect">
            <a:avLst/>
          </a:prstGeom>
        </p:spPr>
        <p:txBody>
          <a:bodyPr wrap="none">
            <a:spAutoFit/>
          </a:bodyPr>
          <a:lstStyle/>
          <a:p>
            <a:r>
              <a:rPr lang="en-US" sz="2400" dirty="0">
                <a:solidFill>
                  <a:srgbClr val="000000"/>
                </a:solidFill>
                <a:latin typeface="Calibri" panose="020F0502020204030204" pitchFamily="34" charset="0"/>
              </a:rPr>
              <a:t>Cl</a:t>
            </a:r>
            <a:r>
              <a:rPr lang="en-US" sz="2400" baseline="30000" dirty="0">
                <a:solidFill>
                  <a:srgbClr val="000000"/>
                </a:solidFill>
                <a:latin typeface="Calibri" panose="020F0502020204030204" pitchFamily="34" charset="0"/>
              </a:rPr>
              <a:t>-</a:t>
            </a:r>
            <a:endParaRPr lang="en-US" dirty="0"/>
          </a:p>
        </p:txBody>
      </p:sp>
      <p:sp>
        <p:nvSpPr>
          <p:cNvPr id="30" name="Rectangle 29"/>
          <p:cNvSpPr/>
          <p:nvPr/>
        </p:nvSpPr>
        <p:spPr>
          <a:xfrm>
            <a:off x="1739549" y="3213707"/>
            <a:ext cx="481222" cy="461665"/>
          </a:xfrm>
          <a:prstGeom prst="rect">
            <a:avLst/>
          </a:prstGeom>
        </p:spPr>
        <p:txBody>
          <a:bodyPr wrap="none">
            <a:spAutoFit/>
          </a:bodyPr>
          <a:lstStyle/>
          <a:p>
            <a:r>
              <a:rPr lang="en-US" sz="2400" dirty="0">
                <a:solidFill>
                  <a:srgbClr val="000000"/>
                </a:solidFill>
                <a:latin typeface="Calibri" panose="020F0502020204030204" pitchFamily="34" charset="0"/>
              </a:rPr>
              <a:t>Cl</a:t>
            </a:r>
            <a:r>
              <a:rPr lang="en-US" sz="2400" baseline="30000" dirty="0">
                <a:solidFill>
                  <a:srgbClr val="000000"/>
                </a:solidFill>
                <a:latin typeface="Calibri" panose="020F0502020204030204" pitchFamily="34" charset="0"/>
              </a:rPr>
              <a:t>-</a:t>
            </a:r>
            <a:endParaRPr lang="en-US" dirty="0"/>
          </a:p>
        </p:txBody>
      </p:sp>
      <p:sp>
        <p:nvSpPr>
          <p:cNvPr id="31" name="Rectangle 30"/>
          <p:cNvSpPr/>
          <p:nvPr/>
        </p:nvSpPr>
        <p:spPr>
          <a:xfrm>
            <a:off x="1473439" y="2792720"/>
            <a:ext cx="447558" cy="461665"/>
          </a:xfrm>
          <a:prstGeom prst="rect">
            <a:avLst/>
          </a:prstGeom>
        </p:spPr>
        <p:txBody>
          <a:bodyPr wrap="none">
            <a:spAutoFit/>
          </a:bodyPr>
          <a:lstStyle/>
          <a:p>
            <a:r>
              <a:rPr lang="en-US" sz="2400" dirty="0">
                <a:solidFill>
                  <a:srgbClr val="000000"/>
                </a:solidFill>
                <a:latin typeface="Calibri" panose="020F0502020204030204" pitchFamily="34" charset="0"/>
              </a:rPr>
              <a:t>K</a:t>
            </a:r>
            <a:r>
              <a:rPr lang="en-US" sz="2400" baseline="30000" dirty="0">
                <a:solidFill>
                  <a:srgbClr val="000000"/>
                </a:solidFill>
                <a:latin typeface="Calibri" panose="020F0502020204030204" pitchFamily="34" charset="0"/>
              </a:rPr>
              <a:t>+</a:t>
            </a:r>
            <a:endParaRPr lang="en-US" dirty="0"/>
          </a:p>
        </p:txBody>
      </p:sp>
      <p:sp>
        <p:nvSpPr>
          <p:cNvPr id="32" name="Rectangle 31"/>
          <p:cNvSpPr/>
          <p:nvPr/>
        </p:nvSpPr>
        <p:spPr>
          <a:xfrm>
            <a:off x="768765" y="2724160"/>
            <a:ext cx="800219" cy="461665"/>
          </a:xfrm>
          <a:prstGeom prst="rect">
            <a:avLst/>
          </a:prstGeom>
        </p:spPr>
        <p:txBody>
          <a:bodyPr wrap="none">
            <a:spAutoFit/>
          </a:bodyPr>
          <a:lstStyle/>
          <a:p>
            <a:r>
              <a:rPr lang="en-US" sz="2400" dirty="0">
                <a:latin typeface="Calibri" panose="020F0502020204030204" pitchFamily="34" charset="0"/>
              </a:rPr>
              <a:t>SO</a:t>
            </a:r>
            <a:r>
              <a:rPr lang="en-US" sz="2400" baseline="-25000" dirty="0">
                <a:latin typeface="Calibri" panose="020F0502020204030204" pitchFamily="34" charset="0"/>
              </a:rPr>
              <a:t>4</a:t>
            </a:r>
            <a:r>
              <a:rPr lang="en-US" sz="2400" baseline="30000" dirty="0">
                <a:solidFill>
                  <a:srgbClr val="000000"/>
                </a:solidFill>
                <a:latin typeface="Calibri" panose="020F0502020204030204" pitchFamily="34" charset="0"/>
              </a:rPr>
              <a:t>-2</a:t>
            </a:r>
            <a:endParaRPr lang="en-US" dirty="0"/>
          </a:p>
        </p:txBody>
      </p:sp>
      <p:sp>
        <p:nvSpPr>
          <p:cNvPr id="33" name="Rectangle 32"/>
          <p:cNvSpPr/>
          <p:nvPr/>
        </p:nvSpPr>
        <p:spPr>
          <a:xfrm>
            <a:off x="1460793" y="3214401"/>
            <a:ext cx="447558" cy="461665"/>
          </a:xfrm>
          <a:prstGeom prst="rect">
            <a:avLst/>
          </a:prstGeom>
        </p:spPr>
        <p:txBody>
          <a:bodyPr wrap="none">
            <a:spAutoFit/>
          </a:bodyPr>
          <a:lstStyle/>
          <a:p>
            <a:r>
              <a:rPr lang="en-US" sz="2400" dirty="0">
                <a:solidFill>
                  <a:srgbClr val="000000"/>
                </a:solidFill>
                <a:latin typeface="Calibri" panose="020F0502020204030204" pitchFamily="34" charset="0"/>
              </a:rPr>
              <a:t>K</a:t>
            </a:r>
            <a:r>
              <a:rPr lang="en-US" sz="2400" baseline="30000" dirty="0">
                <a:solidFill>
                  <a:srgbClr val="000000"/>
                </a:solidFill>
                <a:latin typeface="Calibri" panose="020F0502020204030204" pitchFamily="34" charset="0"/>
              </a:rPr>
              <a:t>+</a:t>
            </a:r>
            <a:endParaRPr lang="en-US" dirty="0"/>
          </a:p>
        </p:txBody>
      </p:sp>
      <p:sp>
        <p:nvSpPr>
          <p:cNvPr id="80896" name="Rectangle 80895"/>
          <p:cNvSpPr/>
          <p:nvPr/>
        </p:nvSpPr>
        <p:spPr>
          <a:xfrm>
            <a:off x="4570413" y="2013892"/>
            <a:ext cx="3778599" cy="461665"/>
          </a:xfrm>
          <a:prstGeom prst="rect">
            <a:avLst/>
          </a:prstGeom>
        </p:spPr>
        <p:txBody>
          <a:bodyPr wrap="none">
            <a:spAutoFit/>
          </a:bodyPr>
          <a:lstStyle/>
          <a:p>
            <a:pPr lvl="0" fontAlgn="base">
              <a:spcBef>
                <a:spcPct val="20000"/>
              </a:spcBef>
              <a:spcAft>
                <a:spcPct val="0"/>
              </a:spcAft>
            </a:pPr>
            <a:r>
              <a:rPr lang="en-US" sz="2400" dirty="0">
                <a:solidFill>
                  <a:srgbClr val="FF0000"/>
                </a:solidFill>
              </a:rPr>
              <a:t>Need to know </a:t>
            </a:r>
            <a:r>
              <a:rPr lang="en-US" sz="2400" i="1" dirty="0" err="1">
                <a:solidFill>
                  <a:srgbClr val="FF0000"/>
                </a:solidFill>
              </a:rPr>
              <a:t>K</a:t>
            </a:r>
            <a:r>
              <a:rPr lang="en-US" sz="2400" baseline="-25000" dirty="0" err="1">
                <a:solidFill>
                  <a:srgbClr val="FF0000"/>
                </a:solidFill>
              </a:rPr>
              <a:t>sp</a:t>
            </a:r>
            <a:r>
              <a:rPr lang="en-US" sz="2400" dirty="0">
                <a:solidFill>
                  <a:srgbClr val="FF0000"/>
                </a:solidFill>
              </a:rPr>
              <a:t> and Q?</a:t>
            </a:r>
          </a:p>
        </p:txBody>
      </p:sp>
      <p:sp>
        <p:nvSpPr>
          <p:cNvPr id="37" name="Rectangle 36"/>
          <p:cNvSpPr/>
          <p:nvPr/>
        </p:nvSpPr>
        <p:spPr>
          <a:xfrm>
            <a:off x="722460" y="4294549"/>
            <a:ext cx="1438214" cy="461665"/>
          </a:xfrm>
          <a:prstGeom prst="rect">
            <a:avLst/>
          </a:prstGeom>
        </p:spPr>
        <p:txBody>
          <a:bodyPr wrap="none">
            <a:spAutoFit/>
          </a:bodyPr>
          <a:lstStyle/>
          <a:p>
            <a:pPr lvl="0" algn="ctr" fontAlgn="base">
              <a:spcBef>
                <a:spcPct val="20000"/>
              </a:spcBef>
              <a:spcAft>
                <a:spcPct val="0"/>
              </a:spcAft>
            </a:pPr>
            <a:r>
              <a:rPr lang="en-US" sz="2400" dirty="0"/>
              <a:t>Ba(SO</a:t>
            </a:r>
            <a:r>
              <a:rPr lang="en-US" sz="2400" baseline="-25000" dirty="0"/>
              <a:t>4</a:t>
            </a:r>
            <a:r>
              <a:rPr lang="en-US" sz="2400" dirty="0"/>
              <a:t>)</a:t>
            </a:r>
            <a:r>
              <a:rPr lang="en-US" sz="2400" baseline="-25000" dirty="0"/>
              <a:t>2</a:t>
            </a:r>
          </a:p>
        </p:txBody>
      </p:sp>
      <p:grpSp>
        <p:nvGrpSpPr>
          <p:cNvPr id="34" name="Group 22"/>
          <p:cNvGrpSpPr/>
          <p:nvPr/>
        </p:nvGrpSpPr>
        <p:grpSpPr>
          <a:xfrm>
            <a:off x="1976359" y="4335798"/>
            <a:ext cx="3972562" cy="461665"/>
            <a:chOff x="2916603" y="1679518"/>
            <a:chExt cx="3972562" cy="461665"/>
          </a:xfrm>
        </p:grpSpPr>
        <p:sp>
          <p:nvSpPr>
            <p:cNvPr id="35" name="Text Box 13"/>
            <p:cNvSpPr txBox="1">
              <a:spLocks noChangeArrowheads="1"/>
            </p:cNvSpPr>
            <p:nvPr/>
          </p:nvSpPr>
          <p:spPr bwMode="auto">
            <a:xfrm>
              <a:off x="2916603" y="1679518"/>
              <a:ext cx="3972562" cy="461665"/>
            </a:xfrm>
            <a:prstGeom prst="rect">
              <a:avLst/>
            </a:prstGeom>
            <a:noFill/>
            <a:ln w="9525">
              <a:noFill/>
              <a:miter lim="800000"/>
              <a:headEnd/>
              <a:tailEnd/>
            </a:ln>
          </p:spPr>
          <p:txBody>
            <a:bodyPr wrap="none">
              <a:spAutoFit/>
            </a:bodyPr>
            <a:lstStyle/>
            <a:p>
              <a:r>
                <a:rPr lang="en-US" sz="2400" dirty="0">
                  <a:latin typeface="+mj-lt"/>
                </a:rPr>
                <a:t>           Ba</a:t>
              </a:r>
              <a:r>
                <a:rPr lang="en-US" sz="2400" baseline="30000" dirty="0">
                  <a:latin typeface="+mj-lt"/>
                </a:rPr>
                <a:t>+</a:t>
              </a:r>
              <a:r>
                <a:rPr lang="en-US" sz="2400" dirty="0">
                  <a:latin typeface="+mj-lt"/>
                </a:rPr>
                <a:t> (</a:t>
              </a:r>
              <a:r>
                <a:rPr lang="en-US" sz="2400" dirty="0" err="1">
                  <a:latin typeface="+mj-lt"/>
                </a:rPr>
                <a:t>aq</a:t>
              </a:r>
              <a:r>
                <a:rPr lang="en-US" sz="2400" dirty="0">
                  <a:latin typeface="+mj-lt"/>
                </a:rPr>
                <a:t>) + SO</a:t>
              </a:r>
              <a:r>
                <a:rPr lang="en-US" sz="2400" baseline="-25000" dirty="0">
                  <a:latin typeface="+mj-lt"/>
                </a:rPr>
                <a:t>4</a:t>
              </a:r>
              <a:r>
                <a:rPr lang="en-US" sz="2400" baseline="30000" dirty="0">
                  <a:latin typeface="+mj-lt"/>
                </a:rPr>
                <a:t>-2</a:t>
              </a:r>
              <a:r>
                <a:rPr lang="en-US" sz="2400" dirty="0">
                  <a:latin typeface="+mj-lt"/>
                </a:rPr>
                <a:t> (</a:t>
              </a:r>
              <a:r>
                <a:rPr lang="en-US" sz="2400" dirty="0" err="1">
                  <a:latin typeface="+mj-lt"/>
                </a:rPr>
                <a:t>aq</a:t>
              </a:r>
              <a:r>
                <a:rPr lang="en-US" sz="2400" dirty="0">
                  <a:latin typeface="+mj-lt"/>
                </a:rPr>
                <a:t>)</a:t>
              </a:r>
            </a:p>
          </p:txBody>
        </p:sp>
        <p:graphicFrame>
          <p:nvGraphicFramePr>
            <p:cNvPr id="36" name="Object 2"/>
            <p:cNvGraphicFramePr>
              <a:graphicFrameLocks noChangeAspect="1"/>
            </p:cNvGraphicFramePr>
            <p:nvPr>
              <p:extLst>
                <p:ext uri="{D42A27DB-BD31-4B8C-83A1-F6EECF244321}">
                  <p14:modId xmlns:p14="http://schemas.microsoft.com/office/powerpoint/2010/main" val="1692438823"/>
                </p:ext>
              </p:extLst>
            </p:nvPr>
          </p:nvGraphicFramePr>
          <p:xfrm>
            <a:off x="3127430" y="1807389"/>
            <a:ext cx="620034" cy="182450"/>
          </p:xfrm>
          <a:graphic>
            <a:graphicData uri="http://schemas.openxmlformats.org/presentationml/2006/ole">
              <mc:AlternateContent xmlns:mc="http://schemas.openxmlformats.org/markup-compatibility/2006">
                <mc:Choice xmlns:v="urn:schemas-microsoft-com:vml" Requires="v">
                  <p:oleObj spid="_x0000_s328828" name="CS ChemDraw Drawing" r:id="rId5" imgW="1014619" imgH="243270" progId="ChemDraw.Document.6.0">
                    <p:embed/>
                  </p:oleObj>
                </mc:Choice>
                <mc:Fallback>
                  <p:oleObj name="CS ChemDraw Drawing" r:id="rId5" imgW="1014619" imgH="243270" progId="ChemDraw.Document.6.0">
                    <p:embed/>
                    <p:pic>
                      <p:nvPicPr>
                        <p:cNvPr id="0" name="Picture 1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7430" y="1807389"/>
                          <a:ext cx="620034" cy="18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cxnSp>
        <p:nvCxnSpPr>
          <p:cNvPr id="38" name="Straight Arrow Connector 37"/>
          <p:cNvCxnSpPr/>
          <p:nvPr/>
        </p:nvCxnSpPr>
        <p:spPr>
          <a:xfrm>
            <a:off x="6002512" y="1608280"/>
            <a:ext cx="291378" cy="4056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Text Box 30"/>
          <p:cNvSpPr txBox="1">
            <a:spLocks noChangeArrowheads="1"/>
          </p:cNvSpPr>
          <p:nvPr/>
        </p:nvSpPr>
        <p:spPr bwMode="auto">
          <a:xfrm>
            <a:off x="4635214" y="3061218"/>
            <a:ext cx="118427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a:solidFill>
                  <a:srgbClr val="000000"/>
                </a:solidFill>
                <a:latin typeface="Arial" charset="0"/>
              </a:rPr>
              <a:t>Q</a:t>
            </a:r>
            <a:r>
              <a:rPr lang="en-US" sz="2400">
                <a:solidFill>
                  <a:srgbClr val="000000"/>
                </a:solidFill>
                <a:latin typeface="Arial" charset="0"/>
              </a:rPr>
              <a:t> = </a:t>
            </a:r>
            <a:r>
              <a:rPr lang="en-US" sz="2400" i="1">
                <a:solidFill>
                  <a:srgbClr val="000000"/>
                </a:solidFill>
                <a:latin typeface="Arial" charset="0"/>
              </a:rPr>
              <a:t>K</a:t>
            </a:r>
            <a:r>
              <a:rPr lang="en-US" sz="2400" i="1" baseline="-25000">
                <a:solidFill>
                  <a:srgbClr val="000000"/>
                </a:solidFill>
                <a:latin typeface="Arial" charset="0"/>
              </a:rPr>
              <a:t>sp</a:t>
            </a:r>
            <a:endParaRPr lang="en-US" sz="2400" i="1">
              <a:solidFill>
                <a:srgbClr val="000000"/>
              </a:solidFill>
              <a:latin typeface="Arial" charset="0"/>
            </a:endParaRPr>
          </a:p>
        </p:txBody>
      </p:sp>
      <p:sp>
        <p:nvSpPr>
          <p:cNvPr id="41" name="Text Box 29"/>
          <p:cNvSpPr txBox="1">
            <a:spLocks noChangeArrowheads="1"/>
          </p:cNvSpPr>
          <p:nvPr/>
        </p:nvSpPr>
        <p:spPr bwMode="auto">
          <a:xfrm>
            <a:off x="4635214" y="2596081"/>
            <a:ext cx="118427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a:solidFill>
                  <a:srgbClr val="000000"/>
                </a:solidFill>
                <a:latin typeface="Arial" charset="0"/>
              </a:rPr>
              <a:t>Q</a:t>
            </a:r>
            <a:r>
              <a:rPr lang="en-US" sz="2400">
                <a:solidFill>
                  <a:srgbClr val="000000"/>
                </a:solidFill>
                <a:latin typeface="Arial" charset="0"/>
              </a:rPr>
              <a:t> &lt; </a:t>
            </a:r>
            <a:r>
              <a:rPr lang="en-US" sz="2400" i="1">
                <a:solidFill>
                  <a:srgbClr val="000000"/>
                </a:solidFill>
                <a:latin typeface="Arial" charset="0"/>
              </a:rPr>
              <a:t>K</a:t>
            </a:r>
            <a:r>
              <a:rPr lang="en-US" sz="2400" i="1" baseline="-25000">
                <a:solidFill>
                  <a:srgbClr val="000000"/>
                </a:solidFill>
                <a:latin typeface="Arial" charset="0"/>
              </a:rPr>
              <a:t>sp</a:t>
            </a:r>
            <a:endParaRPr lang="en-US" sz="2400" i="1">
              <a:solidFill>
                <a:srgbClr val="000000"/>
              </a:solidFill>
              <a:latin typeface="Arial" charset="0"/>
            </a:endParaRPr>
          </a:p>
        </p:txBody>
      </p:sp>
      <p:sp>
        <p:nvSpPr>
          <p:cNvPr id="43" name="Text Box 35"/>
          <p:cNvSpPr txBox="1">
            <a:spLocks noChangeArrowheads="1"/>
          </p:cNvSpPr>
          <p:nvPr/>
        </p:nvSpPr>
        <p:spPr bwMode="auto">
          <a:xfrm>
            <a:off x="6114447" y="2866591"/>
            <a:ext cx="206692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a:solidFill>
                  <a:srgbClr val="000000"/>
                </a:solidFill>
                <a:latin typeface="Arial" charset="0"/>
              </a:rPr>
              <a:t>No precipitate</a:t>
            </a:r>
          </a:p>
        </p:txBody>
      </p:sp>
      <p:sp>
        <p:nvSpPr>
          <p:cNvPr id="44" name="Text Box 31"/>
          <p:cNvSpPr txBox="1">
            <a:spLocks noChangeArrowheads="1"/>
          </p:cNvSpPr>
          <p:nvPr/>
        </p:nvSpPr>
        <p:spPr bwMode="auto">
          <a:xfrm>
            <a:off x="4635214" y="3566043"/>
            <a:ext cx="118427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a:solidFill>
                  <a:srgbClr val="000000"/>
                </a:solidFill>
                <a:latin typeface="Arial" charset="0"/>
              </a:rPr>
              <a:t>Q</a:t>
            </a:r>
            <a:r>
              <a:rPr lang="en-US" sz="2400">
                <a:solidFill>
                  <a:srgbClr val="000000"/>
                </a:solidFill>
                <a:latin typeface="Arial" charset="0"/>
              </a:rPr>
              <a:t> &gt; </a:t>
            </a:r>
            <a:r>
              <a:rPr lang="en-US" sz="2400" i="1">
                <a:solidFill>
                  <a:srgbClr val="000000"/>
                </a:solidFill>
                <a:latin typeface="Arial" charset="0"/>
              </a:rPr>
              <a:t>K</a:t>
            </a:r>
            <a:r>
              <a:rPr lang="en-US" sz="2400" i="1" baseline="-25000">
                <a:solidFill>
                  <a:srgbClr val="000000"/>
                </a:solidFill>
                <a:latin typeface="Arial" charset="0"/>
              </a:rPr>
              <a:t>sp</a:t>
            </a:r>
            <a:endParaRPr lang="en-US" sz="2400" i="1">
              <a:solidFill>
                <a:srgbClr val="000000"/>
              </a:solidFill>
              <a:latin typeface="Arial" charset="0"/>
            </a:endParaRPr>
          </a:p>
        </p:txBody>
      </p:sp>
      <p:sp>
        <p:nvSpPr>
          <p:cNvPr id="46" name="Text Box 36"/>
          <p:cNvSpPr txBox="1">
            <a:spLocks noChangeArrowheads="1"/>
          </p:cNvSpPr>
          <p:nvPr/>
        </p:nvSpPr>
        <p:spPr bwMode="auto">
          <a:xfrm>
            <a:off x="6114447" y="3553343"/>
            <a:ext cx="2828925"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a:solidFill>
                  <a:srgbClr val="000000"/>
                </a:solidFill>
                <a:latin typeface="Arial" charset="0"/>
              </a:rPr>
              <a:t>Precipitate will form</a:t>
            </a:r>
          </a:p>
        </p:txBody>
      </p:sp>
      <p:sp>
        <p:nvSpPr>
          <p:cNvPr id="6" name="Right Brace 5"/>
          <p:cNvSpPr/>
          <p:nvPr/>
        </p:nvSpPr>
        <p:spPr>
          <a:xfrm>
            <a:off x="5783313" y="2596081"/>
            <a:ext cx="312992" cy="969962"/>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Rectangle 46"/>
          <p:cNvSpPr>
            <a:spLocks noChangeArrowheads="1"/>
          </p:cNvSpPr>
          <p:nvPr/>
        </p:nvSpPr>
        <p:spPr bwMode="auto">
          <a:xfrm>
            <a:off x="5334031" y="5191600"/>
            <a:ext cx="3151841" cy="52322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800" i="1" dirty="0"/>
              <a:t>Q</a:t>
            </a:r>
            <a:r>
              <a:rPr lang="en-US" sz="2800" dirty="0"/>
              <a:t> = [Ba</a:t>
            </a:r>
            <a:r>
              <a:rPr lang="en-US" sz="2800" baseline="30000" dirty="0"/>
              <a:t>2+</a:t>
            </a:r>
            <a:r>
              <a:rPr lang="en-US" sz="2800" dirty="0"/>
              <a:t>][SO</a:t>
            </a:r>
            <a:r>
              <a:rPr lang="en-US" sz="2800" baseline="-25000" dirty="0"/>
              <a:t>4</a:t>
            </a:r>
            <a:r>
              <a:rPr lang="en-US" sz="2800" baseline="30000" dirty="0"/>
              <a:t>-2</a:t>
            </a:r>
            <a:r>
              <a:rPr lang="en-US" sz="2800" dirty="0"/>
              <a:t>]</a:t>
            </a:r>
            <a:endParaRPr lang="en-US" sz="2800" baseline="30000" dirty="0"/>
          </a:p>
        </p:txBody>
      </p:sp>
      <p:pic>
        <p:nvPicPr>
          <p:cNvPr id="328714"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9080" y="4952734"/>
            <a:ext cx="4179451" cy="2086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Rounded Rectangle 47"/>
          <p:cNvSpPr/>
          <p:nvPr/>
        </p:nvSpPr>
        <p:spPr>
          <a:xfrm>
            <a:off x="352828" y="6370320"/>
            <a:ext cx="3899131" cy="2590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Arrow Connector 48"/>
          <p:cNvCxnSpPr/>
          <p:nvPr/>
        </p:nvCxnSpPr>
        <p:spPr>
          <a:xfrm flipV="1">
            <a:off x="6448955" y="5714820"/>
            <a:ext cx="145689" cy="3768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6446290" y="5714820"/>
            <a:ext cx="1082619" cy="3768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5585542" y="6087418"/>
            <a:ext cx="1845377" cy="461665"/>
          </a:xfrm>
          <a:prstGeom prst="rect">
            <a:avLst/>
          </a:prstGeom>
        </p:spPr>
        <p:txBody>
          <a:bodyPr wrap="none">
            <a:spAutoFit/>
          </a:bodyPr>
          <a:lstStyle/>
          <a:p>
            <a:r>
              <a:rPr lang="en-US" sz="2400" dirty="0">
                <a:solidFill>
                  <a:srgbClr val="FF0000"/>
                </a:solidFill>
              </a:rPr>
              <a:t>Need to find</a:t>
            </a:r>
            <a:endParaRPr lang="en-US" dirty="0"/>
          </a:p>
        </p:txBody>
      </p:sp>
    </p:spTree>
    <p:extLst>
      <p:ext uri="{BB962C8B-B14F-4D97-AF65-F5344CB8AC3E}">
        <p14:creationId xmlns:p14="http://schemas.microsoft.com/office/powerpoint/2010/main" val="237869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89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87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6" grpId="0"/>
      <p:bldP spid="39" grpId="0"/>
      <p:bldP spid="41" grpId="0"/>
      <p:bldP spid="43" grpId="0"/>
      <p:bldP spid="44" grpId="0"/>
      <p:bldP spid="46" grpId="0"/>
      <p:bldP spid="6" grpId="0" animBg="1"/>
      <p:bldP spid="47" grpId="0"/>
      <p:bldP spid="48" grpId="0" animBg="1"/>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pPr>
              <a:defRPr/>
            </a:pPr>
            <a:fld id="{D6D77626-B555-4757-BDB5-203A59B43132}" type="slidenum">
              <a:rPr lang="en-US">
                <a:solidFill>
                  <a:srgbClr val="000000">
                    <a:tint val="75000"/>
                  </a:srgbClr>
                </a:solidFill>
              </a:rPr>
              <a:pPr>
                <a:defRPr/>
              </a:pPr>
              <a:t>22</a:t>
            </a:fld>
            <a:endParaRPr lang="en-US" dirty="0">
              <a:solidFill>
                <a:srgbClr val="000000">
                  <a:tint val="75000"/>
                </a:srgbClr>
              </a:solidFill>
            </a:endParaRPr>
          </a:p>
        </p:txBody>
      </p:sp>
      <p:sp>
        <p:nvSpPr>
          <p:cNvPr id="80899" name="Text Placeholder 2"/>
          <p:cNvSpPr>
            <a:spLocks/>
          </p:cNvSpPr>
          <p:nvPr/>
        </p:nvSpPr>
        <p:spPr bwMode="auto">
          <a:xfrm>
            <a:off x="152400" y="762000"/>
            <a:ext cx="8807450" cy="1011238"/>
          </a:xfrm>
          <a:prstGeom prst="rect">
            <a:avLst/>
          </a:prstGeom>
          <a:noFill/>
          <a:ln w="9525">
            <a:noFill/>
            <a:miter lim="800000"/>
            <a:headEnd/>
            <a:tailEnd/>
          </a:ln>
        </p:spPr>
        <p:txBody>
          <a:bodyPr/>
          <a:lstStyle/>
          <a:p>
            <a:pPr fontAlgn="base">
              <a:spcBef>
                <a:spcPct val="20000"/>
              </a:spcBef>
              <a:spcAft>
                <a:spcPct val="0"/>
              </a:spcAft>
              <a:buFont typeface="Arial" charset="0"/>
              <a:buNone/>
            </a:pPr>
            <a:r>
              <a:rPr lang="en-US" sz="2400" dirty="0">
                <a:solidFill>
                  <a:srgbClr val="000000"/>
                </a:solidFill>
              </a:rPr>
              <a:t>Exactly 200 mL of 0.0040 </a:t>
            </a:r>
            <a:r>
              <a:rPr lang="en-US" sz="2400" i="1" dirty="0">
                <a:solidFill>
                  <a:srgbClr val="000000"/>
                </a:solidFill>
              </a:rPr>
              <a:t>M </a:t>
            </a:r>
            <a:r>
              <a:rPr lang="en-US" sz="2400" dirty="0">
                <a:solidFill>
                  <a:srgbClr val="000000"/>
                </a:solidFill>
              </a:rPr>
              <a:t>BaCl</a:t>
            </a:r>
            <a:r>
              <a:rPr lang="en-US" sz="2400" baseline="-25000" dirty="0">
                <a:solidFill>
                  <a:srgbClr val="000000"/>
                </a:solidFill>
              </a:rPr>
              <a:t>2</a:t>
            </a:r>
            <a:r>
              <a:rPr lang="en-US" sz="2400" dirty="0">
                <a:solidFill>
                  <a:srgbClr val="000000"/>
                </a:solidFill>
              </a:rPr>
              <a:t> are mixed with exactly </a:t>
            </a:r>
          </a:p>
          <a:p>
            <a:pPr fontAlgn="base">
              <a:spcBef>
                <a:spcPct val="20000"/>
              </a:spcBef>
              <a:spcAft>
                <a:spcPct val="0"/>
              </a:spcAft>
              <a:buFont typeface="Arial" charset="0"/>
              <a:buNone/>
            </a:pPr>
            <a:r>
              <a:rPr lang="en-US" sz="2400" dirty="0">
                <a:solidFill>
                  <a:srgbClr val="000000"/>
                </a:solidFill>
              </a:rPr>
              <a:t>600 mL of 0.0080 </a:t>
            </a:r>
            <a:r>
              <a:rPr lang="en-US" sz="2400" i="1" dirty="0">
                <a:solidFill>
                  <a:srgbClr val="000000"/>
                </a:solidFill>
              </a:rPr>
              <a:t>M </a:t>
            </a:r>
            <a:r>
              <a:rPr lang="en-US" sz="2400" dirty="0">
                <a:solidFill>
                  <a:srgbClr val="000000"/>
                </a:solidFill>
              </a:rPr>
              <a:t>K</a:t>
            </a:r>
            <a:r>
              <a:rPr lang="en-US" sz="2400" baseline="-25000" dirty="0">
                <a:solidFill>
                  <a:srgbClr val="000000"/>
                </a:solidFill>
              </a:rPr>
              <a:t>2</a:t>
            </a:r>
            <a:r>
              <a:rPr lang="en-US" sz="2400" dirty="0">
                <a:solidFill>
                  <a:srgbClr val="000000"/>
                </a:solidFill>
              </a:rPr>
              <a:t>SO</a:t>
            </a:r>
            <a:r>
              <a:rPr lang="en-US" sz="2400" baseline="-25000" dirty="0">
                <a:solidFill>
                  <a:srgbClr val="000000"/>
                </a:solidFill>
              </a:rPr>
              <a:t>4</a:t>
            </a:r>
            <a:r>
              <a:rPr lang="en-US" sz="2400" dirty="0">
                <a:solidFill>
                  <a:srgbClr val="000000"/>
                </a:solidFill>
              </a:rPr>
              <a:t>. Will a precipitate form?</a:t>
            </a:r>
          </a:p>
        </p:txBody>
      </p:sp>
      <p:grpSp>
        <p:nvGrpSpPr>
          <p:cNvPr id="7" name="Group 22"/>
          <p:cNvGrpSpPr/>
          <p:nvPr/>
        </p:nvGrpSpPr>
        <p:grpSpPr>
          <a:xfrm>
            <a:off x="140032" y="2164079"/>
            <a:ext cx="4225837" cy="461665"/>
            <a:chOff x="2916603" y="1679518"/>
            <a:chExt cx="4225837" cy="461665"/>
          </a:xfrm>
        </p:grpSpPr>
        <p:sp>
          <p:nvSpPr>
            <p:cNvPr id="8" name="Text Box 13"/>
            <p:cNvSpPr txBox="1">
              <a:spLocks noChangeArrowheads="1"/>
            </p:cNvSpPr>
            <p:nvPr/>
          </p:nvSpPr>
          <p:spPr bwMode="auto">
            <a:xfrm>
              <a:off x="2916603" y="1679518"/>
              <a:ext cx="4225837" cy="461665"/>
            </a:xfrm>
            <a:prstGeom prst="rect">
              <a:avLst/>
            </a:prstGeom>
            <a:noFill/>
            <a:ln w="9525">
              <a:noFill/>
              <a:miter lim="800000"/>
              <a:headEnd/>
              <a:tailEnd/>
            </a:ln>
          </p:spPr>
          <p:txBody>
            <a:bodyPr wrap="none">
              <a:spAutoFit/>
            </a:bodyPr>
            <a:lstStyle/>
            <a:p>
              <a:r>
                <a:rPr lang="en-US" sz="2400" dirty="0">
                  <a:latin typeface="Calibri" panose="020F0502020204030204" pitchFamily="34" charset="0"/>
                </a:rPr>
                <a:t>BaCl</a:t>
              </a:r>
              <a:r>
                <a:rPr lang="en-US" sz="2400" baseline="-25000" dirty="0">
                  <a:latin typeface="Calibri" panose="020F0502020204030204" pitchFamily="34" charset="0"/>
                </a:rPr>
                <a:t>2</a:t>
              </a:r>
              <a:r>
                <a:rPr lang="en-US" sz="2400" dirty="0">
                  <a:latin typeface="Calibri" panose="020F0502020204030204" pitchFamily="34" charset="0"/>
                </a:rPr>
                <a:t>(s)          Ba</a:t>
              </a:r>
              <a:r>
                <a:rPr lang="en-US" sz="2400" baseline="30000" dirty="0">
                  <a:latin typeface="Calibri" panose="020F0502020204030204" pitchFamily="34" charset="0"/>
                </a:rPr>
                <a:t>2+</a:t>
              </a:r>
              <a:r>
                <a:rPr lang="en-US" sz="2400" dirty="0">
                  <a:latin typeface="Calibri" panose="020F0502020204030204" pitchFamily="34" charset="0"/>
                </a:rPr>
                <a:t>(</a:t>
              </a:r>
              <a:r>
                <a:rPr lang="en-US" sz="2400" dirty="0" err="1">
                  <a:latin typeface="Calibri" panose="020F0502020204030204" pitchFamily="34" charset="0"/>
                </a:rPr>
                <a:t>aq</a:t>
              </a:r>
              <a:r>
                <a:rPr lang="en-US" sz="2400" dirty="0">
                  <a:latin typeface="Calibri" panose="020F0502020204030204" pitchFamily="34" charset="0"/>
                </a:rPr>
                <a:t>) + 2Cl</a:t>
              </a:r>
              <a:r>
                <a:rPr lang="en-US" sz="2400" baseline="30000" dirty="0">
                  <a:latin typeface="Calibri" panose="020F0502020204030204" pitchFamily="34" charset="0"/>
                </a:rPr>
                <a:t>-</a:t>
              </a:r>
              <a:r>
                <a:rPr lang="en-US" sz="2400" dirty="0">
                  <a:latin typeface="Calibri" panose="020F0502020204030204" pitchFamily="34" charset="0"/>
                </a:rPr>
                <a:t>(</a:t>
              </a:r>
              <a:r>
                <a:rPr lang="en-US" sz="2400" dirty="0" err="1">
                  <a:latin typeface="Calibri" panose="020F0502020204030204" pitchFamily="34" charset="0"/>
                </a:rPr>
                <a:t>aq</a:t>
              </a:r>
              <a:r>
                <a:rPr lang="en-US" sz="2400" dirty="0">
                  <a:latin typeface="Calibri" panose="020F0502020204030204" pitchFamily="34" charset="0"/>
                </a:rPr>
                <a:t>)</a:t>
              </a:r>
            </a:p>
          </p:txBody>
        </p:sp>
        <p:graphicFrame>
          <p:nvGraphicFramePr>
            <p:cNvPr id="9" name="Object 2"/>
            <p:cNvGraphicFramePr>
              <a:graphicFrameLocks noChangeAspect="1"/>
            </p:cNvGraphicFramePr>
            <p:nvPr>
              <p:extLst>
                <p:ext uri="{D42A27DB-BD31-4B8C-83A1-F6EECF244321}">
                  <p14:modId xmlns:p14="http://schemas.microsoft.com/office/powerpoint/2010/main" val="3285529551"/>
                </p:ext>
              </p:extLst>
            </p:nvPr>
          </p:nvGraphicFramePr>
          <p:xfrm>
            <a:off x="3990641" y="1850467"/>
            <a:ext cx="620034" cy="182450"/>
          </p:xfrm>
          <a:graphic>
            <a:graphicData uri="http://schemas.openxmlformats.org/presentationml/2006/ole">
              <mc:AlternateContent xmlns:mc="http://schemas.openxmlformats.org/markup-compatibility/2006">
                <mc:Choice xmlns:v="urn:schemas-microsoft-com:vml" Requires="v">
                  <p:oleObj spid="_x0000_s345186" name="CS ChemDraw Drawing" r:id="rId3" imgW="1014619" imgH="243270" progId="ChemDraw.Document.6.0">
                    <p:embed/>
                  </p:oleObj>
                </mc:Choice>
                <mc:Fallback>
                  <p:oleObj name="CS ChemDraw Drawing" r:id="rId3" imgW="1014619" imgH="243270" progId="ChemDraw.Document.6.0">
                    <p:embed/>
                    <p:pic>
                      <p:nvPicPr>
                        <p:cNvPr id="0" name="Picture 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0641" y="1850467"/>
                          <a:ext cx="620034" cy="18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3" name="Group 22"/>
          <p:cNvGrpSpPr/>
          <p:nvPr/>
        </p:nvGrpSpPr>
        <p:grpSpPr>
          <a:xfrm>
            <a:off x="4731621" y="2194559"/>
            <a:ext cx="4347665" cy="461665"/>
            <a:chOff x="2916603" y="1679518"/>
            <a:chExt cx="4347665" cy="461665"/>
          </a:xfrm>
        </p:grpSpPr>
        <p:sp>
          <p:nvSpPr>
            <p:cNvPr id="14" name="Text Box 13"/>
            <p:cNvSpPr txBox="1">
              <a:spLocks noChangeArrowheads="1"/>
            </p:cNvSpPr>
            <p:nvPr/>
          </p:nvSpPr>
          <p:spPr bwMode="auto">
            <a:xfrm>
              <a:off x="2916603" y="1679518"/>
              <a:ext cx="4347665" cy="461665"/>
            </a:xfrm>
            <a:prstGeom prst="rect">
              <a:avLst/>
            </a:prstGeom>
            <a:noFill/>
            <a:ln w="9525">
              <a:noFill/>
              <a:miter lim="800000"/>
              <a:headEnd/>
              <a:tailEnd/>
            </a:ln>
          </p:spPr>
          <p:txBody>
            <a:bodyPr wrap="none">
              <a:spAutoFit/>
            </a:bodyPr>
            <a:lstStyle/>
            <a:p>
              <a:r>
                <a:rPr lang="en-US" sz="2400" dirty="0">
                  <a:latin typeface="Calibri" panose="020F0502020204030204" pitchFamily="34" charset="0"/>
                </a:rPr>
                <a:t>K</a:t>
              </a:r>
              <a:r>
                <a:rPr lang="en-US" sz="2400" baseline="-25000" dirty="0">
                  <a:latin typeface="Calibri" panose="020F0502020204030204" pitchFamily="34" charset="0"/>
                </a:rPr>
                <a:t>2</a:t>
              </a:r>
              <a:r>
                <a:rPr lang="en-US" sz="2400" dirty="0">
                  <a:latin typeface="Calibri" panose="020F0502020204030204" pitchFamily="34" charset="0"/>
                </a:rPr>
                <a:t>SO</a:t>
              </a:r>
              <a:r>
                <a:rPr lang="en-US" sz="2400" baseline="-25000" dirty="0">
                  <a:latin typeface="Calibri" panose="020F0502020204030204" pitchFamily="34" charset="0"/>
                </a:rPr>
                <a:t>4</a:t>
              </a:r>
              <a:r>
                <a:rPr lang="en-US" sz="2400" dirty="0">
                  <a:latin typeface="Calibri" panose="020F0502020204030204" pitchFamily="34" charset="0"/>
                </a:rPr>
                <a:t>(s)            2K</a:t>
              </a:r>
              <a:r>
                <a:rPr lang="en-US" sz="2400" baseline="30000" dirty="0">
                  <a:latin typeface="Calibri" panose="020F0502020204030204" pitchFamily="34" charset="0"/>
                </a:rPr>
                <a:t>+</a:t>
              </a:r>
              <a:r>
                <a:rPr lang="en-US" sz="2400" dirty="0">
                  <a:latin typeface="Calibri" panose="020F0502020204030204" pitchFamily="34" charset="0"/>
                </a:rPr>
                <a:t>(</a:t>
              </a:r>
              <a:r>
                <a:rPr lang="en-US" sz="2400" dirty="0" err="1">
                  <a:latin typeface="Calibri" panose="020F0502020204030204" pitchFamily="34" charset="0"/>
                </a:rPr>
                <a:t>aq</a:t>
              </a:r>
              <a:r>
                <a:rPr lang="en-US" sz="2400" dirty="0">
                  <a:latin typeface="Calibri" panose="020F0502020204030204" pitchFamily="34" charset="0"/>
                </a:rPr>
                <a:t>) + SO</a:t>
              </a:r>
              <a:r>
                <a:rPr lang="en-US" sz="2400" baseline="-25000" dirty="0">
                  <a:latin typeface="Calibri" panose="020F0502020204030204" pitchFamily="34" charset="0"/>
                </a:rPr>
                <a:t>4</a:t>
              </a:r>
              <a:r>
                <a:rPr lang="en-US" sz="2400" baseline="30000" dirty="0">
                  <a:latin typeface="Calibri" panose="020F0502020204030204" pitchFamily="34" charset="0"/>
                </a:rPr>
                <a:t>-2</a:t>
              </a:r>
              <a:r>
                <a:rPr lang="en-US" sz="2400" dirty="0">
                  <a:latin typeface="Calibri" panose="020F0502020204030204" pitchFamily="34" charset="0"/>
                </a:rPr>
                <a:t>(</a:t>
              </a:r>
              <a:r>
                <a:rPr lang="en-US" sz="2400" dirty="0" err="1">
                  <a:latin typeface="Calibri" panose="020F0502020204030204" pitchFamily="34" charset="0"/>
                </a:rPr>
                <a:t>aq</a:t>
              </a:r>
              <a:r>
                <a:rPr lang="en-US" sz="2400" dirty="0">
                  <a:latin typeface="Calibri" panose="020F0502020204030204" pitchFamily="34" charset="0"/>
                </a:rPr>
                <a:t>)</a:t>
              </a:r>
            </a:p>
          </p:txBody>
        </p:sp>
        <p:graphicFrame>
          <p:nvGraphicFramePr>
            <p:cNvPr id="15" name="Object 2"/>
            <p:cNvGraphicFramePr>
              <a:graphicFrameLocks noChangeAspect="1"/>
            </p:cNvGraphicFramePr>
            <p:nvPr>
              <p:extLst>
                <p:ext uri="{D42A27DB-BD31-4B8C-83A1-F6EECF244321}">
                  <p14:modId xmlns:p14="http://schemas.microsoft.com/office/powerpoint/2010/main" val="2733785567"/>
                </p:ext>
              </p:extLst>
            </p:nvPr>
          </p:nvGraphicFramePr>
          <p:xfrm>
            <a:off x="4097321" y="1850467"/>
            <a:ext cx="620034" cy="182450"/>
          </p:xfrm>
          <a:graphic>
            <a:graphicData uri="http://schemas.openxmlformats.org/presentationml/2006/ole">
              <mc:AlternateContent xmlns:mc="http://schemas.openxmlformats.org/markup-compatibility/2006">
                <mc:Choice xmlns:v="urn:schemas-microsoft-com:vml" Requires="v">
                  <p:oleObj spid="_x0000_s345187" name="CS ChemDraw Drawing" r:id="rId5" imgW="1014619" imgH="243270" progId="ChemDraw.Document.6.0">
                    <p:embed/>
                  </p:oleObj>
                </mc:Choice>
                <mc:Fallback>
                  <p:oleObj name="CS ChemDraw Drawing" r:id="rId5" imgW="1014619" imgH="243270" progId="ChemDraw.Document.6.0">
                    <p:embed/>
                    <p:pic>
                      <p:nvPicPr>
                        <p:cNvPr id="0" name="Picture 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7321" y="1850467"/>
                          <a:ext cx="620034" cy="18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1" name="TextBox 10"/>
          <p:cNvSpPr txBox="1"/>
          <p:nvPr/>
        </p:nvSpPr>
        <p:spPr>
          <a:xfrm>
            <a:off x="434101" y="2686703"/>
            <a:ext cx="3398520" cy="369332"/>
          </a:xfrm>
          <a:prstGeom prst="rect">
            <a:avLst/>
          </a:prstGeom>
          <a:noFill/>
        </p:spPr>
        <p:txBody>
          <a:bodyPr wrap="square" rtlCol="0">
            <a:spAutoFit/>
          </a:bodyPr>
          <a:lstStyle/>
          <a:p>
            <a:pPr algn="ctr"/>
            <a:r>
              <a:rPr lang="en-US"/>
              <a:t>200 mL of </a:t>
            </a:r>
            <a:r>
              <a:rPr lang="en-US" dirty="0"/>
              <a:t>0.004 M BaCl</a:t>
            </a:r>
            <a:r>
              <a:rPr lang="en-US" baseline="-25000" dirty="0"/>
              <a:t>2</a:t>
            </a:r>
          </a:p>
        </p:txBody>
      </p:sp>
      <p:sp>
        <p:nvSpPr>
          <p:cNvPr id="23" name="TextBox 22"/>
          <p:cNvSpPr txBox="1"/>
          <p:nvPr/>
        </p:nvSpPr>
        <p:spPr>
          <a:xfrm>
            <a:off x="5029280" y="2747664"/>
            <a:ext cx="3398520" cy="369332"/>
          </a:xfrm>
          <a:prstGeom prst="rect">
            <a:avLst/>
          </a:prstGeom>
          <a:noFill/>
        </p:spPr>
        <p:txBody>
          <a:bodyPr wrap="square" rtlCol="0">
            <a:spAutoFit/>
          </a:bodyPr>
          <a:lstStyle/>
          <a:p>
            <a:pPr algn="ctr"/>
            <a:r>
              <a:rPr lang="en-US" dirty="0"/>
              <a:t>600 mL of 0.008 M </a:t>
            </a:r>
            <a:r>
              <a:rPr lang="en-US" dirty="0">
                <a:latin typeface="Calibri" panose="020F0502020204030204" pitchFamily="34" charset="0"/>
              </a:rPr>
              <a:t>K</a:t>
            </a:r>
            <a:r>
              <a:rPr lang="en-US" baseline="-25000" dirty="0">
                <a:latin typeface="Calibri" panose="020F0502020204030204" pitchFamily="34" charset="0"/>
              </a:rPr>
              <a:t>2</a:t>
            </a:r>
            <a:r>
              <a:rPr lang="en-US" dirty="0">
                <a:latin typeface="Calibri" panose="020F0502020204030204" pitchFamily="34" charset="0"/>
              </a:rPr>
              <a:t>SO</a:t>
            </a:r>
            <a:r>
              <a:rPr lang="en-US" baseline="-25000" dirty="0">
                <a:latin typeface="Calibri" panose="020F0502020204030204" pitchFamily="34" charset="0"/>
              </a:rPr>
              <a:t>4</a:t>
            </a:r>
            <a:endParaRPr lang="en-US" baseline="-25000" dirty="0"/>
          </a:p>
        </p:txBody>
      </p:sp>
      <p:sp>
        <p:nvSpPr>
          <p:cNvPr id="34" name="Rectangle 33"/>
          <p:cNvSpPr>
            <a:spLocks noChangeArrowheads="1"/>
          </p:cNvSpPr>
          <p:nvPr/>
        </p:nvSpPr>
        <p:spPr bwMode="auto">
          <a:xfrm>
            <a:off x="5394991" y="1603068"/>
            <a:ext cx="3151841" cy="52322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800" i="1" dirty="0"/>
              <a:t>Q</a:t>
            </a:r>
            <a:r>
              <a:rPr lang="en-US" sz="2800" dirty="0"/>
              <a:t> = [Ba</a:t>
            </a:r>
            <a:r>
              <a:rPr lang="en-US" sz="2800" baseline="30000" dirty="0"/>
              <a:t>2+</a:t>
            </a:r>
            <a:r>
              <a:rPr lang="en-US" sz="2800" dirty="0"/>
              <a:t>][SO</a:t>
            </a:r>
            <a:r>
              <a:rPr lang="en-US" sz="2800" baseline="-25000" dirty="0"/>
              <a:t>4</a:t>
            </a:r>
            <a:r>
              <a:rPr lang="en-US" sz="2800" baseline="30000" dirty="0"/>
              <a:t>-2</a:t>
            </a:r>
            <a:r>
              <a:rPr lang="en-US" sz="2800" dirty="0"/>
              <a:t>]</a:t>
            </a:r>
            <a:endParaRPr lang="en-US" sz="2800" baseline="30000" dirty="0"/>
          </a:p>
        </p:txBody>
      </p:sp>
      <p:pic>
        <p:nvPicPr>
          <p:cNvPr id="35" name="Picture 4"/>
          <p:cNvPicPr>
            <a:picLocks noChangeAspect="1" noChangeArrowheads="1"/>
          </p:cNvPicPr>
          <p:nvPr/>
        </p:nvPicPr>
        <p:blipFill>
          <a:blip r:embed="rId6" cstate="print"/>
          <a:srcRect/>
          <a:stretch>
            <a:fillRect/>
          </a:stretch>
        </p:blipFill>
        <p:spPr bwMode="auto">
          <a:xfrm>
            <a:off x="2039040" y="3377444"/>
            <a:ext cx="5034169" cy="2440809"/>
          </a:xfrm>
          <a:prstGeom prst="rect">
            <a:avLst/>
          </a:prstGeom>
          <a:noFill/>
          <a:ln w="9525">
            <a:noFill/>
            <a:miter lim="800000"/>
            <a:headEnd/>
            <a:tailEnd/>
          </a:ln>
        </p:spPr>
      </p:pic>
    </p:spTree>
    <p:extLst>
      <p:ext uri="{BB962C8B-B14F-4D97-AF65-F5344CB8AC3E}">
        <p14:creationId xmlns:p14="http://schemas.microsoft.com/office/powerpoint/2010/main" val="221572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pPr>
              <a:defRPr/>
            </a:pPr>
            <a:fld id="{D6D77626-B555-4757-BDB5-203A59B43132}" type="slidenum">
              <a:rPr lang="en-US">
                <a:solidFill>
                  <a:srgbClr val="000000">
                    <a:tint val="75000"/>
                  </a:srgbClr>
                </a:solidFill>
              </a:rPr>
              <a:pPr>
                <a:defRPr/>
              </a:pPr>
              <a:t>23</a:t>
            </a:fld>
            <a:endParaRPr lang="en-US" dirty="0">
              <a:solidFill>
                <a:srgbClr val="000000">
                  <a:tint val="75000"/>
                </a:srgbClr>
              </a:solidFill>
            </a:endParaRPr>
          </a:p>
        </p:txBody>
      </p:sp>
      <p:sp>
        <p:nvSpPr>
          <p:cNvPr id="80899" name="Text Placeholder 2"/>
          <p:cNvSpPr>
            <a:spLocks/>
          </p:cNvSpPr>
          <p:nvPr/>
        </p:nvSpPr>
        <p:spPr bwMode="auto">
          <a:xfrm>
            <a:off x="152400" y="762000"/>
            <a:ext cx="8807450" cy="1011238"/>
          </a:xfrm>
          <a:prstGeom prst="rect">
            <a:avLst/>
          </a:prstGeom>
          <a:noFill/>
          <a:ln w="9525">
            <a:noFill/>
            <a:miter lim="800000"/>
            <a:headEnd/>
            <a:tailEnd/>
          </a:ln>
        </p:spPr>
        <p:txBody>
          <a:bodyPr/>
          <a:lstStyle/>
          <a:p>
            <a:pPr fontAlgn="base">
              <a:spcBef>
                <a:spcPct val="20000"/>
              </a:spcBef>
              <a:spcAft>
                <a:spcPct val="0"/>
              </a:spcAft>
              <a:buFont typeface="Arial" charset="0"/>
              <a:buNone/>
            </a:pPr>
            <a:r>
              <a:rPr lang="en-US" sz="2400" dirty="0">
                <a:solidFill>
                  <a:srgbClr val="000000"/>
                </a:solidFill>
              </a:rPr>
              <a:t>Exactly 200 mL of 0.0040 </a:t>
            </a:r>
            <a:r>
              <a:rPr lang="en-US" sz="2400" i="1" dirty="0">
                <a:solidFill>
                  <a:srgbClr val="000000"/>
                </a:solidFill>
              </a:rPr>
              <a:t>M </a:t>
            </a:r>
            <a:r>
              <a:rPr lang="en-US" sz="2400" dirty="0">
                <a:solidFill>
                  <a:srgbClr val="000000"/>
                </a:solidFill>
              </a:rPr>
              <a:t>BaCl</a:t>
            </a:r>
            <a:r>
              <a:rPr lang="en-US" sz="2400" baseline="-25000" dirty="0">
                <a:solidFill>
                  <a:srgbClr val="000000"/>
                </a:solidFill>
              </a:rPr>
              <a:t>2</a:t>
            </a:r>
            <a:r>
              <a:rPr lang="en-US" sz="2400" dirty="0">
                <a:solidFill>
                  <a:srgbClr val="000000"/>
                </a:solidFill>
              </a:rPr>
              <a:t> are mixed with exactly </a:t>
            </a:r>
          </a:p>
          <a:p>
            <a:pPr fontAlgn="base">
              <a:spcBef>
                <a:spcPct val="20000"/>
              </a:spcBef>
              <a:spcAft>
                <a:spcPct val="0"/>
              </a:spcAft>
              <a:buFont typeface="Arial" charset="0"/>
              <a:buNone/>
            </a:pPr>
            <a:r>
              <a:rPr lang="en-US" sz="2400" dirty="0">
                <a:solidFill>
                  <a:srgbClr val="000000"/>
                </a:solidFill>
              </a:rPr>
              <a:t>600 mL of 0.0080 </a:t>
            </a:r>
            <a:r>
              <a:rPr lang="en-US" sz="2400" i="1" dirty="0">
                <a:solidFill>
                  <a:srgbClr val="000000"/>
                </a:solidFill>
              </a:rPr>
              <a:t>M </a:t>
            </a:r>
            <a:r>
              <a:rPr lang="en-US" sz="2400" dirty="0">
                <a:solidFill>
                  <a:srgbClr val="000000"/>
                </a:solidFill>
              </a:rPr>
              <a:t>K</a:t>
            </a:r>
            <a:r>
              <a:rPr lang="en-US" sz="2400" baseline="-25000" dirty="0">
                <a:solidFill>
                  <a:srgbClr val="000000"/>
                </a:solidFill>
              </a:rPr>
              <a:t>2</a:t>
            </a:r>
            <a:r>
              <a:rPr lang="en-US" sz="2400" dirty="0">
                <a:solidFill>
                  <a:srgbClr val="000000"/>
                </a:solidFill>
              </a:rPr>
              <a:t>SO</a:t>
            </a:r>
            <a:r>
              <a:rPr lang="en-US" sz="2400" baseline="-25000" dirty="0">
                <a:solidFill>
                  <a:srgbClr val="000000"/>
                </a:solidFill>
              </a:rPr>
              <a:t>4</a:t>
            </a:r>
            <a:r>
              <a:rPr lang="en-US" sz="2400" dirty="0">
                <a:solidFill>
                  <a:srgbClr val="000000"/>
                </a:solidFill>
              </a:rPr>
              <a:t>. Will a precipitate form?</a:t>
            </a:r>
          </a:p>
        </p:txBody>
      </p:sp>
      <p:grpSp>
        <p:nvGrpSpPr>
          <p:cNvPr id="7" name="Group 22"/>
          <p:cNvGrpSpPr/>
          <p:nvPr/>
        </p:nvGrpSpPr>
        <p:grpSpPr>
          <a:xfrm>
            <a:off x="140032" y="2164079"/>
            <a:ext cx="4225837" cy="461665"/>
            <a:chOff x="2916603" y="1679518"/>
            <a:chExt cx="4225837" cy="461665"/>
          </a:xfrm>
        </p:grpSpPr>
        <p:sp>
          <p:nvSpPr>
            <p:cNvPr id="8" name="Text Box 13"/>
            <p:cNvSpPr txBox="1">
              <a:spLocks noChangeArrowheads="1"/>
            </p:cNvSpPr>
            <p:nvPr/>
          </p:nvSpPr>
          <p:spPr bwMode="auto">
            <a:xfrm>
              <a:off x="2916603" y="1679518"/>
              <a:ext cx="4225837" cy="461665"/>
            </a:xfrm>
            <a:prstGeom prst="rect">
              <a:avLst/>
            </a:prstGeom>
            <a:noFill/>
            <a:ln w="9525">
              <a:noFill/>
              <a:miter lim="800000"/>
              <a:headEnd/>
              <a:tailEnd/>
            </a:ln>
          </p:spPr>
          <p:txBody>
            <a:bodyPr wrap="none">
              <a:spAutoFit/>
            </a:bodyPr>
            <a:lstStyle/>
            <a:p>
              <a:r>
                <a:rPr lang="en-US" sz="2400" dirty="0">
                  <a:latin typeface="Calibri" panose="020F0502020204030204" pitchFamily="34" charset="0"/>
                </a:rPr>
                <a:t>BaCl</a:t>
              </a:r>
              <a:r>
                <a:rPr lang="en-US" sz="2400" baseline="-25000" dirty="0">
                  <a:latin typeface="Calibri" panose="020F0502020204030204" pitchFamily="34" charset="0"/>
                </a:rPr>
                <a:t>2</a:t>
              </a:r>
              <a:r>
                <a:rPr lang="en-US" sz="2400" dirty="0">
                  <a:latin typeface="Calibri" panose="020F0502020204030204" pitchFamily="34" charset="0"/>
                </a:rPr>
                <a:t>(s)          Ba</a:t>
              </a:r>
              <a:r>
                <a:rPr lang="en-US" sz="2400" baseline="30000" dirty="0">
                  <a:latin typeface="Calibri" panose="020F0502020204030204" pitchFamily="34" charset="0"/>
                </a:rPr>
                <a:t>2+</a:t>
              </a:r>
              <a:r>
                <a:rPr lang="en-US" sz="2400" dirty="0">
                  <a:latin typeface="Calibri" panose="020F0502020204030204" pitchFamily="34" charset="0"/>
                </a:rPr>
                <a:t>(</a:t>
              </a:r>
              <a:r>
                <a:rPr lang="en-US" sz="2400" dirty="0" err="1">
                  <a:latin typeface="Calibri" panose="020F0502020204030204" pitchFamily="34" charset="0"/>
                </a:rPr>
                <a:t>aq</a:t>
              </a:r>
              <a:r>
                <a:rPr lang="en-US" sz="2400" dirty="0">
                  <a:latin typeface="Calibri" panose="020F0502020204030204" pitchFamily="34" charset="0"/>
                </a:rPr>
                <a:t>) + 2Cl</a:t>
              </a:r>
              <a:r>
                <a:rPr lang="en-US" sz="2400" baseline="30000" dirty="0">
                  <a:latin typeface="Calibri" panose="020F0502020204030204" pitchFamily="34" charset="0"/>
                </a:rPr>
                <a:t>-</a:t>
              </a:r>
              <a:r>
                <a:rPr lang="en-US" sz="2400" dirty="0">
                  <a:latin typeface="Calibri" panose="020F0502020204030204" pitchFamily="34" charset="0"/>
                </a:rPr>
                <a:t>(</a:t>
              </a:r>
              <a:r>
                <a:rPr lang="en-US" sz="2400" dirty="0" err="1">
                  <a:latin typeface="Calibri" panose="020F0502020204030204" pitchFamily="34" charset="0"/>
                </a:rPr>
                <a:t>aq</a:t>
              </a:r>
              <a:r>
                <a:rPr lang="en-US" sz="2400" dirty="0">
                  <a:latin typeface="Calibri" panose="020F0502020204030204" pitchFamily="34" charset="0"/>
                </a:rPr>
                <a:t>)</a:t>
              </a:r>
            </a:p>
          </p:txBody>
        </p:sp>
        <p:graphicFrame>
          <p:nvGraphicFramePr>
            <p:cNvPr id="9" name="Object 2"/>
            <p:cNvGraphicFramePr>
              <a:graphicFrameLocks noChangeAspect="1"/>
            </p:cNvGraphicFramePr>
            <p:nvPr>
              <p:extLst>
                <p:ext uri="{D42A27DB-BD31-4B8C-83A1-F6EECF244321}">
                  <p14:modId xmlns:p14="http://schemas.microsoft.com/office/powerpoint/2010/main" val="613451812"/>
                </p:ext>
              </p:extLst>
            </p:nvPr>
          </p:nvGraphicFramePr>
          <p:xfrm>
            <a:off x="3990641" y="1850467"/>
            <a:ext cx="620034" cy="182450"/>
          </p:xfrm>
          <a:graphic>
            <a:graphicData uri="http://schemas.openxmlformats.org/presentationml/2006/ole">
              <mc:AlternateContent xmlns:mc="http://schemas.openxmlformats.org/markup-compatibility/2006">
                <mc:Choice xmlns:v="urn:schemas-microsoft-com:vml" Requires="v">
                  <p:oleObj spid="_x0000_s346210" name="CS ChemDraw Drawing" r:id="rId3" imgW="1014619" imgH="243270" progId="ChemDraw.Document.6.0">
                    <p:embed/>
                  </p:oleObj>
                </mc:Choice>
                <mc:Fallback>
                  <p:oleObj name="CS ChemDraw Drawing" r:id="rId3" imgW="1014619" imgH="243270" progId="ChemDraw.Document.6.0">
                    <p:embed/>
                    <p:pic>
                      <p:nvPicPr>
                        <p:cNvPr id="0" name="Picture 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0641" y="1850467"/>
                          <a:ext cx="620034" cy="18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13" name="Group 22"/>
          <p:cNvGrpSpPr/>
          <p:nvPr/>
        </p:nvGrpSpPr>
        <p:grpSpPr>
          <a:xfrm>
            <a:off x="4731621" y="2194559"/>
            <a:ext cx="4243469" cy="461665"/>
            <a:chOff x="2916603" y="1679518"/>
            <a:chExt cx="4243469" cy="461665"/>
          </a:xfrm>
        </p:grpSpPr>
        <p:sp>
          <p:nvSpPr>
            <p:cNvPr id="14" name="Text Box 13"/>
            <p:cNvSpPr txBox="1">
              <a:spLocks noChangeArrowheads="1"/>
            </p:cNvSpPr>
            <p:nvPr/>
          </p:nvSpPr>
          <p:spPr bwMode="auto">
            <a:xfrm>
              <a:off x="2916603" y="1679518"/>
              <a:ext cx="4243469" cy="461665"/>
            </a:xfrm>
            <a:prstGeom prst="rect">
              <a:avLst/>
            </a:prstGeom>
            <a:noFill/>
            <a:ln w="9525">
              <a:noFill/>
              <a:miter lim="800000"/>
              <a:headEnd/>
              <a:tailEnd/>
            </a:ln>
          </p:spPr>
          <p:txBody>
            <a:bodyPr wrap="none">
              <a:spAutoFit/>
            </a:bodyPr>
            <a:lstStyle/>
            <a:p>
              <a:r>
                <a:rPr lang="en-US" sz="2400" dirty="0">
                  <a:latin typeface="Calibri" panose="020F0502020204030204" pitchFamily="34" charset="0"/>
                </a:rPr>
                <a:t>K</a:t>
              </a:r>
              <a:r>
                <a:rPr lang="en-US" sz="2400" baseline="-25000" dirty="0">
                  <a:latin typeface="Calibri" panose="020F0502020204030204" pitchFamily="34" charset="0"/>
                </a:rPr>
                <a:t>2</a:t>
              </a:r>
              <a:r>
                <a:rPr lang="en-US" sz="2400" dirty="0">
                  <a:latin typeface="Calibri" panose="020F0502020204030204" pitchFamily="34" charset="0"/>
                </a:rPr>
                <a:t>SO</a:t>
              </a:r>
              <a:r>
                <a:rPr lang="en-US" sz="2400" baseline="-25000" dirty="0">
                  <a:latin typeface="Calibri" panose="020F0502020204030204" pitchFamily="34" charset="0"/>
                </a:rPr>
                <a:t>4</a:t>
              </a:r>
              <a:r>
                <a:rPr lang="en-US" sz="2400" dirty="0">
                  <a:latin typeface="Calibri" panose="020F0502020204030204" pitchFamily="34" charset="0"/>
                </a:rPr>
                <a:t>(s)            2K</a:t>
              </a:r>
              <a:r>
                <a:rPr lang="en-US" sz="2400" baseline="30000" dirty="0">
                  <a:latin typeface="Calibri" panose="020F0502020204030204" pitchFamily="34" charset="0"/>
                </a:rPr>
                <a:t>+</a:t>
              </a:r>
              <a:r>
                <a:rPr lang="en-US" sz="2400" dirty="0">
                  <a:latin typeface="Calibri" panose="020F0502020204030204" pitchFamily="34" charset="0"/>
                </a:rPr>
                <a:t>(</a:t>
              </a:r>
              <a:r>
                <a:rPr lang="en-US" sz="2400" dirty="0" err="1">
                  <a:latin typeface="Calibri" panose="020F0502020204030204" pitchFamily="34" charset="0"/>
                </a:rPr>
                <a:t>aq</a:t>
              </a:r>
              <a:r>
                <a:rPr lang="en-US" sz="2400" dirty="0">
                  <a:latin typeface="Calibri" panose="020F0502020204030204" pitchFamily="34" charset="0"/>
                </a:rPr>
                <a:t>) + SO</a:t>
              </a:r>
              <a:r>
                <a:rPr lang="en-US" sz="2400" baseline="-25000" dirty="0">
                  <a:latin typeface="Calibri" panose="020F0502020204030204" pitchFamily="34" charset="0"/>
                </a:rPr>
                <a:t>4</a:t>
              </a:r>
              <a:r>
                <a:rPr lang="en-US" sz="2400" baseline="30000" dirty="0">
                  <a:latin typeface="Calibri" panose="020F0502020204030204" pitchFamily="34" charset="0"/>
                </a:rPr>
                <a:t>-</a:t>
              </a:r>
              <a:r>
                <a:rPr lang="en-US" sz="2400" dirty="0">
                  <a:latin typeface="Calibri" panose="020F0502020204030204" pitchFamily="34" charset="0"/>
                </a:rPr>
                <a:t>(</a:t>
              </a:r>
              <a:r>
                <a:rPr lang="en-US" sz="2400" dirty="0" err="1">
                  <a:latin typeface="Calibri" panose="020F0502020204030204" pitchFamily="34" charset="0"/>
                </a:rPr>
                <a:t>aq</a:t>
              </a:r>
              <a:r>
                <a:rPr lang="en-US" sz="2400" dirty="0">
                  <a:latin typeface="Calibri" panose="020F0502020204030204" pitchFamily="34" charset="0"/>
                </a:rPr>
                <a:t>)</a:t>
              </a:r>
            </a:p>
          </p:txBody>
        </p:sp>
        <p:graphicFrame>
          <p:nvGraphicFramePr>
            <p:cNvPr id="15" name="Object 2"/>
            <p:cNvGraphicFramePr>
              <a:graphicFrameLocks noChangeAspect="1"/>
            </p:cNvGraphicFramePr>
            <p:nvPr>
              <p:extLst>
                <p:ext uri="{D42A27DB-BD31-4B8C-83A1-F6EECF244321}">
                  <p14:modId xmlns:p14="http://schemas.microsoft.com/office/powerpoint/2010/main" val="2855612751"/>
                </p:ext>
              </p:extLst>
            </p:nvPr>
          </p:nvGraphicFramePr>
          <p:xfrm>
            <a:off x="4097321" y="1850467"/>
            <a:ext cx="620034" cy="182450"/>
          </p:xfrm>
          <a:graphic>
            <a:graphicData uri="http://schemas.openxmlformats.org/presentationml/2006/ole">
              <mc:AlternateContent xmlns:mc="http://schemas.openxmlformats.org/markup-compatibility/2006">
                <mc:Choice xmlns:v="urn:schemas-microsoft-com:vml" Requires="v">
                  <p:oleObj spid="_x0000_s346211" name="CS ChemDraw Drawing" r:id="rId5" imgW="1014619" imgH="243270" progId="ChemDraw.Document.6.0">
                    <p:embed/>
                  </p:oleObj>
                </mc:Choice>
                <mc:Fallback>
                  <p:oleObj name="CS ChemDraw Drawing" r:id="rId5" imgW="1014619" imgH="243270" progId="ChemDraw.Document.6.0">
                    <p:embed/>
                    <p:pic>
                      <p:nvPicPr>
                        <p:cNvPr id="0" name="Picture 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7321" y="1850467"/>
                          <a:ext cx="620034" cy="18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1" name="TextBox 10"/>
          <p:cNvSpPr txBox="1"/>
          <p:nvPr/>
        </p:nvSpPr>
        <p:spPr>
          <a:xfrm>
            <a:off x="434101" y="2686703"/>
            <a:ext cx="3398520" cy="369332"/>
          </a:xfrm>
          <a:prstGeom prst="rect">
            <a:avLst/>
          </a:prstGeom>
          <a:noFill/>
        </p:spPr>
        <p:txBody>
          <a:bodyPr wrap="square" rtlCol="0">
            <a:spAutoFit/>
          </a:bodyPr>
          <a:lstStyle/>
          <a:p>
            <a:pPr algn="ctr"/>
            <a:r>
              <a:rPr lang="en-US"/>
              <a:t>200 mL of </a:t>
            </a:r>
            <a:r>
              <a:rPr lang="en-US" dirty="0"/>
              <a:t>0.004 M BaCl</a:t>
            </a:r>
            <a:r>
              <a:rPr lang="en-US" baseline="-25000" dirty="0"/>
              <a:t>2</a:t>
            </a:r>
          </a:p>
        </p:txBody>
      </p:sp>
      <p:sp>
        <p:nvSpPr>
          <p:cNvPr id="23" name="TextBox 22"/>
          <p:cNvSpPr txBox="1"/>
          <p:nvPr/>
        </p:nvSpPr>
        <p:spPr>
          <a:xfrm>
            <a:off x="5029280" y="2747664"/>
            <a:ext cx="3398520" cy="369332"/>
          </a:xfrm>
          <a:prstGeom prst="rect">
            <a:avLst/>
          </a:prstGeom>
          <a:noFill/>
        </p:spPr>
        <p:txBody>
          <a:bodyPr wrap="square" rtlCol="0">
            <a:spAutoFit/>
          </a:bodyPr>
          <a:lstStyle/>
          <a:p>
            <a:pPr algn="ctr"/>
            <a:r>
              <a:rPr lang="en-US" dirty="0"/>
              <a:t>600 mL of 0.008 M BaCl</a:t>
            </a:r>
            <a:r>
              <a:rPr lang="en-US" baseline="-25000" dirty="0"/>
              <a:t>2</a:t>
            </a:r>
          </a:p>
        </p:txBody>
      </p:sp>
      <p:sp>
        <p:nvSpPr>
          <p:cNvPr id="34" name="Rectangle 33"/>
          <p:cNvSpPr>
            <a:spLocks noChangeArrowheads="1"/>
          </p:cNvSpPr>
          <p:nvPr/>
        </p:nvSpPr>
        <p:spPr bwMode="auto">
          <a:xfrm>
            <a:off x="5394991" y="1603068"/>
            <a:ext cx="3151841" cy="52322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800" i="1" dirty="0"/>
              <a:t>Q</a:t>
            </a:r>
            <a:r>
              <a:rPr lang="en-US" sz="2800" dirty="0"/>
              <a:t> = [Ba</a:t>
            </a:r>
            <a:r>
              <a:rPr lang="en-US" sz="2800" baseline="30000" dirty="0"/>
              <a:t>2+</a:t>
            </a:r>
            <a:r>
              <a:rPr lang="en-US" sz="2800" dirty="0"/>
              <a:t>][SO</a:t>
            </a:r>
            <a:r>
              <a:rPr lang="en-US" sz="2800" baseline="-25000" dirty="0"/>
              <a:t>4</a:t>
            </a:r>
            <a:r>
              <a:rPr lang="en-US" sz="2800" baseline="30000" dirty="0"/>
              <a:t>-2</a:t>
            </a:r>
            <a:r>
              <a:rPr lang="en-US" sz="2800" dirty="0"/>
              <a:t>]</a:t>
            </a:r>
            <a:endParaRPr lang="en-US" sz="2800" baseline="30000" dirty="0"/>
          </a:p>
        </p:txBody>
      </p:sp>
      <p:pic>
        <p:nvPicPr>
          <p:cNvPr id="16" name="Picture 4"/>
          <p:cNvPicPr>
            <a:picLocks noChangeAspect="1" noChangeArrowheads="1"/>
          </p:cNvPicPr>
          <p:nvPr/>
        </p:nvPicPr>
        <p:blipFill>
          <a:blip r:embed="rId6" cstate="print"/>
          <a:srcRect/>
          <a:stretch>
            <a:fillRect/>
          </a:stretch>
        </p:blipFill>
        <p:spPr bwMode="auto">
          <a:xfrm>
            <a:off x="106680" y="3554134"/>
            <a:ext cx="4344209" cy="465451"/>
          </a:xfrm>
          <a:prstGeom prst="rect">
            <a:avLst/>
          </a:prstGeom>
          <a:noFill/>
          <a:ln w="9525">
            <a:noFill/>
            <a:miter lim="800000"/>
            <a:headEnd/>
            <a:tailEnd/>
          </a:ln>
        </p:spPr>
      </p:pic>
      <p:pic>
        <p:nvPicPr>
          <p:cNvPr id="17" name="Picture 6"/>
          <p:cNvPicPr>
            <a:picLocks noChangeAspect="1" noChangeArrowheads="1"/>
          </p:cNvPicPr>
          <p:nvPr/>
        </p:nvPicPr>
        <p:blipFill>
          <a:blip r:embed="rId7" cstate="print"/>
          <a:srcRect/>
          <a:stretch>
            <a:fillRect/>
          </a:stretch>
        </p:blipFill>
        <p:spPr bwMode="auto">
          <a:xfrm>
            <a:off x="237891" y="4465320"/>
            <a:ext cx="4152038" cy="1199478"/>
          </a:xfrm>
          <a:prstGeom prst="rect">
            <a:avLst/>
          </a:prstGeom>
          <a:noFill/>
          <a:ln w="9525">
            <a:noFill/>
            <a:miter lim="800000"/>
            <a:headEnd/>
            <a:tailEnd/>
          </a:ln>
        </p:spPr>
      </p:pic>
      <p:sp>
        <p:nvSpPr>
          <p:cNvPr id="18" name="Rounded Rectangle 17"/>
          <p:cNvSpPr/>
          <p:nvPr/>
        </p:nvSpPr>
        <p:spPr>
          <a:xfrm>
            <a:off x="1568350" y="4954008"/>
            <a:ext cx="1064460" cy="30379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4"/>
          <p:cNvPicPr>
            <a:picLocks noChangeAspect="1" noChangeArrowheads="1"/>
          </p:cNvPicPr>
          <p:nvPr/>
        </p:nvPicPr>
        <p:blipFill>
          <a:blip r:embed="rId8" cstate="print"/>
          <a:srcRect/>
          <a:stretch>
            <a:fillRect/>
          </a:stretch>
        </p:blipFill>
        <p:spPr bwMode="auto">
          <a:xfrm>
            <a:off x="4602770" y="3558099"/>
            <a:ext cx="4372320" cy="477162"/>
          </a:xfrm>
          <a:prstGeom prst="rect">
            <a:avLst/>
          </a:prstGeom>
          <a:noFill/>
          <a:ln w="9525">
            <a:noFill/>
            <a:miter lim="800000"/>
            <a:headEnd/>
            <a:tailEnd/>
          </a:ln>
        </p:spPr>
      </p:pic>
      <p:pic>
        <p:nvPicPr>
          <p:cNvPr id="20" name="Picture 6"/>
          <p:cNvPicPr>
            <a:picLocks noChangeAspect="1" noChangeArrowheads="1"/>
          </p:cNvPicPr>
          <p:nvPr/>
        </p:nvPicPr>
        <p:blipFill>
          <a:blip r:embed="rId9" cstate="print"/>
          <a:srcRect/>
          <a:stretch>
            <a:fillRect/>
          </a:stretch>
        </p:blipFill>
        <p:spPr bwMode="auto">
          <a:xfrm>
            <a:off x="4745470" y="4465320"/>
            <a:ext cx="4207020" cy="1199478"/>
          </a:xfrm>
          <a:prstGeom prst="rect">
            <a:avLst/>
          </a:prstGeom>
          <a:noFill/>
          <a:ln w="9525">
            <a:noFill/>
            <a:miter lim="800000"/>
            <a:headEnd/>
            <a:tailEnd/>
          </a:ln>
        </p:spPr>
      </p:pic>
      <p:sp>
        <p:nvSpPr>
          <p:cNvPr id="21" name="Rounded Rectangle 20"/>
          <p:cNvSpPr/>
          <p:nvPr/>
        </p:nvSpPr>
        <p:spPr>
          <a:xfrm>
            <a:off x="6149816" y="4954007"/>
            <a:ext cx="1064460" cy="30379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566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pPr>
              <a:defRPr/>
            </a:pPr>
            <a:fld id="{D6D77626-B555-4757-BDB5-203A59B43132}" type="slidenum">
              <a:rPr lang="en-US">
                <a:solidFill>
                  <a:srgbClr val="000000">
                    <a:tint val="75000"/>
                  </a:srgbClr>
                </a:solidFill>
              </a:rPr>
              <a:pPr>
                <a:defRPr/>
              </a:pPr>
              <a:t>24</a:t>
            </a:fld>
            <a:endParaRPr lang="en-US" dirty="0">
              <a:solidFill>
                <a:srgbClr val="000000">
                  <a:tint val="75000"/>
                </a:srgbClr>
              </a:solidFill>
            </a:endParaRPr>
          </a:p>
        </p:txBody>
      </p:sp>
      <p:sp>
        <p:nvSpPr>
          <p:cNvPr id="80899" name="Text Placeholder 2"/>
          <p:cNvSpPr>
            <a:spLocks/>
          </p:cNvSpPr>
          <p:nvPr/>
        </p:nvSpPr>
        <p:spPr bwMode="auto">
          <a:xfrm>
            <a:off x="152400" y="762000"/>
            <a:ext cx="8807450" cy="1011238"/>
          </a:xfrm>
          <a:prstGeom prst="rect">
            <a:avLst/>
          </a:prstGeom>
          <a:noFill/>
          <a:ln w="9525">
            <a:noFill/>
            <a:miter lim="800000"/>
            <a:headEnd/>
            <a:tailEnd/>
          </a:ln>
        </p:spPr>
        <p:txBody>
          <a:bodyPr/>
          <a:lstStyle/>
          <a:p>
            <a:pPr fontAlgn="base">
              <a:spcBef>
                <a:spcPct val="20000"/>
              </a:spcBef>
              <a:spcAft>
                <a:spcPct val="0"/>
              </a:spcAft>
              <a:buFont typeface="Arial" charset="0"/>
              <a:buNone/>
            </a:pPr>
            <a:r>
              <a:rPr lang="en-US" sz="2400" dirty="0">
                <a:solidFill>
                  <a:srgbClr val="000000"/>
                </a:solidFill>
              </a:rPr>
              <a:t>Exactly 200 mL of 0.0040 </a:t>
            </a:r>
            <a:r>
              <a:rPr lang="en-US" sz="2400" i="1" dirty="0">
                <a:solidFill>
                  <a:srgbClr val="000000"/>
                </a:solidFill>
              </a:rPr>
              <a:t>M </a:t>
            </a:r>
            <a:r>
              <a:rPr lang="en-US" sz="2400" dirty="0">
                <a:solidFill>
                  <a:srgbClr val="000000"/>
                </a:solidFill>
              </a:rPr>
              <a:t>BaCl</a:t>
            </a:r>
            <a:r>
              <a:rPr lang="en-US" sz="2400" baseline="-25000" dirty="0">
                <a:solidFill>
                  <a:srgbClr val="000000"/>
                </a:solidFill>
              </a:rPr>
              <a:t>2</a:t>
            </a:r>
            <a:r>
              <a:rPr lang="en-US" sz="2400" dirty="0">
                <a:solidFill>
                  <a:srgbClr val="000000"/>
                </a:solidFill>
              </a:rPr>
              <a:t> are mixed with exactly </a:t>
            </a:r>
          </a:p>
          <a:p>
            <a:pPr fontAlgn="base">
              <a:spcBef>
                <a:spcPct val="20000"/>
              </a:spcBef>
              <a:spcAft>
                <a:spcPct val="0"/>
              </a:spcAft>
              <a:buFont typeface="Arial" charset="0"/>
              <a:buNone/>
            </a:pPr>
            <a:r>
              <a:rPr lang="en-US" sz="2400" dirty="0">
                <a:solidFill>
                  <a:srgbClr val="000000"/>
                </a:solidFill>
              </a:rPr>
              <a:t>600 mL of 0.0080 </a:t>
            </a:r>
            <a:r>
              <a:rPr lang="en-US" sz="2400" i="1" dirty="0">
                <a:solidFill>
                  <a:srgbClr val="000000"/>
                </a:solidFill>
              </a:rPr>
              <a:t>M </a:t>
            </a:r>
            <a:r>
              <a:rPr lang="en-US" sz="2400" dirty="0">
                <a:solidFill>
                  <a:srgbClr val="000000"/>
                </a:solidFill>
              </a:rPr>
              <a:t>K</a:t>
            </a:r>
            <a:r>
              <a:rPr lang="en-US" sz="2400" baseline="-25000" dirty="0">
                <a:solidFill>
                  <a:srgbClr val="000000"/>
                </a:solidFill>
              </a:rPr>
              <a:t>2</a:t>
            </a:r>
            <a:r>
              <a:rPr lang="en-US" sz="2400" dirty="0">
                <a:solidFill>
                  <a:srgbClr val="000000"/>
                </a:solidFill>
              </a:rPr>
              <a:t>SO</a:t>
            </a:r>
            <a:r>
              <a:rPr lang="en-US" sz="2400" baseline="-25000" dirty="0">
                <a:solidFill>
                  <a:srgbClr val="000000"/>
                </a:solidFill>
              </a:rPr>
              <a:t>4</a:t>
            </a:r>
            <a:r>
              <a:rPr lang="en-US" sz="2400" dirty="0">
                <a:solidFill>
                  <a:srgbClr val="000000"/>
                </a:solidFill>
              </a:rPr>
              <a:t>. Will a precipitate form?</a:t>
            </a:r>
          </a:p>
        </p:txBody>
      </p:sp>
      <p:sp>
        <p:nvSpPr>
          <p:cNvPr id="34" name="Rectangle 33"/>
          <p:cNvSpPr>
            <a:spLocks noChangeArrowheads="1"/>
          </p:cNvSpPr>
          <p:nvPr/>
        </p:nvSpPr>
        <p:spPr bwMode="auto">
          <a:xfrm>
            <a:off x="2395700" y="2514938"/>
            <a:ext cx="3151841" cy="52322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800" i="1" dirty="0"/>
              <a:t>Q</a:t>
            </a:r>
            <a:r>
              <a:rPr lang="en-US" sz="2800" dirty="0"/>
              <a:t> = [Ba</a:t>
            </a:r>
            <a:r>
              <a:rPr lang="en-US" sz="2800" baseline="30000" dirty="0"/>
              <a:t>2+</a:t>
            </a:r>
            <a:r>
              <a:rPr lang="en-US" sz="2800" dirty="0"/>
              <a:t>][SO</a:t>
            </a:r>
            <a:r>
              <a:rPr lang="en-US" sz="2800" baseline="-25000" dirty="0"/>
              <a:t>4</a:t>
            </a:r>
            <a:r>
              <a:rPr lang="en-US" sz="2800" baseline="30000" dirty="0"/>
              <a:t>-2</a:t>
            </a:r>
            <a:r>
              <a:rPr lang="en-US" sz="2800" dirty="0"/>
              <a:t>]</a:t>
            </a:r>
            <a:endParaRPr lang="en-US" sz="2800" baseline="30000" dirty="0"/>
          </a:p>
        </p:txBody>
      </p:sp>
      <p:pic>
        <p:nvPicPr>
          <p:cNvPr id="3471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6068" y="3251518"/>
            <a:ext cx="2826992" cy="409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a:xfrm>
            <a:off x="425521" y="1846307"/>
            <a:ext cx="1438214" cy="461665"/>
          </a:xfrm>
          <a:prstGeom prst="rect">
            <a:avLst/>
          </a:prstGeom>
        </p:spPr>
        <p:txBody>
          <a:bodyPr wrap="none">
            <a:spAutoFit/>
          </a:bodyPr>
          <a:lstStyle/>
          <a:p>
            <a:pPr lvl="0" algn="ctr" fontAlgn="base">
              <a:spcBef>
                <a:spcPct val="20000"/>
              </a:spcBef>
              <a:spcAft>
                <a:spcPct val="0"/>
              </a:spcAft>
            </a:pPr>
            <a:r>
              <a:rPr lang="en-US" sz="2400" dirty="0"/>
              <a:t>Ba(SO</a:t>
            </a:r>
            <a:r>
              <a:rPr lang="en-US" sz="2400" baseline="-25000" dirty="0"/>
              <a:t>4</a:t>
            </a:r>
            <a:r>
              <a:rPr lang="en-US" sz="2400" dirty="0"/>
              <a:t>)</a:t>
            </a:r>
            <a:r>
              <a:rPr lang="en-US" sz="2400" baseline="-25000" dirty="0"/>
              <a:t>2</a:t>
            </a:r>
          </a:p>
        </p:txBody>
      </p:sp>
      <p:grpSp>
        <p:nvGrpSpPr>
          <p:cNvPr id="24" name="Group 22"/>
          <p:cNvGrpSpPr/>
          <p:nvPr/>
        </p:nvGrpSpPr>
        <p:grpSpPr>
          <a:xfrm>
            <a:off x="1633700" y="1841836"/>
            <a:ext cx="3972562" cy="461665"/>
            <a:chOff x="2916603" y="1679518"/>
            <a:chExt cx="3972562" cy="461665"/>
          </a:xfrm>
        </p:grpSpPr>
        <p:sp>
          <p:nvSpPr>
            <p:cNvPr id="25" name="Text Box 13"/>
            <p:cNvSpPr txBox="1">
              <a:spLocks noChangeArrowheads="1"/>
            </p:cNvSpPr>
            <p:nvPr/>
          </p:nvSpPr>
          <p:spPr bwMode="auto">
            <a:xfrm>
              <a:off x="2916603" y="1679518"/>
              <a:ext cx="3972562" cy="461665"/>
            </a:xfrm>
            <a:prstGeom prst="rect">
              <a:avLst/>
            </a:prstGeom>
            <a:noFill/>
            <a:ln w="9525">
              <a:noFill/>
              <a:miter lim="800000"/>
              <a:headEnd/>
              <a:tailEnd/>
            </a:ln>
          </p:spPr>
          <p:txBody>
            <a:bodyPr wrap="none">
              <a:spAutoFit/>
            </a:bodyPr>
            <a:lstStyle/>
            <a:p>
              <a:r>
                <a:rPr lang="en-US" sz="2400" dirty="0">
                  <a:latin typeface="+mj-lt"/>
                </a:rPr>
                <a:t>           Ba</a:t>
              </a:r>
              <a:r>
                <a:rPr lang="en-US" sz="2400" baseline="30000" dirty="0">
                  <a:latin typeface="+mj-lt"/>
                </a:rPr>
                <a:t>+</a:t>
              </a:r>
              <a:r>
                <a:rPr lang="en-US" sz="2400" dirty="0">
                  <a:latin typeface="+mj-lt"/>
                </a:rPr>
                <a:t> (</a:t>
              </a:r>
              <a:r>
                <a:rPr lang="en-US" sz="2400" dirty="0" err="1">
                  <a:latin typeface="+mj-lt"/>
                </a:rPr>
                <a:t>aq</a:t>
              </a:r>
              <a:r>
                <a:rPr lang="en-US" sz="2400" dirty="0">
                  <a:latin typeface="+mj-lt"/>
                </a:rPr>
                <a:t>) + SO</a:t>
              </a:r>
              <a:r>
                <a:rPr lang="en-US" sz="2400" baseline="-25000" dirty="0">
                  <a:latin typeface="+mj-lt"/>
                </a:rPr>
                <a:t>4</a:t>
              </a:r>
              <a:r>
                <a:rPr lang="en-US" sz="2400" baseline="30000" dirty="0">
                  <a:latin typeface="+mj-lt"/>
                </a:rPr>
                <a:t>-2</a:t>
              </a:r>
              <a:r>
                <a:rPr lang="en-US" sz="2400" dirty="0">
                  <a:latin typeface="+mj-lt"/>
                </a:rPr>
                <a:t> (</a:t>
              </a:r>
              <a:r>
                <a:rPr lang="en-US" sz="2400" dirty="0" err="1">
                  <a:latin typeface="+mj-lt"/>
                </a:rPr>
                <a:t>aq</a:t>
              </a:r>
              <a:r>
                <a:rPr lang="en-US" sz="2400" dirty="0">
                  <a:latin typeface="+mj-lt"/>
                </a:rPr>
                <a:t>)</a:t>
              </a:r>
            </a:p>
          </p:txBody>
        </p:sp>
        <p:graphicFrame>
          <p:nvGraphicFramePr>
            <p:cNvPr id="26" name="Object 2"/>
            <p:cNvGraphicFramePr>
              <a:graphicFrameLocks noChangeAspect="1"/>
            </p:cNvGraphicFramePr>
            <p:nvPr>
              <p:extLst>
                <p:ext uri="{D42A27DB-BD31-4B8C-83A1-F6EECF244321}">
                  <p14:modId xmlns:p14="http://schemas.microsoft.com/office/powerpoint/2010/main" val="3816295616"/>
                </p:ext>
              </p:extLst>
            </p:nvPr>
          </p:nvGraphicFramePr>
          <p:xfrm>
            <a:off x="3188390" y="1822629"/>
            <a:ext cx="620034" cy="182450"/>
          </p:xfrm>
          <a:graphic>
            <a:graphicData uri="http://schemas.openxmlformats.org/presentationml/2006/ole">
              <mc:AlternateContent xmlns:mc="http://schemas.openxmlformats.org/markup-compatibility/2006">
                <mc:Choice xmlns:v="urn:schemas-microsoft-com:vml" Requires="v">
                  <p:oleObj spid="_x0000_s347189" name="CS ChemDraw Drawing" r:id="rId4" imgW="1014619" imgH="243270" progId="ChemDraw.Document.6.0">
                    <p:embed/>
                  </p:oleObj>
                </mc:Choice>
                <mc:Fallback>
                  <p:oleObj name="CS ChemDraw Drawing" r:id="rId4" imgW="1014619" imgH="243270" progId="ChemDraw.Document.6.0">
                    <p:embed/>
                    <p:pic>
                      <p:nvPicPr>
                        <p:cNvPr id="0" name="Picture 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8390" y="1822629"/>
                          <a:ext cx="620034" cy="18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8" name="Rectangle 27"/>
          <p:cNvSpPr/>
          <p:nvPr/>
        </p:nvSpPr>
        <p:spPr>
          <a:xfrm>
            <a:off x="6002634" y="1846307"/>
            <a:ext cx="2598926" cy="461665"/>
          </a:xfrm>
          <a:prstGeom prst="rect">
            <a:avLst/>
          </a:prstGeom>
        </p:spPr>
        <p:txBody>
          <a:bodyPr wrap="square">
            <a:spAutoFit/>
          </a:bodyPr>
          <a:lstStyle/>
          <a:p>
            <a:pPr lvl="0" algn="ctr" fontAlgn="base">
              <a:spcBef>
                <a:spcPct val="20000"/>
              </a:spcBef>
              <a:spcAft>
                <a:spcPct val="0"/>
              </a:spcAft>
              <a:tabLst>
                <a:tab pos="1774825" algn="l"/>
                <a:tab pos="3776663" algn="l"/>
                <a:tab pos="6454775" algn="l"/>
              </a:tabLst>
            </a:pPr>
            <a:r>
              <a:rPr lang="en-US" sz="2400" i="1" dirty="0" err="1">
                <a:solidFill>
                  <a:srgbClr val="FF0000"/>
                </a:solidFill>
              </a:rPr>
              <a:t>K</a:t>
            </a:r>
            <a:r>
              <a:rPr lang="en-US" sz="2400" baseline="-25000" dirty="0" err="1">
                <a:solidFill>
                  <a:srgbClr val="FF0000"/>
                </a:solidFill>
              </a:rPr>
              <a:t>sp</a:t>
            </a:r>
            <a:r>
              <a:rPr lang="en-US" sz="2400" dirty="0">
                <a:solidFill>
                  <a:srgbClr val="FF0000"/>
                </a:solidFill>
              </a:rPr>
              <a:t> = 1.1 x 10</a:t>
            </a:r>
            <a:r>
              <a:rPr lang="en-US" sz="2400" baseline="30000" dirty="0">
                <a:solidFill>
                  <a:srgbClr val="FF0000"/>
                </a:solidFill>
              </a:rPr>
              <a:t>-10</a:t>
            </a:r>
          </a:p>
        </p:txBody>
      </p:sp>
      <p:pic>
        <p:nvPicPr>
          <p:cNvPr id="34713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4881" y="3184483"/>
            <a:ext cx="2819399" cy="474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ectangle 28"/>
          <p:cNvSpPr/>
          <p:nvPr/>
        </p:nvSpPr>
        <p:spPr>
          <a:xfrm>
            <a:off x="1039092" y="4048671"/>
            <a:ext cx="6718068" cy="523220"/>
          </a:xfrm>
          <a:prstGeom prst="rect">
            <a:avLst/>
          </a:prstGeom>
        </p:spPr>
        <p:txBody>
          <a:bodyPr wrap="square">
            <a:spAutoFit/>
          </a:bodyPr>
          <a:lstStyle/>
          <a:p>
            <a:pPr lvl="0" algn="ctr" fontAlgn="base">
              <a:spcBef>
                <a:spcPct val="20000"/>
              </a:spcBef>
              <a:spcAft>
                <a:spcPct val="0"/>
              </a:spcAft>
              <a:tabLst>
                <a:tab pos="1774825" algn="l"/>
                <a:tab pos="3776663" algn="l"/>
                <a:tab pos="6454775" algn="l"/>
              </a:tabLst>
            </a:pPr>
            <a:r>
              <a:rPr lang="en-US" sz="2800" i="1" dirty="0">
                <a:solidFill>
                  <a:srgbClr val="000000"/>
                </a:solidFill>
              </a:rPr>
              <a:t>Q </a:t>
            </a:r>
            <a:r>
              <a:rPr lang="en-US" sz="2800" dirty="0">
                <a:solidFill>
                  <a:srgbClr val="000000"/>
                </a:solidFill>
              </a:rPr>
              <a:t>= (1.0 x 10</a:t>
            </a:r>
            <a:r>
              <a:rPr lang="en-US" sz="2800" baseline="30000" dirty="0">
                <a:solidFill>
                  <a:srgbClr val="000000"/>
                </a:solidFill>
              </a:rPr>
              <a:t>-3</a:t>
            </a:r>
            <a:r>
              <a:rPr lang="en-US" sz="2800" dirty="0">
                <a:solidFill>
                  <a:srgbClr val="000000"/>
                </a:solidFill>
              </a:rPr>
              <a:t>)(6.0 x 10</a:t>
            </a:r>
            <a:r>
              <a:rPr lang="en-US" sz="2800" baseline="30000" dirty="0">
                <a:solidFill>
                  <a:srgbClr val="000000"/>
                </a:solidFill>
              </a:rPr>
              <a:t>-3</a:t>
            </a:r>
            <a:r>
              <a:rPr lang="en-US" sz="2800" dirty="0">
                <a:solidFill>
                  <a:srgbClr val="000000"/>
                </a:solidFill>
              </a:rPr>
              <a:t>)  = 6.0 x 10</a:t>
            </a:r>
            <a:r>
              <a:rPr lang="en-US" sz="2800" baseline="30000" dirty="0">
                <a:solidFill>
                  <a:srgbClr val="000000"/>
                </a:solidFill>
              </a:rPr>
              <a:t>-6</a:t>
            </a:r>
          </a:p>
        </p:txBody>
      </p:sp>
      <p:sp>
        <p:nvSpPr>
          <p:cNvPr id="2" name="Rectangle 1"/>
          <p:cNvSpPr/>
          <p:nvPr/>
        </p:nvSpPr>
        <p:spPr>
          <a:xfrm>
            <a:off x="3786167" y="4817775"/>
            <a:ext cx="1534394" cy="584775"/>
          </a:xfrm>
          <a:prstGeom prst="rect">
            <a:avLst/>
          </a:prstGeom>
        </p:spPr>
        <p:txBody>
          <a:bodyPr wrap="none">
            <a:spAutoFit/>
          </a:bodyPr>
          <a:lstStyle/>
          <a:p>
            <a:r>
              <a:rPr lang="en-US" sz="3200" i="1" dirty="0">
                <a:solidFill>
                  <a:srgbClr val="000000"/>
                </a:solidFill>
              </a:rPr>
              <a:t>Q </a:t>
            </a:r>
            <a:r>
              <a:rPr lang="en-US" sz="3200" dirty="0">
                <a:solidFill>
                  <a:srgbClr val="000000"/>
                </a:solidFill>
              </a:rPr>
              <a:t>&gt; </a:t>
            </a:r>
            <a:r>
              <a:rPr lang="en-US" sz="3200" i="1" dirty="0" err="1">
                <a:solidFill>
                  <a:srgbClr val="000000"/>
                </a:solidFill>
              </a:rPr>
              <a:t>K</a:t>
            </a:r>
            <a:r>
              <a:rPr lang="en-US" sz="3200" baseline="-25000" dirty="0" err="1">
                <a:solidFill>
                  <a:srgbClr val="000000"/>
                </a:solidFill>
              </a:rPr>
              <a:t>sp</a:t>
            </a:r>
            <a:endParaRPr lang="en-US" sz="3200" dirty="0"/>
          </a:p>
        </p:txBody>
      </p:sp>
      <p:sp>
        <p:nvSpPr>
          <p:cNvPr id="3" name="Rectangle 2"/>
          <p:cNvSpPr/>
          <p:nvPr/>
        </p:nvSpPr>
        <p:spPr>
          <a:xfrm>
            <a:off x="2611775" y="5598106"/>
            <a:ext cx="3914174" cy="461665"/>
          </a:xfrm>
          <a:prstGeom prst="rect">
            <a:avLst/>
          </a:prstGeom>
        </p:spPr>
        <p:txBody>
          <a:bodyPr wrap="square">
            <a:spAutoFit/>
          </a:bodyPr>
          <a:lstStyle/>
          <a:p>
            <a:pPr lvl="0" algn="ctr" fontAlgn="base">
              <a:spcBef>
                <a:spcPct val="20000"/>
              </a:spcBef>
              <a:spcAft>
                <a:spcPct val="0"/>
              </a:spcAft>
            </a:pPr>
            <a:r>
              <a:rPr lang="en-US" sz="2400" dirty="0">
                <a:solidFill>
                  <a:srgbClr val="000000"/>
                </a:solidFill>
              </a:rPr>
              <a:t>Precipitate will form.</a:t>
            </a:r>
          </a:p>
        </p:txBody>
      </p:sp>
    </p:spTree>
    <p:extLst>
      <p:ext uri="{BB962C8B-B14F-4D97-AF65-F5344CB8AC3E}">
        <p14:creationId xmlns:p14="http://schemas.microsoft.com/office/powerpoint/2010/main" val="387358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990600" y="7391"/>
            <a:ext cx="718167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u="sng" dirty="0">
                <a:solidFill>
                  <a:prstClr val="black"/>
                </a:solidFill>
                <a:latin typeface="Calibri"/>
              </a:rPr>
              <a:t>Side note: Precipitation Reactions</a:t>
            </a:r>
          </a:p>
        </p:txBody>
      </p:sp>
      <p:sp>
        <p:nvSpPr>
          <p:cNvPr id="35" name="Rectangle 3"/>
          <p:cNvSpPr txBox="1">
            <a:spLocks noChangeArrowheads="1"/>
          </p:cNvSpPr>
          <p:nvPr/>
        </p:nvSpPr>
        <p:spPr bwMode="auto">
          <a:xfrm>
            <a:off x="213360" y="3535681"/>
            <a:ext cx="5440680" cy="2331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000">
                <a:solidFill>
                  <a:srgbClr val="CCECFF"/>
                </a:solidFill>
                <a:latin typeface="+mn-lt"/>
                <a:ea typeface="+mn-ea"/>
                <a:cs typeface="+mn-cs"/>
              </a:defRPr>
            </a:lvl1pPr>
            <a:lvl2pPr marL="742950" indent="-285750" algn="l" rtl="0" fontAlgn="base">
              <a:spcBef>
                <a:spcPct val="20000"/>
              </a:spcBef>
              <a:spcAft>
                <a:spcPct val="0"/>
              </a:spcAft>
              <a:buChar char="–"/>
              <a:defRPr>
                <a:solidFill>
                  <a:srgbClr val="CCECFF"/>
                </a:solidFill>
                <a:latin typeface="+mn-lt"/>
              </a:defRPr>
            </a:lvl2pPr>
            <a:lvl3pPr marL="1143000" indent="-228600" algn="l" rtl="0" fontAlgn="base">
              <a:spcBef>
                <a:spcPct val="20000"/>
              </a:spcBef>
              <a:spcAft>
                <a:spcPct val="0"/>
              </a:spcAft>
              <a:buChar char="•"/>
              <a:defRPr sz="1600">
                <a:solidFill>
                  <a:srgbClr val="CCECFF"/>
                </a:solidFill>
                <a:latin typeface="+mn-lt"/>
              </a:defRPr>
            </a:lvl3pPr>
            <a:lvl4pPr marL="1600200" indent="-228600" algn="l" rtl="0" fontAlgn="base">
              <a:spcBef>
                <a:spcPct val="20000"/>
              </a:spcBef>
              <a:spcAft>
                <a:spcPct val="0"/>
              </a:spcAft>
              <a:buChar char="–"/>
              <a:defRPr sz="1400">
                <a:solidFill>
                  <a:srgbClr val="CCECFF"/>
                </a:solidFill>
                <a:latin typeface="+mn-lt"/>
              </a:defRPr>
            </a:lvl4pPr>
            <a:lvl5pPr marL="2057400" indent="-228600" algn="l" rtl="0" fontAlgn="base">
              <a:spcBef>
                <a:spcPct val="20000"/>
              </a:spcBef>
              <a:spcAft>
                <a:spcPct val="0"/>
              </a:spcAft>
              <a:buChar char="»"/>
              <a:defRPr sz="1200">
                <a:solidFill>
                  <a:srgbClr val="CCECFF"/>
                </a:solidFill>
                <a:latin typeface="+mn-lt"/>
              </a:defRPr>
            </a:lvl5pPr>
            <a:lvl6pPr marL="2514600" indent="-228600" algn="l" rtl="0" fontAlgn="base">
              <a:spcBef>
                <a:spcPct val="20000"/>
              </a:spcBef>
              <a:spcAft>
                <a:spcPct val="0"/>
              </a:spcAft>
              <a:buChar char="»"/>
              <a:defRPr sz="1200">
                <a:solidFill>
                  <a:srgbClr val="CCECFF"/>
                </a:solidFill>
                <a:latin typeface="+mn-lt"/>
              </a:defRPr>
            </a:lvl6pPr>
            <a:lvl7pPr marL="2971800" indent="-228600" algn="l" rtl="0" fontAlgn="base">
              <a:spcBef>
                <a:spcPct val="20000"/>
              </a:spcBef>
              <a:spcAft>
                <a:spcPct val="0"/>
              </a:spcAft>
              <a:buChar char="»"/>
              <a:defRPr sz="1200">
                <a:solidFill>
                  <a:srgbClr val="CCECFF"/>
                </a:solidFill>
                <a:latin typeface="+mn-lt"/>
              </a:defRPr>
            </a:lvl7pPr>
            <a:lvl8pPr marL="3429000" indent="-228600" algn="l" rtl="0" fontAlgn="base">
              <a:spcBef>
                <a:spcPct val="20000"/>
              </a:spcBef>
              <a:spcAft>
                <a:spcPct val="0"/>
              </a:spcAft>
              <a:buChar char="»"/>
              <a:defRPr sz="1200">
                <a:solidFill>
                  <a:srgbClr val="CCECFF"/>
                </a:solidFill>
                <a:latin typeface="+mn-lt"/>
              </a:defRPr>
            </a:lvl8pPr>
            <a:lvl9pPr marL="3886200" indent="-228600" algn="l" rtl="0" fontAlgn="base">
              <a:spcBef>
                <a:spcPct val="20000"/>
              </a:spcBef>
              <a:spcAft>
                <a:spcPct val="0"/>
              </a:spcAft>
              <a:buChar char="»"/>
              <a:defRPr sz="1200">
                <a:solidFill>
                  <a:srgbClr val="CCECFF"/>
                </a:solidFill>
                <a:latin typeface="+mn-lt"/>
              </a:defRPr>
            </a:lvl9pPr>
          </a:lstStyle>
          <a:p>
            <a:pPr>
              <a:buFontTx/>
              <a:buNone/>
              <a:defRPr/>
            </a:pPr>
            <a:r>
              <a:rPr lang="en-US" altLang="en-US" i="1" u="sng" kern="0" dirty="0">
                <a:solidFill>
                  <a:srgbClr val="000000"/>
                </a:solidFill>
                <a:latin typeface="Verdana"/>
              </a:rPr>
              <a:t>Type of kidney stones</a:t>
            </a:r>
          </a:p>
          <a:p>
            <a:pPr>
              <a:spcBef>
                <a:spcPts val="500"/>
              </a:spcBef>
              <a:spcAft>
                <a:spcPts val="500"/>
              </a:spcAft>
              <a:buFontTx/>
              <a:buNone/>
              <a:defRPr/>
            </a:pPr>
            <a:r>
              <a:rPr lang="en-US" altLang="en-US" sz="1600" kern="0" dirty="0">
                <a:solidFill>
                  <a:srgbClr val="000000"/>
                </a:solidFill>
                <a:latin typeface="Verdana"/>
              </a:rPr>
              <a:t>1.Calcium stones (80% of all kidney stones) </a:t>
            </a:r>
          </a:p>
          <a:p>
            <a:pPr>
              <a:spcBef>
                <a:spcPts val="500"/>
              </a:spcBef>
              <a:spcAft>
                <a:spcPts val="500"/>
              </a:spcAft>
              <a:buFontTx/>
              <a:buNone/>
              <a:defRPr/>
            </a:pPr>
            <a:r>
              <a:rPr lang="en-US" altLang="en-US" sz="1600" kern="0" dirty="0">
                <a:solidFill>
                  <a:srgbClr val="000000"/>
                </a:solidFill>
                <a:latin typeface="Verdana"/>
              </a:rPr>
              <a:t>           -Calcium oxalate (</a:t>
            </a:r>
            <a:r>
              <a:rPr lang="en-US" altLang="en-US" sz="1600" i="1" kern="0" dirty="0" err="1">
                <a:solidFill>
                  <a:srgbClr val="000000"/>
                </a:solidFill>
                <a:latin typeface="Verdana"/>
              </a:rPr>
              <a:t>K</a:t>
            </a:r>
            <a:r>
              <a:rPr lang="en-US" altLang="en-US" sz="1600" kern="0" baseline="-25000" dirty="0" err="1">
                <a:solidFill>
                  <a:srgbClr val="000000"/>
                </a:solidFill>
                <a:latin typeface="Verdana"/>
              </a:rPr>
              <a:t>sp</a:t>
            </a:r>
            <a:r>
              <a:rPr lang="en-US" altLang="en-US" sz="1600" kern="0" dirty="0">
                <a:solidFill>
                  <a:srgbClr val="000000"/>
                </a:solidFill>
                <a:latin typeface="Verdana"/>
              </a:rPr>
              <a:t> = 2.3 x 10</a:t>
            </a:r>
            <a:r>
              <a:rPr lang="en-US" altLang="en-US" sz="1600" kern="0" baseline="30000" dirty="0">
                <a:solidFill>
                  <a:srgbClr val="000000"/>
                </a:solidFill>
                <a:latin typeface="Verdana"/>
              </a:rPr>
              <a:t>-9</a:t>
            </a:r>
            <a:r>
              <a:rPr lang="en-US" altLang="en-US" sz="1600" kern="0" dirty="0">
                <a:solidFill>
                  <a:srgbClr val="000000"/>
                </a:solidFill>
                <a:latin typeface="Verdana"/>
              </a:rPr>
              <a:t>)</a:t>
            </a:r>
          </a:p>
          <a:p>
            <a:pPr>
              <a:spcBef>
                <a:spcPts val="500"/>
              </a:spcBef>
              <a:spcAft>
                <a:spcPts val="500"/>
              </a:spcAft>
              <a:buFontTx/>
              <a:buNone/>
            </a:pPr>
            <a:r>
              <a:rPr lang="en-US" altLang="en-US" sz="1600" kern="0" dirty="0">
                <a:solidFill>
                  <a:srgbClr val="000000"/>
                </a:solidFill>
                <a:latin typeface="Verdana"/>
              </a:rPr>
              <a:t>           -Calcium phosphate (</a:t>
            </a:r>
            <a:r>
              <a:rPr lang="en-US" altLang="en-US" sz="1600" i="1" kern="0" dirty="0" err="1">
                <a:solidFill>
                  <a:srgbClr val="000000"/>
                </a:solidFill>
                <a:latin typeface="Verdana"/>
              </a:rPr>
              <a:t>K</a:t>
            </a:r>
            <a:r>
              <a:rPr lang="en-US" altLang="en-US" sz="1600" kern="0" baseline="-25000" dirty="0" err="1">
                <a:solidFill>
                  <a:srgbClr val="000000"/>
                </a:solidFill>
                <a:latin typeface="Verdana"/>
              </a:rPr>
              <a:t>sp</a:t>
            </a:r>
            <a:r>
              <a:rPr lang="en-US" altLang="en-US" sz="1600" kern="0" dirty="0">
                <a:solidFill>
                  <a:srgbClr val="000000"/>
                </a:solidFill>
                <a:latin typeface="Verdana"/>
              </a:rPr>
              <a:t> = 1.2 x 10</a:t>
            </a:r>
            <a:r>
              <a:rPr lang="en-US" altLang="en-US" sz="1600" kern="0" baseline="30000" dirty="0">
                <a:solidFill>
                  <a:srgbClr val="000000"/>
                </a:solidFill>
                <a:latin typeface="Verdana"/>
              </a:rPr>
              <a:t>-26</a:t>
            </a:r>
            <a:r>
              <a:rPr lang="en-US" altLang="en-US" sz="1600" kern="0" dirty="0">
                <a:solidFill>
                  <a:srgbClr val="000000"/>
                </a:solidFill>
                <a:latin typeface="Verdana"/>
              </a:rPr>
              <a:t>)</a:t>
            </a:r>
          </a:p>
          <a:p>
            <a:pPr>
              <a:spcBef>
                <a:spcPts val="500"/>
              </a:spcBef>
              <a:spcAft>
                <a:spcPts val="500"/>
              </a:spcAft>
              <a:buFontTx/>
              <a:buNone/>
              <a:defRPr/>
            </a:pPr>
            <a:r>
              <a:rPr lang="en-US" altLang="en-US" sz="1600" kern="0" dirty="0">
                <a:solidFill>
                  <a:srgbClr val="000000"/>
                </a:solidFill>
                <a:latin typeface="Verdana"/>
              </a:rPr>
              <a:t>2.Uric acid stones</a:t>
            </a:r>
          </a:p>
          <a:p>
            <a:pPr>
              <a:spcBef>
                <a:spcPts val="500"/>
              </a:spcBef>
              <a:spcAft>
                <a:spcPts val="500"/>
              </a:spcAft>
              <a:buFontTx/>
              <a:buNone/>
              <a:defRPr/>
            </a:pPr>
            <a:r>
              <a:rPr lang="en-US" altLang="en-US" sz="1600" kern="0" dirty="0">
                <a:solidFill>
                  <a:srgbClr val="000000"/>
                </a:solidFill>
                <a:latin typeface="Verdana"/>
              </a:rPr>
              <a:t>3.Struvite stones (Mg</a:t>
            </a:r>
            <a:r>
              <a:rPr lang="en-US" altLang="en-US" sz="1600" kern="0" baseline="30000" dirty="0">
                <a:solidFill>
                  <a:srgbClr val="000000"/>
                </a:solidFill>
                <a:latin typeface="Verdana"/>
              </a:rPr>
              <a:t>2+</a:t>
            </a:r>
            <a:r>
              <a:rPr lang="en-US" altLang="en-US" sz="1600" kern="0" dirty="0">
                <a:solidFill>
                  <a:srgbClr val="000000"/>
                </a:solidFill>
                <a:latin typeface="Verdana"/>
              </a:rPr>
              <a:t>, NH</a:t>
            </a:r>
            <a:r>
              <a:rPr lang="en-US" altLang="en-US" sz="1600" kern="0" baseline="30000" dirty="0">
                <a:solidFill>
                  <a:srgbClr val="000000"/>
                </a:solidFill>
                <a:latin typeface="Verdana"/>
              </a:rPr>
              <a:t>4+</a:t>
            </a:r>
            <a:r>
              <a:rPr lang="en-US" altLang="en-US" sz="1600" kern="0" dirty="0">
                <a:solidFill>
                  <a:srgbClr val="000000"/>
                </a:solidFill>
                <a:latin typeface="Verdana"/>
              </a:rPr>
              <a:t>, Ca</a:t>
            </a:r>
            <a:r>
              <a:rPr lang="en-US" altLang="en-US" sz="1600" kern="0" baseline="30000" dirty="0">
                <a:solidFill>
                  <a:srgbClr val="000000"/>
                </a:solidFill>
                <a:latin typeface="Verdana"/>
              </a:rPr>
              <a:t>2+</a:t>
            </a:r>
            <a:r>
              <a:rPr lang="en-US" altLang="en-US" sz="1600" kern="0" dirty="0">
                <a:solidFill>
                  <a:srgbClr val="000000"/>
                </a:solidFill>
                <a:latin typeface="Verdana"/>
              </a:rPr>
              <a:t> and PO</a:t>
            </a:r>
            <a:r>
              <a:rPr lang="en-US" altLang="en-US" sz="1600" kern="0" baseline="-25000" dirty="0">
                <a:solidFill>
                  <a:srgbClr val="000000"/>
                </a:solidFill>
                <a:latin typeface="Verdana"/>
              </a:rPr>
              <a:t>4</a:t>
            </a:r>
            <a:r>
              <a:rPr lang="en-US" altLang="en-US" sz="1600" kern="0" baseline="30000" dirty="0">
                <a:solidFill>
                  <a:srgbClr val="000000"/>
                </a:solidFill>
                <a:latin typeface="Verdana"/>
              </a:rPr>
              <a:t>3-</a:t>
            </a:r>
            <a:r>
              <a:rPr lang="en-US" altLang="en-US" sz="1600" kern="0" dirty="0">
                <a:solidFill>
                  <a:srgbClr val="000000"/>
                </a:solidFill>
                <a:latin typeface="Verdana"/>
              </a:rPr>
              <a:t>)</a:t>
            </a:r>
          </a:p>
        </p:txBody>
      </p:sp>
      <p:pic>
        <p:nvPicPr>
          <p:cNvPr id="329730" name="Picture 2" descr="http://textflow.mheducation.com/figures/0077386620/cha02680_ma160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 y="967511"/>
            <a:ext cx="2136776" cy="1780647"/>
          </a:xfrm>
          <a:prstGeom prst="rect">
            <a:avLst/>
          </a:prstGeom>
          <a:noFill/>
          <a:extLst>
            <a:ext uri="{909E8E84-426E-40DD-AFC4-6F175D3DCCD1}">
              <a14:hiddenFill xmlns:a14="http://schemas.microsoft.com/office/drawing/2010/main">
                <a:solidFill>
                  <a:srgbClr val="FFFFFF"/>
                </a:solidFill>
              </a14:hiddenFill>
            </a:ext>
          </a:extLst>
        </p:spPr>
      </p:pic>
      <p:pic>
        <p:nvPicPr>
          <p:cNvPr id="329732" name="Picture 4" descr="http://kidneystones.synthasite.com/resources/my%20stone%2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5266" y="1894540"/>
            <a:ext cx="2416700" cy="1641141"/>
          </a:xfrm>
          <a:prstGeom prst="rect">
            <a:avLst/>
          </a:prstGeom>
          <a:noFill/>
          <a:extLst>
            <a:ext uri="{909E8E84-426E-40DD-AFC4-6F175D3DCCD1}">
              <a14:hiddenFill xmlns:a14="http://schemas.microsoft.com/office/drawing/2010/main">
                <a:solidFill>
                  <a:srgbClr val="FFFFFF"/>
                </a:solidFill>
              </a14:hiddenFill>
            </a:ext>
          </a:extLst>
        </p:spPr>
      </p:pic>
      <p:pic>
        <p:nvPicPr>
          <p:cNvPr id="329734" name="Picture 6" descr="http://ih0.redbubble.net/image.6992512.4403/flat,550x550,075,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1194920"/>
            <a:ext cx="3324225" cy="2228850"/>
          </a:xfrm>
          <a:prstGeom prst="rect">
            <a:avLst/>
          </a:prstGeom>
          <a:noFill/>
          <a:extLst>
            <a:ext uri="{909E8E84-426E-40DD-AFC4-6F175D3DCCD1}">
              <a14:hiddenFill xmlns:a14="http://schemas.microsoft.com/office/drawing/2010/main">
                <a:solidFill>
                  <a:srgbClr val="FFFFFF"/>
                </a:solidFill>
              </a14:hiddenFill>
            </a:ext>
          </a:extLst>
        </p:spPr>
      </p:pic>
      <p:pic>
        <p:nvPicPr>
          <p:cNvPr id="329736" name="Picture 8" descr="http://www.protrails.com/protrails/uploads/stalactit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5186" y="3803332"/>
            <a:ext cx="3324225" cy="2495551"/>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p:cNvSpPr>
            <a:spLocks noGrp="1"/>
          </p:cNvSpPr>
          <p:nvPr>
            <p:ph type="sldNum" sz="quarter" idx="12"/>
          </p:nvPr>
        </p:nvSpPr>
        <p:spPr/>
        <p:txBody>
          <a:bodyPr/>
          <a:lstStyle/>
          <a:p>
            <a:pPr>
              <a:defRPr/>
            </a:pPr>
            <a:fld id="{7FA068C2-B74B-44DB-83B7-4E40E99BD786}" type="slidenum">
              <a:rPr lang="en-US" smtClean="0">
                <a:solidFill>
                  <a:srgbClr val="000000"/>
                </a:solidFill>
              </a:rPr>
              <a:pPr>
                <a:defRPr/>
              </a:pPr>
              <a:t>25</a:t>
            </a:fld>
            <a:endParaRPr lang="en-US">
              <a:solidFill>
                <a:srgbClr val="000000"/>
              </a:solidFill>
            </a:endParaRPr>
          </a:p>
        </p:txBody>
      </p:sp>
    </p:spTree>
    <p:extLst>
      <p:ext uri="{BB962C8B-B14F-4D97-AF65-F5344CB8AC3E}">
        <p14:creationId xmlns:p14="http://schemas.microsoft.com/office/powerpoint/2010/main" val="91922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97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97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8BF788A-1C92-4C4C-8622-099D831B1B99}"/>
              </a:ext>
            </a:extLst>
          </p:cNvPr>
          <p:cNvSpPr>
            <a:spLocks noGrp="1"/>
          </p:cNvSpPr>
          <p:nvPr>
            <p:ph type="subTitle" idx="1"/>
          </p:nvPr>
        </p:nvSpPr>
        <p:spPr>
          <a:xfrm>
            <a:off x="1371600" y="3886200"/>
            <a:ext cx="6400800" cy="1752600"/>
          </a:xfrm>
        </p:spPr>
        <p:txBody>
          <a:bodyPr/>
          <a:lstStyle/>
          <a:p>
            <a:endParaRPr lang="en-US"/>
          </a:p>
        </p:txBody>
      </p:sp>
      <p:sp>
        <p:nvSpPr>
          <p:cNvPr id="4" name="Slide Number Placeholder 3">
            <a:extLst>
              <a:ext uri="{FF2B5EF4-FFF2-40B4-BE49-F238E27FC236}">
                <a16:creationId xmlns:a16="http://schemas.microsoft.com/office/drawing/2014/main" id="{0F3E3DF6-5AB9-46A0-B3FF-23CAC47FEDDB}"/>
              </a:ext>
            </a:extLst>
          </p:cNvPr>
          <p:cNvSpPr>
            <a:spLocks noGrp="1"/>
          </p:cNvSpPr>
          <p:nvPr>
            <p:ph type="sldNum" sz="quarter" idx="12"/>
          </p:nvPr>
        </p:nvSpPr>
        <p:spPr>
          <a:xfrm>
            <a:off x="6553200" y="6356350"/>
            <a:ext cx="2133600" cy="365125"/>
          </a:xfrm>
        </p:spPr>
        <p:txBody>
          <a:bodyPr/>
          <a:lstStyle/>
          <a:p>
            <a:fld id="{B6F15528-21DE-4FAA-801E-634DDDAF4B2B}" type="slidenum">
              <a:rPr lang="en-US" smtClean="0"/>
              <a:pPr/>
              <a:t>26</a:t>
            </a:fld>
            <a:endParaRPr lang="en-US"/>
          </a:p>
        </p:txBody>
      </p:sp>
      <p:pic>
        <p:nvPicPr>
          <p:cNvPr id="5" name="Picture 4">
            <a:extLst>
              <a:ext uri="{FF2B5EF4-FFF2-40B4-BE49-F238E27FC236}">
                <a16:creationId xmlns:a16="http://schemas.microsoft.com/office/drawing/2014/main" id="{ECE4FF88-B0B4-406A-A639-272525199B06}"/>
              </a:ext>
            </a:extLst>
          </p:cNvPr>
          <p:cNvPicPr>
            <a:picLocks noChangeAspect="1"/>
          </p:cNvPicPr>
          <p:nvPr/>
        </p:nvPicPr>
        <p:blipFill>
          <a:blip r:embed="rId3"/>
          <a:stretch>
            <a:fillRect/>
          </a:stretch>
        </p:blipFill>
        <p:spPr>
          <a:xfrm>
            <a:off x="1000837" y="226105"/>
            <a:ext cx="7164105" cy="6356350"/>
          </a:xfrm>
          <a:prstGeom prst="rect">
            <a:avLst/>
          </a:prstGeom>
        </p:spPr>
      </p:pic>
      <p:sp>
        <p:nvSpPr>
          <p:cNvPr id="9" name="Rectangle: Rounded Corners 8">
            <a:extLst>
              <a:ext uri="{FF2B5EF4-FFF2-40B4-BE49-F238E27FC236}">
                <a16:creationId xmlns:a16="http://schemas.microsoft.com/office/drawing/2014/main" id="{8826F82D-94C8-4B01-B24E-19CC870DC1B7}"/>
              </a:ext>
            </a:extLst>
          </p:cNvPr>
          <p:cNvSpPr/>
          <p:nvPr/>
        </p:nvSpPr>
        <p:spPr>
          <a:xfrm>
            <a:off x="1239570" y="5848236"/>
            <a:ext cx="2062430" cy="228523"/>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Left Brace 10">
            <a:extLst>
              <a:ext uri="{FF2B5EF4-FFF2-40B4-BE49-F238E27FC236}">
                <a16:creationId xmlns:a16="http://schemas.microsoft.com/office/drawing/2014/main" id="{98AC5DC8-C49B-4D37-B2FB-07C49472CDC1}"/>
              </a:ext>
            </a:extLst>
          </p:cNvPr>
          <p:cNvSpPr/>
          <p:nvPr/>
        </p:nvSpPr>
        <p:spPr>
          <a:xfrm>
            <a:off x="3346340" y="5576312"/>
            <a:ext cx="414529" cy="1247823"/>
          </a:xfrm>
          <a:prstGeom prst="leftBrace">
            <a:avLst>
              <a:gd name="adj1" fmla="val 8333"/>
              <a:gd name="adj2" fmla="val 31330"/>
            </a:avLst>
          </a:prstGeom>
          <a:noFill/>
          <a:ln w="28575" cap="flat" cmpd="sng" algn="ctr">
            <a:solidFill>
              <a:srgbClr val="7030A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5CC8D236-F031-467F-9323-07A858C4AE6F}"/>
              </a:ext>
            </a:extLst>
          </p:cNvPr>
          <p:cNvSpPr txBox="1"/>
          <p:nvPr/>
        </p:nvSpPr>
        <p:spPr>
          <a:xfrm>
            <a:off x="3638526" y="5567845"/>
            <a:ext cx="3653018" cy="1631216"/>
          </a:xfrm>
          <a:prstGeom prst="rect">
            <a:avLst/>
          </a:prstGeom>
          <a:noFill/>
        </p:spPr>
        <p:txBody>
          <a:bodyPr wrap="square" rtlCol="0">
            <a:spAutoFit/>
          </a:bodyPr>
          <a:lstStyle/>
          <a:p>
            <a:pPr>
              <a:spcAft>
                <a:spcPts val="600"/>
              </a:spcAft>
            </a:pPr>
            <a:r>
              <a:rPr lang="en-US" sz="1600" dirty="0">
                <a:solidFill>
                  <a:prstClr val="black"/>
                </a:solidFill>
                <a:latin typeface="Calibri"/>
              </a:rPr>
              <a:t>Solubility Product</a:t>
            </a:r>
          </a:p>
          <a:p>
            <a:pPr>
              <a:spcAft>
                <a:spcPts val="600"/>
              </a:spcAft>
            </a:pPr>
            <a:r>
              <a:rPr lang="en-US" sz="1600" i="1" dirty="0" err="1">
                <a:solidFill>
                  <a:prstClr val="black"/>
                </a:solidFill>
                <a:latin typeface="Calibri"/>
              </a:rPr>
              <a:t>K</a:t>
            </a:r>
            <a:r>
              <a:rPr lang="en-US" sz="1600" baseline="-25000" dirty="0" err="1">
                <a:solidFill>
                  <a:prstClr val="black"/>
                </a:solidFill>
                <a:latin typeface="Calibri"/>
              </a:rPr>
              <a:t>sp</a:t>
            </a:r>
            <a:r>
              <a:rPr lang="en-US" sz="1600" dirty="0">
                <a:solidFill>
                  <a:prstClr val="black"/>
                </a:solidFill>
                <a:latin typeface="Calibri"/>
              </a:rPr>
              <a:t> and Solubility</a:t>
            </a:r>
          </a:p>
          <a:p>
            <a:pPr>
              <a:spcAft>
                <a:spcPts val="600"/>
              </a:spcAft>
            </a:pPr>
            <a:r>
              <a:rPr lang="en-US" sz="1600" dirty="0">
                <a:solidFill>
                  <a:prstClr val="black"/>
                </a:solidFill>
                <a:latin typeface="Calibri"/>
              </a:rPr>
              <a:t>Predicting Precipitation</a:t>
            </a:r>
          </a:p>
          <a:p>
            <a:pPr>
              <a:spcAft>
                <a:spcPts val="600"/>
              </a:spcAft>
            </a:pPr>
            <a:r>
              <a:rPr lang="en-US" sz="1600" dirty="0">
                <a:solidFill>
                  <a:prstClr val="black"/>
                </a:solidFill>
                <a:latin typeface="Calibri"/>
              </a:rPr>
              <a:t>Common Ion Effect</a:t>
            </a:r>
          </a:p>
          <a:p>
            <a:pPr>
              <a:spcAft>
                <a:spcPts val="600"/>
              </a:spcAft>
            </a:pPr>
            <a:endParaRPr lang="en-US" sz="1600" dirty="0">
              <a:solidFill>
                <a:prstClr val="black"/>
              </a:solidFill>
              <a:latin typeface="Calibri"/>
            </a:endParaRPr>
          </a:p>
        </p:txBody>
      </p:sp>
      <p:sp>
        <p:nvSpPr>
          <p:cNvPr id="15" name="Rectangle: Rounded Corners 14">
            <a:extLst>
              <a:ext uri="{FF2B5EF4-FFF2-40B4-BE49-F238E27FC236}">
                <a16:creationId xmlns:a16="http://schemas.microsoft.com/office/drawing/2014/main" id="{742849C9-D10A-43C3-8876-DEEFBCEA0333}"/>
              </a:ext>
            </a:extLst>
          </p:cNvPr>
          <p:cNvSpPr/>
          <p:nvPr/>
        </p:nvSpPr>
        <p:spPr>
          <a:xfrm>
            <a:off x="3646994" y="6564471"/>
            <a:ext cx="1797006" cy="262462"/>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a:extLst>
              <a:ext uri="{FF2B5EF4-FFF2-40B4-BE49-F238E27FC236}">
                <a16:creationId xmlns:a16="http://schemas.microsoft.com/office/drawing/2014/main" id="{902EA83B-2E33-4E5B-96B4-AEC6D94E748B}"/>
              </a:ext>
            </a:extLst>
          </p:cNvPr>
          <p:cNvPicPr>
            <a:picLocks noChangeAspect="1" noChangeArrowheads="1"/>
          </p:cNvPicPr>
          <p:nvPr/>
        </p:nvPicPr>
        <p:blipFill>
          <a:blip r:embed="rId4" cstate="print"/>
          <a:srcRect/>
          <a:stretch>
            <a:fillRect/>
          </a:stretch>
        </p:blipFill>
        <p:spPr bwMode="auto">
          <a:xfrm>
            <a:off x="5220318" y="5646009"/>
            <a:ext cx="215215" cy="214853"/>
          </a:xfrm>
          <a:prstGeom prst="rect">
            <a:avLst/>
          </a:prstGeom>
          <a:noFill/>
          <a:ln w="9525">
            <a:noFill/>
            <a:miter lim="800000"/>
            <a:headEnd/>
            <a:tailEnd/>
          </a:ln>
        </p:spPr>
      </p:pic>
      <p:pic>
        <p:nvPicPr>
          <p:cNvPr id="12" name="Picture 2">
            <a:extLst>
              <a:ext uri="{FF2B5EF4-FFF2-40B4-BE49-F238E27FC236}">
                <a16:creationId xmlns:a16="http://schemas.microsoft.com/office/drawing/2014/main" id="{D6D03468-040C-4123-AF0A-2D75A4914690}"/>
              </a:ext>
            </a:extLst>
          </p:cNvPr>
          <p:cNvPicPr>
            <a:picLocks noChangeAspect="1" noChangeArrowheads="1"/>
          </p:cNvPicPr>
          <p:nvPr/>
        </p:nvPicPr>
        <p:blipFill>
          <a:blip r:embed="rId4" cstate="print"/>
          <a:srcRect/>
          <a:stretch>
            <a:fillRect/>
          </a:stretch>
        </p:blipFill>
        <p:spPr bwMode="auto">
          <a:xfrm>
            <a:off x="5220317" y="5907765"/>
            <a:ext cx="215215" cy="214853"/>
          </a:xfrm>
          <a:prstGeom prst="rect">
            <a:avLst/>
          </a:prstGeom>
          <a:noFill/>
          <a:ln w="9525">
            <a:noFill/>
            <a:miter lim="800000"/>
            <a:headEnd/>
            <a:tailEnd/>
          </a:ln>
        </p:spPr>
      </p:pic>
      <p:pic>
        <p:nvPicPr>
          <p:cNvPr id="13" name="Picture 2">
            <a:extLst>
              <a:ext uri="{FF2B5EF4-FFF2-40B4-BE49-F238E27FC236}">
                <a16:creationId xmlns:a16="http://schemas.microsoft.com/office/drawing/2014/main" id="{BF03866C-C1B1-42BC-8F47-DE5C1197A067}"/>
              </a:ext>
            </a:extLst>
          </p:cNvPr>
          <p:cNvPicPr>
            <a:picLocks noChangeAspect="1" noChangeArrowheads="1"/>
          </p:cNvPicPr>
          <p:nvPr/>
        </p:nvPicPr>
        <p:blipFill>
          <a:blip r:embed="rId4" cstate="print"/>
          <a:srcRect/>
          <a:stretch>
            <a:fillRect/>
          </a:stretch>
        </p:blipFill>
        <p:spPr bwMode="auto">
          <a:xfrm>
            <a:off x="5688269" y="6297648"/>
            <a:ext cx="215215" cy="214853"/>
          </a:xfrm>
          <a:prstGeom prst="rect">
            <a:avLst/>
          </a:prstGeom>
          <a:noFill/>
          <a:ln w="9525">
            <a:noFill/>
            <a:miter lim="800000"/>
            <a:headEnd/>
            <a:tailEnd/>
          </a:ln>
        </p:spPr>
      </p:pic>
    </p:spTree>
    <p:extLst>
      <p:ext uri="{BB962C8B-B14F-4D97-AF65-F5344CB8AC3E}">
        <p14:creationId xmlns:p14="http://schemas.microsoft.com/office/powerpoint/2010/main" val="41844289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2"/>
          <p:cNvSpPr txBox="1">
            <a:spLocks noChangeArrowheads="1"/>
          </p:cNvSpPr>
          <p:nvPr/>
        </p:nvSpPr>
        <p:spPr bwMode="auto">
          <a:xfrm>
            <a:off x="152400" y="1065826"/>
            <a:ext cx="8839200" cy="1187450"/>
          </a:xfrm>
          <a:prstGeom prst="rect">
            <a:avLst/>
          </a:prstGeom>
          <a:noFill/>
          <a:ln w="9525">
            <a:noFill/>
            <a:miter lim="800000"/>
            <a:headEnd/>
            <a:tailEnd/>
          </a:ln>
        </p:spPr>
        <p:txBody>
          <a:bodyPr>
            <a:spAutoFit/>
          </a:bodyPr>
          <a:lstStyle/>
          <a:p>
            <a:pPr fontAlgn="base">
              <a:spcBef>
                <a:spcPct val="50000"/>
              </a:spcBef>
              <a:spcAft>
                <a:spcPct val="0"/>
              </a:spcAft>
            </a:pPr>
            <a:r>
              <a:rPr lang="en-US" sz="2400" dirty="0">
                <a:solidFill>
                  <a:srgbClr val="000000"/>
                </a:solidFill>
                <a:latin typeface="Arial" charset="0"/>
              </a:rPr>
              <a:t>The </a:t>
            </a:r>
            <a:r>
              <a:rPr lang="en-US" sz="2400" b="1" i="1" dirty="0">
                <a:solidFill>
                  <a:srgbClr val="000000"/>
                </a:solidFill>
                <a:latin typeface="Arial" charset="0"/>
              </a:rPr>
              <a:t>common ion effect</a:t>
            </a:r>
            <a:r>
              <a:rPr lang="en-US" sz="2400" dirty="0">
                <a:solidFill>
                  <a:srgbClr val="000000"/>
                </a:solidFill>
                <a:latin typeface="Arial" charset="0"/>
              </a:rPr>
              <a:t> is the shift in equilibrium caused by the addition of a compound having an ion in common with the dissolved substance.</a:t>
            </a:r>
          </a:p>
        </p:txBody>
      </p:sp>
      <p:sp>
        <p:nvSpPr>
          <p:cNvPr id="2052" name="Text Box 4"/>
          <p:cNvSpPr txBox="1">
            <a:spLocks noChangeArrowheads="1"/>
          </p:cNvSpPr>
          <p:nvPr/>
        </p:nvSpPr>
        <p:spPr bwMode="auto">
          <a:xfrm>
            <a:off x="166973" y="5013657"/>
            <a:ext cx="8534400" cy="830997"/>
          </a:xfrm>
          <a:prstGeom prst="rect">
            <a:avLst/>
          </a:prstGeom>
          <a:noFill/>
          <a:ln w="9525">
            <a:noFill/>
            <a:miter lim="800000"/>
            <a:headEnd/>
            <a:tailEnd/>
          </a:ln>
        </p:spPr>
        <p:txBody>
          <a:bodyPr>
            <a:spAutoFit/>
          </a:bodyPr>
          <a:lstStyle/>
          <a:p>
            <a:pPr fontAlgn="base">
              <a:spcBef>
                <a:spcPct val="0"/>
              </a:spcBef>
              <a:spcAft>
                <a:spcPct val="0"/>
              </a:spcAft>
            </a:pPr>
            <a:r>
              <a:rPr lang="en-US" sz="2400" dirty="0">
                <a:solidFill>
                  <a:srgbClr val="000000"/>
                </a:solidFill>
                <a:latin typeface="Calibri" pitchFamily="34" charset="0"/>
              </a:rPr>
              <a:t>The presence of a common ion </a:t>
            </a:r>
            <a:r>
              <a:rPr lang="en-US" sz="2400" b="1" dirty="0">
                <a:solidFill>
                  <a:srgbClr val="000000"/>
                </a:solidFill>
                <a:latin typeface="Calibri" pitchFamily="34" charset="0"/>
              </a:rPr>
              <a:t>suppresses </a:t>
            </a:r>
            <a:r>
              <a:rPr lang="en-US" sz="2400" dirty="0">
                <a:solidFill>
                  <a:srgbClr val="000000"/>
                </a:solidFill>
                <a:latin typeface="Calibri" pitchFamily="34" charset="0"/>
              </a:rPr>
              <a:t>the ionization of a weak acid or a weak base. It will influence the </a:t>
            </a:r>
            <a:r>
              <a:rPr lang="en-US" sz="2400" dirty="0" err="1">
                <a:solidFill>
                  <a:srgbClr val="000000"/>
                </a:solidFill>
                <a:latin typeface="Calibri" pitchFamily="34" charset="0"/>
              </a:rPr>
              <a:t>pH.</a:t>
            </a:r>
            <a:endParaRPr lang="en-US" sz="2400" dirty="0">
              <a:solidFill>
                <a:srgbClr val="000000"/>
              </a:solidFill>
              <a:latin typeface="Calibri" pitchFamily="34" charset="0"/>
            </a:endParaRPr>
          </a:p>
        </p:txBody>
      </p:sp>
      <p:grpSp>
        <p:nvGrpSpPr>
          <p:cNvPr id="2" name="Group 15"/>
          <p:cNvGrpSpPr>
            <a:grpSpLocks/>
          </p:cNvGrpSpPr>
          <p:nvPr/>
        </p:nvGrpSpPr>
        <p:grpSpPr bwMode="auto">
          <a:xfrm>
            <a:off x="1396206" y="4350974"/>
            <a:ext cx="6348413" cy="461963"/>
            <a:chOff x="1488" y="3168"/>
            <a:chExt cx="3999" cy="291"/>
          </a:xfrm>
        </p:grpSpPr>
        <p:sp>
          <p:nvSpPr>
            <p:cNvPr id="14353" name="Text Box 8"/>
            <p:cNvSpPr txBox="1">
              <a:spLocks noChangeArrowheads="1"/>
            </p:cNvSpPr>
            <p:nvPr/>
          </p:nvSpPr>
          <p:spPr bwMode="auto">
            <a:xfrm>
              <a:off x="1488" y="3168"/>
              <a:ext cx="3999" cy="291"/>
            </a:xfrm>
            <a:prstGeom prst="rect">
              <a:avLst/>
            </a:prstGeom>
            <a:noFill/>
            <a:ln w="9525">
              <a:noFill/>
              <a:miter lim="800000"/>
              <a:headEnd/>
              <a:tailEnd/>
            </a:ln>
          </p:spPr>
          <p:txBody>
            <a:bodyPr wrap="square">
              <a:spAutoFit/>
            </a:bodyPr>
            <a:lstStyle/>
            <a:p>
              <a:pPr fontAlgn="base">
                <a:spcBef>
                  <a:spcPct val="0"/>
                </a:spcBef>
                <a:spcAft>
                  <a:spcPct val="0"/>
                </a:spcAft>
              </a:pPr>
              <a:r>
                <a:rPr lang="en-US" sz="2400" dirty="0">
                  <a:solidFill>
                    <a:srgbClr val="000000"/>
                  </a:solidFill>
                  <a:latin typeface="Arial" charset="0"/>
                </a:rPr>
                <a:t>CH</a:t>
              </a:r>
              <a:r>
                <a:rPr lang="en-US" sz="2400" baseline="-25000" dirty="0">
                  <a:solidFill>
                    <a:srgbClr val="000000"/>
                  </a:solidFill>
                  <a:latin typeface="Arial" charset="0"/>
                </a:rPr>
                <a:t>3</a:t>
              </a:r>
              <a:r>
                <a:rPr lang="en-US" sz="2400" dirty="0">
                  <a:solidFill>
                    <a:srgbClr val="000000"/>
                  </a:solidFill>
                  <a:latin typeface="Arial" charset="0"/>
                </a:rPr>
                <a:t>COONa </a:t>
              </a:r>
              <a:r>
                <a:rPr lang="en-US" sz="2000" dirty="0">
                  <a:solidFill>
                    <a:srgbClr val="000000"/>
                  </a:solidFill>
                  <a:latin typeface="Arial" charset="0"/>
                </a:rPr>
                <a:t>(</a:t>
              </a:r>
              <a:r>
                <a:rPr lang="en-US" sz="2000" i="1" dirty="0">
                  <a:solidFill>
                    <a:srgbClr val="000000"/>
                  </a:solidFill>
                  <a:latin typeface="Arial" charset="0"/>
                </a:rPr>
                <a:t>s</a:t>
              </a:r>
              <a:r>
                <a:rPr lang="en-US" sz="2000" dirty="0">
                  <a:solidFill>
                    <a:srgbClr val="000000"/>
                  </a:solidFill>
                  <a:latin typeface="Arial" charset="0"/>
                </a:rPr>
                <a:t>)</a:t>
              </a:r>
              <a:r>
                <a:rPr lang="en-US" sz="2400" dirty="0">
                  <a:solidFill>
                    <a:srgbClr val="000000"/>
                  </a:solidFill>
                  <a:latin typeface="Arial" charset="0"/>
                </a:rPr>
                <a:t>          Na</a:t>
              </a:r>
              <a:r>
                <a:rPr lang="en-US" sz="2400" baseline="30000" dirty="0">
                  <a:solidFill>
                    <a:srgbClr val="000000"/>
                  </a:solidFill>
                  <a:latin typeface="Arial" charset="0"/>
                </a:rPr>
                <a:t>+</a:t>
              </a:r>
              <a:r>
                <a:rPr lang="en-US" sz="2400" dirty="0">
                  <a:solidFill>
                    <a:srgbClr val="000000"/>
                  </a:solidFill>
                  <a:latin typeface="Arial" charset="0"/>
                </a:rPr>
                <a:t> </a:t>
              </a:r>
              <a:r>
                <a:rPr lang="en-US" sz="2000" dirty="0">
                  <a:solidFill>
                    <a:srgbClr val="000000"/>
                  </a:solidFill>
                  <a:latin typeface="Arial" charset="0"/>
                </a:rPr>
                <a:t>(</a:t>
              </a:r>
              <a:r>
                <a:rPr lang="en-US" sz="2000" i="1" dirty="0" err="1">
                  <a:solidFill>
                    <a:srgbClr val="000000"/>
                  </a:solidFill>
                  <a:latin typeface="Arial" charset="0"/>
                </a:rPr>
                <a:t>aq</a:t>
              </a:r>
              <a:r>
                <a:rPr lang="en-US" sz="2000" dirty="0">
                  <a:solidFill>
                    <a:srgbClr val="000000"/>
                  </a:solidFill>
                  <a:latin typeface="Arial" charset="0"/>
                </a:rPr>
                <a:t>)</a:t>
              </a:r>
              <a:r>
                <a:rPr lang="en-US" sz="2400" dirty="0">
                  <a:solidFill>
                    <a:srgbClr val="000000"/>
                  </a:solidFill>
                  <a:latin typeface="Arial" charset="0"/>
                </a:rPr>
                <a:t> + CH</a:t>
              </a:r>
              <a:r>
                <a:rPr lang="en-US" sz="2400" baseline="-25000" dirty="0">
                  <a:solidFill>
                    <a:srgbClr val="000000"/>
                  </a:solidFill>
                  <a:latin typeface="Arial" charset="0"/>
                </a:rPr>
                <a:t>3</a:t>
              </a:r>
              <a:r>
                <a:rPr lang="en-US" sz="2400" dirty="0">
                  <a:solidFill>
                    <a:srgbClr val="000000"/>
                  </a:solidFill>
                  <a:latin typeface="Arial" charset="0"/>
                </a:rPr>
                <a:t>COO</a:t>
              </a:r>
              <a:r>
                <a:rPr lang="en-US" sz="2800" baseline="30000" dirty="0">
                  <a:solidFill>
                    <a:srgbClr val="000000"/>
                  </a:solidFill>
                  <a:latin typeface="Arial" charset="0"/>
                </a:rPr>
                <a:t>-</a:t>
              </a:r>
              <a:r>
                <a:rPr lang="en-US" sz="2000" dirty="0">
                  <a:solidFill>
                    <a:srgbClr val="000000"/>
                  </a:solidFill>
                  <a:latin typeface="Arial" charset="0"/>
                </a:rPr>
                <a:t>(</a:t>
              </a:r>
              <a:r>
                <a:rPr lang="en-US" sz="2000" i="1" dirty="0" err="1">
                  <a:solidFill>
                    <a:srgbClr val="000000"/>
                  </a:solidFill>
                  <a:latin typeface="Arial" charset="0"/>
                </a:rPr>
                <a:t>aq</a:t>
              </a:r>
              <a:r>
                <a:rPr lang="en-US" sz="2000" dirty="0">
                  <a:solidFill>
                    <a:srgbClr val="000000"/>
                  </a:solidFill>
                  <a:latin typeface="Arial" charset="0"/>
                </a:rPr>
                <a:t>)</a:t>
              </a:r>
            </a:p>
          </p:txBody>
        </p:sp>
        <p:sp>
          <p:nvSpPr>
            <p:cNvPr id="14354" name="Line 13"/>
            <p:cNvSpPr>
              <a:spLocks noChangeShapeType="1"/>
            </p:cNvSpPr>
            <p:nvPr/>
          </p:nvSpPr>
          <p:spPr bwMode="auto">
            <a:xfrm>
              <a:off x="2896" y="3312"/>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latin typeface="Arial" charset="0"/>
              </a:endParaRPr>
            </a:p>
          </p:txBody>
        </p:sp>
      </p:grpSp>
      <p:grpSp>
        <p:nvGrpSpPr>
          <p:cNvPr id="3" name="Group 27"/>
          <p:cNvGrpSpPr>
            <a:grpSpLocks/>
          </p:cNvGrpSpPr>
          <p:nvPr/>
        </p:nvGrpSpPr>
        <p:grpSpPr bwMode="auto">
          <a:xfrm>
            <a:off x="1482445" y="2965338"/>
            <a:ext cx="6113463" cy="457200"/>
            <a:chOff x="672" y="3591"/>
            <a:chExt cx="3851" cy="288"/>
          </a:xfrm>
        </p:grpSpPr>
        <p:grpSp>
          <p:nvGrpSpPr>
            <p:cNvPr id="4" name="Group 14"/>
            <p:cNvGrpSpPr>
              <a:grpSpLocks/>
            </p:cNvGrpSpPr>
            <p:nvPr/>
          </p:nvGrpSpPr>
          <p:grpSpPr bwMode="auto">
            <a:xfrm>
              <a:off x="2072" y="3696"/>
              <a:ext cx="384" cy="96"/>
              <a:chOff x="3427" y="2256"/>
              <a:chExt cx="384" cy="96"/>
            </a:xfrm>
          </p:grpSpPr>
          <p:sp>
            <p:nvSpPr>
              <p:cNvPr id="14351" name="Line 9"/>
              <p:cNvSpPr>
                <a:spLocks noChangeShapeType="1"/>
              </p:cNvSpPr>
              <p:nvPr/>
            </p:nvSpPr>
            <p:spPr bwMode="auto">
              <a:xfrm>
                <a:off x="3427" y="2256"/>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latin typeface="Arial" charset="0"/>
                </a:endParaRPr>
              </a:p>
            </p:txBody>
          </p:sp>
          <p:sp>
            <p:nvSpPr>
              <p:cNvPr id="14352" name="Line 10"/>
              <p:cNvSpPr>
                <a:spLocks noChangeShapeType="1"/>
              </p:cNvSpPr>
              <p:nvPr/>
            </p:nvSpPr>
            <p:spPr bwMode="auto">
              <a:xfrm flipH="1">
                <a:off x="3427" y="2352"/>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latin typeface="Arial" charset="0"/>
                </a:endParaRPr>
              </a:p>
            </p:txBody>
          </p:sp>
        </p:grpSp>
        <p:sp>
          <p:nvSpPr>
            <p:cNvPr id="14350" name="Text Box 17"/>
            <p:cNvSpPr txBox="1">
              <a:spLocks noChangeArrowheads="1"/>
            </p:cNvSpPr>
            <p:nvPr/>
          </p:nvSpPr>
          <p:spPr bwMode="auto">
            <a:xfrm>
              <a:off x="672" y="3591"/>
              <a:ext cx="3851"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a:solidFill>
                    <a:srgbClr val="000000"/>
                  </a:solidFill>
                  <a:latin typeface="Arial" charset="0"/>
                </a:rPr>
                <a:t>CH</a:t>
              </a:r>
              <a:r>
                <a:rPr lang="en-US" sz="2400" baseline="-25000" dirty="0">
                  <a:solidFill>
                    <a:srgbClr val="000000"/>
                  </a:solidFill>
                  <a:latin typeface="Arial" charset="0"/>
                </a:rPr>
                <a:t>3</a:t>
              </a:r>
              <a:r>
                <a:rPr lang="en-US" sz="2400" dirty="0">
                  <a:solidFill>
                    <a:srgbClr val="000000"/>
                  </a:solidFill>
                  <a:latin typeface="Arial" charset="0"/>
                </a:rPr>
                <a:t>COOH </a:t>
              </a:r>
              <a:r>
                <a:rPr lang="en-US" sz="2000" dirty="0">
                  <a:solidFill>
                    <a:srgbClr val="000000"/>
                  </a:solidFill>
                  <a:latin typeface="Arial" charset="0"/>
                </a:rPr>
                <a:t>(</a:t>
              </a:r>
              <a:r>
                <a:rPr lang="en-US" sz="2000" i="1" dirty="0" err="1">
                  <a:solidFill>
                    <a:srgbClr val="000000"/>
                  </a:solidFill>
                  <a:latin typeface="Arial" charset="0"/>
                </a:rPr>
                <a:t>aq</a:t>
              </a:r>
              <a:r>
                <a:rPr lang="en-US" sz="2000" dirty="0">
                  <a:solidFill>
                    <a:srgbClr val="000000"/>
                  </a:solidFill>
                  <a:latin typeface="Arial" charset="0"/>
                </a:rPr>
                <a:t>)</a:t>
              </a:r>
              <a:r>
                <a:rPr lang="en-US" sz="2400" dirty="0">
                  <a:solidFill>
                    <a:srgbClr val="000000"/>
                  </a:solidFill>
                  <a:latin typeface="Arial" charset="0"/>
                </a:rPr>
                <a:t>          H</a:t>
              </a:r>
              <a:r>
                <a:rPr lang="en-US" sz="2400" baseline="30000" dirty="0">
                  <a:solidFill>
                    <a:srgbClr val="000000"/>
                  </a:solidFill>
                  <a:latin typeface="Arial" charset="0"/>
                </a:rPr>
                <a:t>+</a:t>
              </a:r>
              <a:r>
                <a:rPr lang="en-US" sz="2400" dirty="0">
                  <a:solidFill>
                    <a:srgbClr val="000000"/>
                  </a:solidFill>
                  <a:latin typeface="Arial" charset="0"/>
                </a:rPr>
                <a:t> </a:t>
              </a:r>
              <a:r>
                <a:rPr lang="en-US" sz="2000" dirty="0">
                  <a:solidFill>
                    <a:srgbClr val="000000"/>
                  </a:solidFill>
                  <a:latin typeface="Arial" charset="0"/>
                </a:rPr>
                <a:t>(</a:t>
              </a:r>
              <a:r>
                <a:rPr lang="en-US" sz="2000" i="1" dirty="0" err="1">
                  <a:solidFill>
                    <a:srgbClr val="000000"/>
                  </a:solidFill>
                  <a:latin typeface="Arial" charset="0"/>
                </a:rPr>
                <a:t>aq</a:t>
              </a:r>
              <a:r>
                <a:rPr lang="en-US" sz="2000" dirty="0">
                  <a:solidFill>
                    <a:srgbClr val="000000"/>
                  </a:solidFill>
                  <a:latin typeface="Arial" charset="0"/>
                </a:rPr>
                <a:t>)</a:t>
              </a:r>
              <a:r>
                <a:rPr lang="en-US" sz="2400" dirty="0">
                  <a:solidFill>
                    <a:srgbClr val="000000"/>
                  </a:solidFill>
                  <a:latin typeface="Arial" charset="0"/>
                </a:rPr>
                <a:t> + CH</a:t>
              </a:r>
              <a:r>
                <a:rPr lang="en-US" sz="2400" baseline="-25000" dirty="0">
                  <a:solidFill>
                    <a:srgbClr val="000000"/>
                  </a:solidFill>
                  <a:latin typeface="Arial" charset="0"/>
                </a:rPr>
                <a:t>3</a:t>
              </a:r>
              <a:r>
                <a:rPr lang="en-US" sz="2400" dirty="0">
                  <a:solidFill>
                    <a:srgbClr val="000000"/>
                  </a:solidFill>
                  <a:latin typeface="Arial" charset="0"/>
                </a:rPr>
                <a:t>COO</a:t>
              </a:r>
              <a:r>
                <a:rPr lang="en-US" sz="2800" baseline="30000" dirty="0">
                  <a:solidFill>
                    <a:srgbClr val="000000"/>
                  </a:solidFill>
                  <a:latin typeface="Arial" charset="0"/>
                </a:rPr>
                <a:t>-</a:t>
              </a:r>
              <a:r>
                <a:rPr lang="en-US" sz="2400" dirty="0">
                  <a:solidFill>
                    <a:srgbClr val="000000"/>
                  </a:solidFill>
                  <a:latin typeface="Arial" charset="0"/>
                </a:rPr>
                <a:t> </a:t>
              </a:r>
              <a:r>
                <a:rPr lang="en-US" sz="2000" dirty="0">
                  <a:solidFill>
                    <a:srgbClr val="000000"/>
                  </a:solidFill>
                  <a:latin typeface="Arial" charset="0"/>
                </a:rPr>
                <a:t>(</a:t>
              </a:r>
              <a:r>
                <a:rPr lang="en-US" sz="2000" i="1" dirty="0" err="1">
                  <a:solidFill>
                    <a:srgbClr val="000000"/>
                  </a:solidFill>
                  <a:latin typeface="Arial" charset="0"/>
                </a:rPr>
                <a:t>aq</a:t>
              </a:r>
              <a:r>
                <a:rPr lang="en-US" sz="2000" dirty="0">
                  <a:solidFill>
                    <a:srgbClr val="000000"/>
                  </a:solidFill>
                  <a:latin typeface="Arial" charset="0"/>
                </a:rPr>
                <a:t>)</a:t>
              </a:r>
            </a:p>
          </p:txBody>
        </p:sp>
      </p:grpSp>
      <p:sp>
        <p:nvSpPr>
          <p:cNvPr id="21" name="Title 1"/>
          <p:cNvSpPr txBox="1">
            <a:spLocks/>
          </p:cNvSpPr>
          <p:nvPr/>
        </p:nvSpPr>
        <p:spPr>
          <a:xfrm>
            <a:off x="1600200" y="20643"/>
            <a:ext cx="58674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sysClr val="windowText" lastClr="000000"/>
                </a:solidFill>
                <a:effectLst/>
                <a:uLnTx/>
                <a:uFillTx/>
                <a:latin typeface="Calibri"/>
                <a:ea typeface="+mj-ea"/>
                <a:cs typeface="+mj-cs"/>
              </a:rPr>
              <a:t>Common Ion Effect and pH</a:t>
            </a:r>
          </a:p>
        </p:txBody>
      </p:sp>
      <p:sp>
        <p:nvSpPr>
          <p:cNvPr id="23" name="Rounded Rectangle 22"/>
          <p:cNvSpPr/>
          <p:nvPr/>
        </p:nvSpPr>
        <p:spPr>
          <a:xfrm>
            <a:off x="5834731" y="1891273"/>
            <a:ext cx="3026229" cy="525356"/>
          </a:xfrm>
          <a:prstGeom prst="roundRect">
            <a:avLst/>
          </a:prstGeom>
          <a:solidFill>
            <a:srgbClr val="C0504D">
              <a:lumMod val="40000"/>
              <a:lumOff val="60000"/>
            </a:srgbClr>
          </a:solidFill>
          <a:ln w="25400" cap="flat" cmpd="sng" algn="ctr">
            <a:solidFill>
              <a:srgbClr val="FF0000"/>
            </a:solidFill>
            <a:prstDash val="solid"/>
          </a:ln>
          <a:effectLst/>
        </p:spPr>
        <p:txBody>
          <a:bodyPr rtlCol="0" anchor="ctr"/>
          <a:lstStyle/>
          <a:p>
            <a:pPr lvl="0" algn="ctr"/>
            <a:r>
              <a:rPr kumimoji="0" lang="en-US" sz="2400" b="0" i="0" u="none" strike="noStrike" kern="0" cap="none" spc="0" normalizeH="0" baseline="0" noProof="0" dirty="0">
                <a:ln>
                  <a:noFill/>
                </a:ln>
                <a:solidFill>
                  <a:sysClr val="windowText" lastClr="000000"/>
                </a:solidFill>
                <a:effectLst/>
                <a:uLnTx/>
                <a:uFillTx/>
                <a:latin typeface="Calibri"/>
                <a:ea typeface="+mn-ea"/>
                <a:cs typeface="+mn-cs"/>
              </a:rPr>
              <a:t>Specific</a:t>
            </a:r>
            <a:r>
              <a:rPr kumimoji="0" lang="en-US" sz="2400" b="0" i="0" u="none" strike="noStrike" kern="0" cap="none" spc="0" normalizeH="0" noProof="0" dirty="0">
                <a:ln>
                  <a:noFill/>
                </a:ln>
                <a:solidFill>
                  <a:sysClr val="windowText" lastClr="000000"/>
                </a:solidFill>
                <a:effectLst/>
                <a:uLnTx/>
                <a:uFillTx/>
                <a:latin typeface="Calibri"/>
                <a:ea typeface="+mn-ea"/>
                <a:cs typeface="+mn-cs"/>
              </a:rPr>
              <a:t> case </a:t>
            </a:r>
            <a:r>
              <a:rPr lang="en-US" sz="2400" kern="0" dirty="0">
                <a:solidFill>
                  <a:sysClr val="windowText" lastClr="000000"/>
                </a:solidFill>
                <a:latin typeface="Calibri"/>
              </a:rPr>
              <a:t>of LCP</a:t>
            </a:r>
          </a:p>
        </p:txBody>
      </p:sp>
      <p:sp>
        <p:nvSpPr>
          <p:cNvPr id="26" name="Rectangle 25"/>
          <p:cNvSpPr/>
          <p:nvPr/>
        </p:nvSpPr>
        <p:spPr>
          <a:xfrm>
            <a:off x="191507" y="3571878"/>
            <a:ext cx="6871048" cy="461665"/>
          </a:xfrm>
          <a:prstGeom prst="rect">
            <a:avLst/>
          </a:prstGeom>
        </p:spPr>
        <p:txBody>
          <a:bodyPr wrap="none">
            <a:spAutoFit/>
          </a:bodyPr>
          <a:lstStyle/>
          <a:p>
            <a:r>
              <a:rPr lang="en-US" sz="2400" dirty="0">
                <a:solidFill>
                  <a:srgbClr val="000000"/>
                </a:solidFill>
                <a:latin typeface="Calibri" pitchFamily="34" charset="0"/>
              </a:rPr>
              <a:t>Then we add some CH</a:t>
            </a:r>
            <a:r>
              <a:rPr lang="en-US" sz="2400" baseline="-25000" dirty="0">
                <a:solidFill>
                  <a:srgbClr val="000000"/>
                </a:solidFill>
                <a:latin typeface="Calibri" pitchFamily="34" charset="0"/>
              </a:rPr>
              <a:t>3</a:t>
            </a:r>
            <a:r>
              <a:rPr lang="en-US" sz="2400" dirty="0">
                <a:solidFill>
                  <a:srgbClr val="000000"/>
                </a:solidFill>
                <a:latin typeface="Calibri" pitchFamily="34" charset="0"/>
              </a:rPr>
              <a:t>COONa (a strong electrolyte).  </a:t>
            </a:r>
            <a:endParaRPr lang="en-US" dirty="0">
              <a:latin typeface="Calibri" pitchFamily="34" charset="0"/>
            </a:endParaRPr>
          </a:p>
        </p:txBody>
      </p:sp>
      <p:sp>
        <p:nvSpPr>
          <p:cNvPr id="27" name="Oval 22"/>
          <p:cNvSpPr>
            <a:spLocks noChangeArrowheads="1"/>
          </p:cNvSpPr>
          <p:nvPr/>
        </p:nvSpPr>
        <p:spPr bwMode="auto">
          <a:xfrm>
            <a:off x="5643419" y="4307030"/>
            <a:ext cx="2031997" cy="568038"/>
          </a:xfrm>
          <a:prstGeom prst="ellipse">
            <a:avLst/>
          </a:prstGeom>
          <a:noFill/>
          <a:ln w="28575">
            <a:solidFill>
              <a:srgbClr val="FF0000"/>
            </a:solidFill>
            <a:round/>
            <a:headEnd/>
            <a:tailEnd/>
          </a:ln>
        </p:spPr>
        <p:txBody>
          <a:bodyPr wrap="none" anchor="ctr"/>
          <a:lstStyle/>
          <a:p>
            <a:pPr fontAlgn="base">
              <a:spcBef>
                <a:spcPct val="0"/>
              </a:spcBef>
              <a:spcAft>
                <a:spcPct val="0"/>
              </a:spcAft>
            </a:pPr>
            <a:endParaRPr lang="en-US" sz="2400">
              <a:solidFill>
                <a:srgbClr val="000000"/>
              </a:solidFill>
              <a:latin typeface="Arial" charset="0"/>
            </a:endParaRPr>
          </a:p>
        </p:txBody>
      </p:sp>
      <p:sp>
        <p:nvSpPr>
          <p:cNvPr id="28" name="Text Box 25"/>
          <p:cNvSpPr txBox="1">
            <a:spLocks noChangeArrowheads="1"/>
          </p:cNvSpPr>
          <p:nvPr/>
        </p:nvSpPr>
        <p:spPr bwMode="auto">
          <a:xfrm>
            <a:off x="7620000" y="4094597"/>
            <a:ext cx="1295400" cy="701675"/>
          </a:xfrm>
          <a:prstGeom prst="rect">
            <a:avLst/>
          </a:prstGeom>
          <a:noFill/>
          <a:ln w="9525">
            <a:noFill/>
            <a:miter lim="800000"/>
            <a:headEnd/>
            <a:tailEnd/>
          </a:ln>
        </p:spPr>
        <p:txBody>
          <a:bodyPr>
            <a:spAutoFit/>
          </a:bodyPr>
          <a:lstStyle/>
          <a:p>
            <a:pPr algn="ctr" fontAlgn="base">
              <a:spcBef>
                <a:spcPct val="50000"/>
              </a:spcBef>
              <a:spcAft>
                <a:spcPct val="0"/>
              </a:spcAft>
            </a:pPr>
            <a:r>
              <a:rPr lang="en-US" sz="2000" dirty="0">
                <a:solidFill>
                  <a:srgbClr val="FF0000"/>
                </a:solidFill>
                <a:latin typeface="Arial" charset="0"/>
              </a:rPr>
              <a:t>common ion</a:t>
            </a:r>
          </a:p>
        </p:txBody>
      </p:sp>
      <p:cxnSp>
        <p:nvCxnSpPr>
          <p:cNvPr id="29" name="Straight Arrow Connector 28"/>
          <p:cNvCxnSpPr/>
          <p:nvPr/>
        </p:nvCxnSpPr>
        <p:spPr>
          <a:xfrm flipV="1">
            <a:off x="6330205" y="2599278"/>
            <a:ext cx="0" cy="3193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3125850" y="2882944"/>
            <a:ext cx="2133600"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pPr>
              <a:defRPr/>
            </a:pPr>
            <a:fld id="{7FA068C2-B74B-44DB-83B7-4E40E99BD786}" type="slidenum">
              <a:rPr lang="en-US" smtClean="0">
                <a:solidFill>
                  <a:srgbClr val="000000"/>
                </a:solidFill>
              </a:rPr>
              <a:pPr>
                <a:defRPr/>
              </a:pPr>
              <a:t>27</a:t>
            </a:fld>
            <a:endParaRPr lang="en-US">
              <a:solidFill>
                <a:srgbClr val="00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2"/>
          <p:cNvSpPr txBox="1">
            <a:spLocks noChangeArrowheads="1"/>
          </p:cNvSpPr>
          <p:nvPr/>
        </p:nvSpPr>
        <p:spPr bwMode="auto">
          <a:xfrm>
            <a:off x="152400" y="1065826"/>
            <a:ext cx="8839200" cy="1187450"/>
          </a:xfrm>
          <a:prstGeom prst="rect">
            <a:avLst/>
          </a:prstGeom>
          <a:noFill/>
          <a:ln w="9525">
            <a:noFill/>
            <a:miter lim="800000"/>
            <a:headEnd/>
            <a:tailEnd/>
          </a:ln>
        </p:spPr>
        <p:txBody>
          <a:bodyPr>
            <a:spAutoFit/>
          </a:bodyPr>
          <a:lstStyle/>
          <a:p>
            <a:pPr fontAlgn="base">
              <a:spcBef>
                <a:spcPct val="50000"/>
              </a:spcBef>
              <a:spcAft>
                <a:spcPct val="0"/>
              </a:spcAft>
            </a:pPr>
            <a:r>
              <a:rPr lang="en-US" sz="2400" dirty="0">
                <a:solidFill>
                  <a:srgbClr val="000000"/>
                </a:solidFill>
                <a:latin typeface="Arial" charset="0"/>
              </a:rPr>
              <a:t>The </a:t>
            </a:r>
            <a:r>
              <a:rPr lang="en-US" sz="2400" b="1" i="1" dirty="0">
                <a:solidFill>
                  <a:srgbClr val="000000"/>
                </a:solidFill>
                <a:latin typeface="Arial" charset="0"/>
              </a:rPr>
              <a:t>common ion effect</a:t>
            </a:r>
            <a:r>
              <a:rPr lang="en-US" sz="2400" dirty="0">
                <a:solidFill>
                  <a:srgbClr val="000000"/>
                </a:solidFill>
                <a:latin typeface="Arial" charset="0"/>
              </a:rPr>
              <a:t> is the shift in equilibrium caused by the addition of a compound having an ion in common with the dissolved substance.</a:t>
            </a:r>
          </a:p>
        </p:txBody>
      </p:sp>
      <p:sp>
        <p:nvSpPr>
          <p:cNvPr id="21" name="Title 1"/>
          <p:cNvSpPr txBox="1">
            <a:spLocks/>
          </p:cNvSpPr>
          <p:nvPr/>
        </p:nvSpPr>
        <p:spPr>
          <a:xfrm>
            <a:off x="814416" y="6355"/>
            <a:ext cx="7467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sysClr val="windowText" lastClr="000000"/>
                </a:solidFill>
                <a:effectLst/>
                <a:uLnTx/>
                <a:uFillTx/>
                <a:latin typeface="Calibri"/>
                <a:ea typeface="+mj-ea"/>
                <a:cs typeface="+mj-cs"/>
              </a:rPr>
              <a:t>Common Ion Effect and Solubility</a:t>
            </a:r>
          </a:p>
        </p:txBody>
      </p:sp>
      <p:sp>
        <p:nvSpPr>
          <p:cNvPr id="23" name="Rounded Rectangle 22"/>
          <p:cNvSpPr/>
          <p:nvPr/>
        </p:nvSpPr>
        <p:spPr>
          <a:xfrm>
            <a:off x="5834731" y="1891273"/>
            <a:ext cx="3026229" cy="525356"/>
          </a:xfrm>
          <a:prstGeom prst="roundRect">
            <a:avLst/>
          </a:prstGeom>
          <a:solidFill>
            <a:srgbClr val="C0504D">
              <a:lumMod val="40000"/>
              <a:lumOff val="60000"/>
            </a:srgbClr>
          </a:solidFill>
          <a:ln w="25400" cap="flat" cmpd="sng" algn="ctr">
            <a:solidFill>
              <a:srgbClr val="FF0000"/>
            </a:solidFill>
            <a:prstDash val="solid"/>
          </a:ln>
          <a:effectLst/>
        </p:spPr>
        <p:txBody>
          <a:bodyPr rtlCol="0" anchor="ctr"/>
          <a:lstStyle/>
          <a:p>
            <a:pPr lvl="0" algn="ctr"/>
            <a:r>
              <a:rPr kumimoji="0" lang="en-US" sz="2400" b="0" i="0" u="none" strike="noStrike" kern="0" cap="none" spc="0" normalizeH="0" baseline="0" noProof="0" dirty="0">
                <a:ln>
                  <a:noFill/>
                </a:ln>
                <a:solidFill>
                  <a:sysClr val="windowText" lastClr="000000"/>
                </a:solidFill>
                <a:effectLst/>
                <a:uLnTx/>
                <a:uFillTx/>
                <a:latin typeface="Calibri"/>
                <a:ea typeface="+mn-ea"/>
                <a:cs typeface="+mn-cs"/>
              </a:rPr>
              <a:t>Specific</a:t>
            </a:r>
            <a:r>
              <a:rPr kumimoji="0" lang="en-US" sz="2400" b="0" i="0" u="none" strike="noStrike" kern="0" cap="none" spc="0" normalizeH="0" noProof="0" dirty="0">
                <a:ln>
                  <a:noFill/>
                </a:ln>
                <a:solidFill>
                  <a:sysClr val="windowText" lastClr="000000"/>
                </a:solidFill>
                <a:effectLst/>
                <a:uLnTx/>
                <a:uFillTx/>
                <a:latin typeface="Calibri"/>
                <a:ea typeface="+mn-ea"/>
                <a:cs typeface="+mn-cs"/>
              </a:rPr>
              <a:t> case </a:t>
            </a:r>
            <a:r>
              <a:rPr lang="en-US" sz="2400" kern="0" dirty="0">
                <a:solidFill>
                  <a:sysClr val="windowText" lastClr="000000"/>
                </a:solidFill>
                <a:latin typeface="Calibri"/>
              </a:rPr>
              <a:t>of LCP</a:t>
            </a:r>
          </a:p>
        </p:txBody>
      </p:sp>
      <p:graphicFrame>
        <p:nvGraphicFramePr>
          <p:cNvPr id="24" name="Object 23"/>
          <p:cNvGraphicFramePr>
            <a:graphicFrameLocks noChangeAspect="1"/>
          </p:cNvGraphicFramePr>
          <p:nvPr>
            <p:extLst>
              <p:ext uri="{D42A27DB-BD31-4B8C-83A1-F6EECF244321}">
                <p14:modId xmlns:p14="http://schemas.microsoft.com/office/powerpoint/2010/main" val="3727668837"/>
              </p:ext>
            </p:extLst>
          </p:nvPr>
        </p:nvGraphicFramePr>
        <p:xfrm>
          <a:off x="1726558" y="3460035"/>
          <a:ext cx="1280884" cy="1708227"/>
        </p:xfrm>
        <a:graphic>
          <a:graphicData uri="http://schemas.openxmlformats.org/presentationml/2006/ole">
            <mc:AlternateContent xmlns:mc="http://schemas.openxmlformats.org/markup-compatibility/2006">
              <mc:Choice xmlns:v="urn:schemas-microsoft-com:vml" Requires="v">
                <p:oleObj spid="_x0000_s617638" name="CS ChemDraw Drawing" r:id="rId3" imgW="1530720" imgH="2040120" progId="ChemDraw.Document.6.0">
                  <p:embed/>
                </p:oleObj>
              </mc:Choice>
              <mc:Fallback>
                <p:oleObj name="CS ChemDraw Drawing" r:id="rId3" imgW="1530720" imgH="2040120" progId="ChemDraw.Document.6.0">
                  <p:embed/>
                  <p:pic>
                    <p:nvPicPr>
                      <p:cNvPr id="0" name="Picture 1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6558" y="3460035"/>
                        <a:ext cx="1280884" cy="17082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Rectangle 24"/>
          <p:cNvSpPr/>
          <p:nvPr/>
        </p:nvSpPr>
        <p:spPr>
          <a:xfrm>
            <a:off x="1933129" y="4144014"/>
            <a:ext cx="381836" cy="338554"/>
          </a:xfrm>
          <a:prstGeom prst="rect">
            <a:avLst/>
          </a:prstGeom>
        </p:spPr>
        <p:txBody>
          <a:bodyPr wrap="none">
            <a:spAutoFit/>
          </a:bodyPr>
          <a:lstStyle/>
          <a:p>
            <a:r>
              <a:rPr lang="en-US" sz="1600" dirty="0" err="1">
                <a:solidFill>
                  <a:srgbClr val="000000"/>
                </a:solidFill>
                <a:latin typeface="Calibri" panose="020F0502020204030204" pitchFamily="34" charset="0"/>
              </a:rPr>
              <a:t>Cl</a:t>
            </a:r>
            <a:r>
              <a:rPr lang="en-US" sz="1600" baseline="30000" dirty="0">
                <a:solidFill>
                  <a:srgbClr val="000000"/>
                </a:solidFill>
                <a:latin typeface="Calibri" panose="020F0502020204030204" pitchFamily="34" charset="0"/>
              </a:rPr>
              <a:t>-</a:t>
            </a:r>
            <a:endParaRPr lang="en-US" sz="1200" dirty="0"/>
          </a:p>
        </p:txBody>
      </p:sp>
      <p:sp>
        <p:nvSpPr>
          <p:cNvPr id="31" name="Rectangle 30"/>
          <p:cNvSpPr/>
          <p:nvPr/>
        </p:nvSpPr>
        <p:spPr>
          <a:xfrm>
            <a:off x="2392049" y="4144014"/>
            <a:ext cx="466794" cy="338554"/>
          </a:xfrm>
          <a:prstGeom prst="rect">
            <a:avLst/>
          </a:prstGeom>
        </p:spPr>
        <p:txBody>
          <a:bodyPr wrap="none">
            <a:spAutoFit/>
          </a:bodyPr>
          <a:lstStyle/>
          <a:p>
            <a:r>
              <a:rPr lang="en-US" sz="1600" dirty="0">
                <a:solidFill>
                  <a:srgbClr val="000000"/>
                </a:solidFill>
                <a:latin typeface="Calibri" panose="020F0502020204030204" pitchFamily="34" charset="0"/>
              </a:rPr>
              <a:t>Ag</a:t>
            </a:r>
            <a:r>
              <a:rPr lang="en-US" sz="1600" baseline="30000" dirty="0">
                <a:solidFill>
                  <a:srgbClr val="000000"/>
                </a:solidFill>
                <a:latin typeface="Calibri" panose="020F0502020204030204" pitchFamily="34" charset="0"/>
              </a:rPr>
              <a:t>+</a:t>
            </a:r>
            <a:endParaRPr lang="en-US" sz="1200" baseline="30000" dirty="0"/>
          </a:p>
        </p:txBody>
      </p:sp>
      <p:sp>
        <p:nvSpPr>
          <p:cNvPr id="32" name="Rectangle 31"/>
          <p:cNvSpPr/>
          <p:nvPr/>
        </p:nvSpPr>
        <p:spPr>
          <a:xfrm>
            <a:off x="2013294" y="4369097"/>
            <a:ext cx="478016" cy="338554"/>
          </a:xfrm>
          <a:prstGeom prst="rect">
            <a:avLst/>
          </a:prstGeom>
        </p:spPr>
        <p:txBody>
          <a:bodyPr wrap="none">
            <a:spAutoFit/>
          </a:bodyPr>
          <a:lstStyle/>
          <a:p>
            <a:r>
              <a:rPr lang="en-US" sz="1600" dirty="0">
                <a:solidFill>
                  <a:srgbClr val="000000"/>
                </a:solidFill>
                <a:latin typeface="Calibri" panose="020F0502020204030204" pitchFamily="34" charset="0"/>
              </a:rPr>
              <a:t>Ag</a:t>
            </a:r>
            <a:r>
              <a:rPr lang="en-US" sz="1600" baseline="30000" dirty="0">
                <a:solidFill>
                  <a:srgbClr val="000000"/>
                </a:solidFill>
                <a:latin typeface="Calibri" panose="020F0502020204030204" pitchFamily="34" charset="0"/>
              </a:rPr>
              <a:t>+</a:t>
            </a:r>
            <a:endParaRPr lang="en-US" sz="1200" baseline="30000" dirty="0"/>
          </a:p>
        </p:txBody>
      </p:sp>
      <p:sp>
        <p:nvSpPr>
          <p:cNvPr id="33" name="Rectangle 32"/>
          <p:cNvSpPr/>
          <p:nvPr/>
        </p:nvSpPr>
        <p:spPr>
          <a:xfrm>
            <a:off x="2347792" y="4347443"/>
            <a:ext cx="381836" cy="338554"/>
          </a:xfrm>
          <a:prstGeom prst="rect">
            <a:avLst/>
          </a:prstGeom>
        </p:spPr>
        <p:txBody>
          <a:bodyPr wrap="none">
            <a:spAutoFit/>
          </a:bodyPr>
          <a:lstStyle/>
          <a:p>
            <a:r>
              <a:rPr lang="en-US" sz="1600" dirty="0" err="1">
                <a:solidFill>
                  <a:srgbClr val="000000"/>
                </a:solidFill>
                <a:latin typeface="Calibri" panose="020F0502020204030204" pitchFamily="34" charset="0"/>
              </a:rPr>
              <a:t>Cl</a:t>
            </a:r>
            <a:r>
              <a:rPr lang="en-US" sz="1600" baseline="30000" dirty="0">
                <a:solidFill>
                  <a:srgbClr val="000000"/>
                </a:solidFill>
                <a:latin typeface="Calibri" panose="020F0502020204030204" pitchFamily="34" charset="0"/>
              </a:rPr>
              <a:t>-</a:t>
            </a:r>
            <a:endParaRPr lang="en-US" sz="1200" baseline="30000" dirty="0"/>
          </a:p>
        </p:txBody>
      </p:sp>
      <p:pic>
        <p:nvPicPr>
          <p:cNvPr id="617476" name="Picture 4" descr="http://textflow.mheducation.com/figures/0077386620/cha02680_ueq16181.png"/>
          <p:cNvPicPr>
            <a:picLocks noChangeAspect="1" noChangeArrowheads="1"/>
          </p:cNvPicPr>
          <p:nvPr/>
        </p:nvPicPr>
        <p:blipFill>
          <a:blip r:embed="rId5" cstate="print"/>
          <a:srcRect/>
          <a:stretch>
            <a:fillRect/>
          </a:stretch>
        </p:blipFill>
        <p:spPr bwMode="auto">
          <a:xfrm>
            <a:off x="3350465" y="4633784"/>
            <a:ext cx="3325755" cy="291733"/>
          </a:xfrm>
          <a:prstGeom prst="rect">
            <a:avLst/>
          </a:prstGeom>
          <a:noFill/>
        </p:spPr>
      </p:pic>
      <p:sp>
        <p:nvSpPr>
          <p:cNvPr id="11" name="Rectangle 10"/>
          <p:cNvSpPr/>
          <p:nvPr/>
        </p:nvSpPr>
        <p:spPr>
          <a:xfrm>
            <a:off x="1031515" y="4716768"/>
            <a:ext cx="603050" cy="369332"/>
          </a:xfrm>
          <a:prstGeom prst="rect">
            <a:avLst/>
          </a:prstGeom>
        </p:spPr>
        <p:txBody>
          <a:bodyPr wrap="none">
            <a:spAutoFit/>
          </a:bodyPr>
          <a:lstStyle/>
          <a:p>
            <a:pPr lvl="0" algn="ctr" fontAlgn="base">
              <a:spcBef>
                <a:spcPct val="20000"/>
              </a:spcBef>
              <a:spcAft>
                <a:spcPct val="0"/>
              </a:spcAft>
            </a:pPr>
            <a:r>
              <a:rPr lang="en-US" dirty="0" err="1"/>
              <a:t>AgCl</a:t>
            </a:r>
            <a:endParaRPr lang="en-US" baseline="-25000" dirty="0"/>
          </a:p>
        </p:txBody>
      </p:sp>
      <p:graphicFrame>
        <p:nvGraphicFramePr>
          <p:cNvPr id="14" name="Object 44"/>
          <p:cNvGraphicFramePr>
            <a:graphicFrameLocks noChangeAspect="1"/>
          </p:cNvGraphicFramePr>
          <p:nvPr/>
        </p:nvGraphicFramePr>
        <p:xfrm>
          <a:off x="2065415" y="4744539"/>
          <a:ext cx="290512" cy="292100"/>
        </p:xfrm>
        <a:graphic>
          <a:graphicData uri="http://schemas.openxmlformats.org/presentationml/2006/ole">
            <mc:AlternateContent xmlns:mc="http://schemas.openxmlformats.org/markup-compatibility/2006">
              <mc:Choice xmlns:v="urn:schemas-microsoft-com:vml" Requires="v">
                <p:oleObj spid="_x0000_s617639" name="CS ChemDraw Drawing" r:id="rId6" imgW="511632" imgH="513270" progId="ChemDraw.Document.6.0">
                  <p:embed/>
                </p:oleObj>
              </mc:Choice>
              <mc:Fallback>
                <p:oleObj name="CS ChemDraw Drawing" r:id="rId6" imgW="511632" imgH="513270" progId="ChemDraw.Document.6.0">
                  <p:embed/>
                  <p:pic>
                    <p:nvPicPr>
                      <p:cNvPr id="0" name="Picture 1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5415" y="4744539"/>
                        <a:ext cx="290512"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 name="Object 45"/>
          <p:cNvGraphicFramePr>
            <a:graphicFrameLocks noChangeAspect="1"/>
          </p:cNvGraphicFramePr>
          <p:nvPr/>
        </p:nvGraphicFramePr>
        <p:xfrm>
          <a:off x="2394410" y="4753969"/>
          <a:ext cx="290513" cy="292100"/>
        </p:xfrm>
        <a:graphic>
          <a:graphicData uri="http://schemas.openxmlformats.org/presentationml/2006/ole">
            <mc:AlternateContent xmlns:mc="http://schemas.openxmlformats.org/markup-compatibility/2006">
              <mc:Choice xmlns:v="urn:schemas-microsoft-com:vml" Requires="v">
                <p:oleObj spid="_x0000_s617640" name="CS ChemDraw Drawing" r:id="rId8" imgW="511632" imgH="513270" progId="ChemDraw.Document.6.0">
                  <p:embed/>
                </p:oleObj>
              </mc:Choice>
              <mc:Fallback>
                <p:oleObj name="CS ChemDraw Drawing" r:id="rId8" imgW="511632" imgH="513270" progId="ChemDraw.Document.6.0">
                  <p:embed/>
                  <p:pic>
                    <p:nvPicPr>
                      <p:cNvPr id="0" name="Picture 1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4410" y="4753969"/>
                        <a:ext cx="290513"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 name="Object 46"/>
          <p:cNvGraphicFramePr>
            <a:graphicFrameLocks noChangeAspect="1"/>
          </p:cNvGraphicFramePr>
          <p:nvPr/>
        </p:nvGraphicFramePr>
        <p:xfrm>
          <a:off x="2240174" y="4764986"/>
          <a:ext cx="290513" cy="292100"/>
        </p:xfrm>
        <a:graphic>
          <a:graphicData uri="http://schemas.openxmlformats.org/presentationml/2006/ole">
            <mc:AlternateContent xmlns:mc="http://schemas.openxmlformats.org/markup-compatibility/2006">
              <mc:Choice xmlns:v="urn:schemas-microsoft-com:vml" Requires="v">
                <p:oleObj spid="_x0000_s617641" name="CS ChemDraw Drawing" r:id="rId9" imgW="511632" imgH="513270" progId="ChemDraw.Document.6.0">
                  <p:embed/>
                </p:oleObj>
              </mc:Choice>
              <mc:Fallback>
                <p:oleObj name="CS ChemDraw Drawing" r:id="rId9" imgW="511632" imgH="513270" progId="ChemDraw.Document.6.0">
                  <p:embed/>
                  <p:pic>
                    <p:nvPicPr>
                      <p:cNvPr id="0" name="Picture 1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0174" y="4764986"/>
                        <a:ext cx="290513"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17" name="Straight Arrow Connector 16"/>
          <p:cNvCxnSpPr/>
          <p:nvPr/>
        </p:nvCxnSpPr>
        <p:spPr>
          <a:xfrm flipV="1">
            <a:off x="1575412" y="4870355"/>
            <a:ext cx="500674" cy="2113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617482" name="Object 10"/>
          <p:cNvGraphicFramePr>
            <a:graphicFrameLocks noChangeAspect="1"/>
          </p:cNvGraphicFramePr>
          <p:nvPr/>
        </p:nvGraphicFramePr>
        <p:xfrm>
          <a:off x="1885588" y="3033462"/>
          <a:ext cx="290512" cy="292100"/>
        </p:xfrm>
        <a:graphic>
          <a:graphicData uri="http://schemas.openxmlformats.org/presentationml/2006/ole">
            <mc:AlternateContent xmlns:mc="http://schemas.openxmlformats.org/markup-compatibility/2006">
              <mc:Choice xmlns:v="urn:schemas-microsoft-com:vml" Requires="v">
                <p:oleObj spid="_x0000_s617642" name="CS ChemDraw Drawing" r:id="rId10" imgW="511632" imgH="511650" progId="ChemDraw.Document.6.0">
                  <p:embed/>
                </p:oleObj>
              </mc:Choice>
              <mc:Fallback>
                <p:oleObj name="CS ChemDraw Drawing" r:id="rId10" imgW="511632" imgH="511650" progId="ChemDraw.Document.6.0">
                  <p:embed/>
                  <p:pic>
                    <p:nvPicPr>
                      <p:cNvPr id="0" name="Picture 1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5588" y="3033462"/>
                        <a:ext cx="290512"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0" name="Straight Arrow Connector 19"/>
          <p:cNvCxnSpPr/>
          <p:nvPr/>
        </p:nvCxnSpPr>
        <p:spPr>
          <a:xfrm flipV="1">
            <a:off x="1320188" y="3182941"/>
            <a:ext cx="500674" cy="21133"/>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51223" y="3033462"/>
            <a:ext cx="1236237" cy="369332"/>
          </a:xfrm>
          <a:prstGeom prst="rect">
            <a:avLst/>
          </a:prstGeom>
        </p:spPr>
        <p:txBody>
          <a:bodyPr wrap="none">
            <a:spAutoFit/>
          </a:bodyPr>
          <a:lstStyle/>
          <a:p>
            <a:pPr lvl="0" algn="ctr" fontAlgn="base">
              <a:spcBef>
                <a:spcPct val="20000"/>
              </a:spcBef>
              <a:spcAft>
                <a:spcPct val="0"/>
              </a:spcAft>
            </a:pPr>
            <a:r>
              <a:rPr lang="en-US" dirty="0">
                <a:solidFill>
                  <a:srgbClr val="7030A0"/>
                </a:solidFill>
              </a:rPr>
              <a:t>Add AgNO</a:t>
            </a:r>
            <a:r>
              <a:rPr lang="en-US" baseline="-25000" dirty="0">
                <a:solidFill>
                  <a:srgbClr val="7030A0"/>
                </a:solidFill>
              </a:rPr>
              <a:t>3</a:t>
            </a:r>
          </a:p>
        </p:txBody>
      </p:sp>
      <p:pic>
        <p:nvPicPr>
          <p:cNvPr id="617484" name="Picture 12" descr="http://textflow.mheducation.com/figures/0077386620/cha02680_ueq16180.png"/>
          <p:cNvPicPr>
            <a:picLocks noChangeAspect="1" noChangeArrowheads="1"/>
          </p:cNvPicPr>
          <p:nvPr/>
        </p:nvPicPr>
        <p:blipFill>
          <a:blip r:embed="rId12" cstate="print"/>
          <a:srcRect/>
          <a:stretch>
            <a:fillRect/>
          </a:stretch>
        </p:blipFill>
        <p:spPr bwMode="auto">
          <a:xfrm>
            <a:off x="3185862" y="3083475"/>
            <a:ext cx="3479343" cy="436625"/>
          </a:xfrm>
          <a:prstGeom prst="rect">
            <a:avLst/>
          </a:prstGeom>
          <a:noFill/>
        </p:spPr>
      </p:pic>
      <p:sp>
        <p:nvSpPr>
          <p:cNvPr id="26" name="Oval 22"/>
          <p:cNvSpPr>
            <a:spLocks noChangeArrowheads="1"/>
          </p:cNvSpPr>
          <p:nvPr/>
        </p:nvSpPr>
        <p:spPr bwMode="auto">
          <a:xfrm>
            <a:off x="4706987" y="3117203"/>
            <a:ext cx="845514" cy="400136"/>
          </a:xfrm>
          <a:prstGeom prst="ellipse">
            <a:avLst/>
          </a:prstGeom>
          <a:noFill/>
          <a:ln w="28575">
            <a:solidFill>
              <a:srgbClr val="FF0000"/>
            </a:solidFill>
            <a:round/>
            <a:headEnd/>
            <a:tailEnd/>
          </a:ln>
        </p:spPr>
        <p:txBody>
          <a:bodyPr wrap="none" anchor="ctr"/>
          <a:lstStyle/>
          <a:p>
            <a:pPr fontAlgn="base">
              <a:spcBef>
                <a:spcPct val="0"/>
              </a:spcBef>
              <a:spcAft>
                <a:spcPct val="0"/>
              </a:spcAft>
            </a:pPr>
            <a:endParaRPr lang="en-US" sz="2400">
              <a:solidFill>
                <a:srgbClr val="000000"/>
              </a:solidFill>
              <a:latin typeface="Arial" charset="0"/>
            </a:endParaRPr>
          </a:p>
        </p:txBody>
      </p:sp>
      <p:sp>
        <p:nvSpPr>
          <p:cNvPr id="27" name="Text Box 25"/>
          <p:cNvSpPr txBox="1">
            <a:spLocks noChangeArrowheads="1"/>
          </p:cNvSpPr>
          <p:nvPr/>
        </p:nvSpPr>
        <p:spPr bwMode="auto">
          <a:xfrm>
            <a:off x="5119171" y="2737709"/>
            <a:ext cx="1656202" cy="400110"/>
          </a:xfrm>
          <a:prstGeom prst="rect">
            <a:avLst/>
          </a:prstGeom>
          <a:noFill/>
          <a:ln w="9525">
            <a:noFill/>
            <a:miter lim="800000"/>
            <a:headEnd/>
            <a:tailEnd/>
          </a:ln>
        </p:spPr>
        <p:txBody>
          <a:bodyPr wrap="square">
            <a:spAutoFit/>
          </a:bodyPr>
          <a:lstStyle/>
          <a:p>
            <a:pPr algn="ctr" fontAlgn="base">
              <a:spcBef>
                <a:spcPct val="50000"/>
              </a:spcBef>
              <a:spcAft>
                <a:spcPct val="0"/>
              </a:spcAft>
            </a:pPr>
            <a:r>
              <a:rPr lang="en-US" sz="2000" dirty="0">
                <a:solidFill>
                  <a:srgbClr val="FF0000"/>
                </a:solidFill>
                <a:latin typeface="Arial" charset="0"/>
              </a:rPr>
              <a:t>common ion</a:t>
            </a:r>
          </a:p>
        </p:txBody>
      </p:sp>
      <p:cxnSp>
        <p:nvCxnSpPr>
          <p:cNvPr id="28" name="Straight Arrow Connector 27"/>
          <p:cNvCxnSpPr/>
          <p:nvPr/>
        </p:nvCxnSpPr>
        <p:spPr>
          <a:xfrm flipV="1">
            <a:off x="5019198" y="4273836"/>
            <a:ext cx="0" cy="3193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958562" y="4524451"/>
            <a:ext cx="844792"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pic>
        <p:nvPicPr>
          <p:cNvPr id="617486" name="Picture 14" descr="http://textflow.mheducation.com/figures/0077386620/cha02680_ueq16182.png"/>
          <p:cNvPicPr>
            <a:picLocks noChangeAspect="1" noChangeArrowheads="1"/>
          </p:cNvPicPr>
          <p:nvPr/>
        </p:nvPicPr>
        <p:blipFill>
          <a:blip r:embed="rId13" cstate="print"/>
          <a:srcRect/>
          <a:stretch>
            <a:fillRect/>
          </a:stretch>
        </p:blipFill>
        <p:spPr bwMode="auto">
          <a:xfrm>
            <a:off x="3370896" y="5349867"/>
            <a:ext cx="2345254" cy="305299"/>
          </a:xfrm>
          <a:prstGeom prst="rect">
            <a:avLst/>
          </a:prstGeom>
          <a:noFill/>
        </p:spPr>
      </p:pic>
      <p:sp>
        <p:nvSpPr>
          <p:cNvPr id="35" name="Rectangle 34"/>
          <p:cNvSpPr/>
          <p:nvPr/>
        </p:nvSpPr>
        <p:spPr>
          <a:xfrm>
            <a:off x="2366864" y="5884994"/>
            <a:ext cx="4375365" cy="369332"/>
          </a:xfrm>
          <a:prstGeom prst="rect">
            <a:avLst/>
          </a:prstGeom>
        </p:spPr>
        <p:txBody>
          <a:bodyPr wrap="none">
            <a:spAutoFit/>
          </a:bodyPr>
          <a:lstStyle/>
          <a:p>
            <a:pPr lvl="0" algn="ctr" fontAlgn="base">
              <a:spcBef>
                <a:spcPct val="20000"/>
              </a:spcBef>
              <a:spcAft>
                <a:spcPct val="0"/>
              </a:spcAft>
            </a:pPr>
            <a:r>
              <a:rPr lang="en-US" dirty="0">
                <a:solidFill>
                  <a:srgbClr val="7030A0"/>
                </a:solidFill>
              </a:rPr>
              <a:t>More precipitate will form as we add AgNO</a:t>
            </a:r>
            <a:r>
              <a:rPr lang="en-US" baseline="-25000" dirty="0">
                <a:solidFill>
                  <a:srgbClr val="7030A0"/>
                </a:solidFill>
              </a:rPr>
              <a:t>3</a:t>
            </a:r>
            <a:r>
              <a:rPr lang="en-US" dirty="0">
                <a:solidFill>
                  <a:srgbClr val="7030A0"/>
                </a:solidFill>
              </a:rPr>
              <a:t>.</a:t>
            </a:r>
            <a:endParaRPr lang="en-US" baseline="-25000" dirty="0">
              <a:solidFill>
                <a:srgbClr val="7030A0"/>
              </a:solidFill>
            </a:endParaRPr>
          </a:p>
        </p:txBody>
      </p:sp>
      <p:sp>
        <p:nvSpPr>
          <p:cNvPr id="36" name="Text Box 4"/>
          <p:cNvSpPr txBox="1">
            <a:spLocks noChangeArrowheads="1"/>
          </p:cNvSpPr>
          <p:nvPr/>
        </p:nvSpPr>
        <p:spPr bwMode="auto">
          <a:xfrm>
            <a:off x="1024573" y="6347720"/>
            <a:ext cx="7050795" cy="400110"/>
          </a:xfrm>
          <a:prstGeom prst="rect">
            <a:avLst/>
          </a:prstGeom>
          <a:noFill/>
          <a:ln w="9525">
            <a:noFill/>
            <a:miter lim="800000"/>
            <a:headEnd/>
            <a:tailEnd/>
          </a:ln>
        </p:spPr>
        <p:txBody>
          <a:bodyPr wrap="square">
            <a:spAutoFit/>
          </a:bodyPr>
          <a:lstStyle/>
          <a:p>
            <a:pPr fontAlgn="base">
              <a:spcBef>
                <a:spcPct val="0"/>
              </a:spcBef>
              <a:spcAft>
                <a:spcPct val="0"/>
              </a:spcAft>
            </a:pPr>
            <a:r>
              <a:rPr lang="en-US" sz="2000" dirty="0">
                <a:solidFill>
                  <a:srgbClr val="FF0000"/>
                </a:solidFill>
              </a:rPr>
              <a:t>The presence of a common ion </a:t>
            </a:r>
            <a:r>
              <a:rPr lang="en-US" sz="2000" b="1" dirty="0">
                <a:solidFill>
                  <a:srgbClr val="FF0000"/>
                </a:solidFill>
              </a:rPr>
              <a:t>decreases </a:t>
            </a:r>
            <a:r>
              <a:rPr lang="en-US" sz="2000" dirty="0">
                <a:solidFill>
                  <a:srgbClr val="FF0000"/>
                </a:solidFill>
              </a:rPr>
              <a:t>the solubility of the salt.</a:t>
            </a:r>
          </a:p>
        </p:txBody>
      </p:sp>
      <p:sp>
        <p:nvSpPr>
          <p:cNvPr id="30" name="Slide Number Placeholder 29"/>
          <p:cNvSpPr>
            <a:spLocks noGrp="1"/>
          </p:cNvSpPr>
          <p:nvPr>
            <p:ph type="sldNum" sz="quarter" idx="12"/>
          </p:nvPr>
        </p:nvSpPr>
        <p:spPr/>
        <p:txBody>
          <a:bodyPr/>
          <a:lstStyle/>
          <a:p>
            <a:fld id="{B6F15528-21DE-4FAA-801E-634DDDAF4B2B}" type="slidenum">
              <a:rPr lang="en-US" smtClean="0"/>
              <a:pPr/>
              <a:t>28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74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74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1748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35" grpId="0"/>
      <p:bldP spid="3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2"/>
          <p:cNvSpPr txBox="1">
            <a:spLocks noChangeArrowheads="1"/>
          </p:cNvSpPr>
          <p:nvPr/>
        </p:nvSpPr>
        <p:spPr bwMode="auto">
          <a:xfrm>
            <a:off x="152400" y="1065826"/>
            <a:ext cx="8839200" cy="1187450"/>
          </a:xfrm>
          <a:prstGeom prst="rect">
            <a:avLst/>
          </a:prstGeom>
          <a:noFill/>
          <a:ln w="9525">
            <a:noFill/>
            <a:miter lim="800000"/>
            <a:headEnd/>
            <a:tailEnd/>
          </a:ln>
        </p:spPr>
        <p:txBody>
          <a:bodyPr>
            <a:spAutoFit/>
          </a:bodyPr>
          <a:lstStyle/>
          <a:p>
            <a:pPr fontAlgn="base">
              <a:spcBef>
                <a:spcPct val="50000"/>
              </a:spcBef>
              <a:spcAft>
                <a:spcPct val="0"/>
              </a:spcAft>
            </a:pPr>
            <a:r>
              <a:rPr lang="en-US" sz="2400" dirty="0">
                <a:solidFill>
                  <a:srgbClr val="000000"/>
                </a:solidFill>
                <a:latin typeface="Arial" charset="0"/>
              </a:rPr>
              <a:t>The </a:t>
            </a:r>
            <a:r>
              <a:rPr lang="en-US" sz="2400" b="1" i="1" dirty="0">
                <a:solidFill>
                  <a:srgbClr val="000000"/>
                </a:solidFill>
                <a:latin typeface="Arial" charset="0"/>
              </a:rPr>
              <a:t>common ion effect</a:t>
            </a:r>
            <a:r>
              <a:rPr lang="en-US" sz="2400" dirty="0">
                <a:solidFill>
                  <a:srgbClr val="000000"/>
                </a:solidFill>
                <a:latin typeface="Arial" charset="0"/>
              </a:rPr>
              <a:t> is the shift in equilibrium caused by the addition of a compound having an ion in common with the dissolved substance.</a:t>
            </a:r>
          </a:p>
        </p:txBody>
      </p:sp>
      <p:sp>
        <p:nvSpPr>
          <p:cNvPr id="21" name="Title 1"/>
          <p:cNvSpPr txBox="1">
            <a:spLocks/>
          </p:cNvSpPr>
          <p:nvPr/>
        </p:nvSpPr>
        <p:spPr>
          <a:xfrm>
            <a:off x="814416" y="6355"/>
            <a:ext cx="7467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sysClr val="windowText" lastClr="000000"/>
                </a:solidFill>
                <a:effectLst/>
                <a:uLnTx/>
                <a:uFillTx/>
                <a:latin typeface="Calibri"/>
                <a:ea typeface="+mj-ea"/>
                <a:cs typeface="+mj-cs"/>
              </a:rPr>
              <a:t>Common Ion Effect and Solubility</a:t>
            </a:r>
          </a:p>
        </p:txBody>
      </p:sp>
      <p:sp>
        <p:nvSpPr>
          <p:cNvPr id="23" name="Rounded Rectangle 22"/>
          <p:cNvSpPr/>
          <p:nvPr/>
        </p:nvSpPr>
        <p:spPr>
          <a:xfrm>
            <a:off x="5834731" y="1891273"/>
            <a:ext cx="3026229" cy="525356"/>
          </a:xfrm>
          <a:prstGeom prst="roundRect">
            <a:avLst/>
          </a:prstGeom>
          <a:solidFill>
            <a:srgbClr val="C0504D">
              <a:lumMod val="40000"/>
              <a:lumOff val="60000"/>
            </a:srgbClr>
          </a:solidFill>
          <a:ln w="25400" cap="flat" cmpd="sng" algn="ctr">
            <a:solidFill>
              <a:srgbClr val="FF0000"/>
            </a:solidFill>
            <a:prstDash val="solid"/>
          </a:ln>
          <a:effectLst/>
        </p:spPr>
        <p:txBody>
          <a:bodyPr rtlCol="0" anchor="ctr"/>
          <a:lstStyle/>
          <a:p>
            <a:pPr lvl="0" algn="ctr"/>
            <a:r>
              <a:rPr kumimoji="0" lang="en-US" sz="2400" b="0" i="0" u="none" strike="noStrike" kern="0" cap="none" spc="0" normalizeH="0" baseline="0" noProof="0" dirty="0">
                <a:ln>
                  <a:noFill/>
                </a:ln>
                <a:solidFill>
                  <a:sysClr val="windowText" lastClr="000000"/>
                </a:solidFill>
                <a:effectLst/>
                <a:uLnTx/>
                <a:uFillTx/>
                <a:latin typeface="Calibri"/>
                <a:ea typeface="+mn-ea"/>
                <a:cs typeface="+mn-cs"/>
              </a:rPr>
              <a:t>Specific</a:t>
            </a:r>
            <a:r>
              <a:rPr kumimoji="0" lang="en-US" sz="2400" b="0" i="0" u="none" strike="noStrike" kern="0" cap="none" spc="0" normalizeH="0" noProof="0" dirty="0">
                <a:ln>
                  <a:noFill/>
                </a:ln>
                <a:solidFill>
                  <a:sysClr val="windowText" lastClr="000000"/>
                </a:solidFill>
                <a:effectLst/>
                <a:uLnTx/>
                <a:uFillTx/>
                <a:latin typeface="Calibri"/>
                <a:ea typeface="+mn-ea"/>
                <a:cs typeface="+mn-cs"/>
              </a:rPr>
              <a:t> case </a:t>
            </a:r>
            <a:r>
              <a:rPr lang="en-US" sz="2400" kern="0" dirty="0">
                <a:solidFill>
                  <a:sysClr val="windowText" lastClr="000000"/>
                </a:solidFill>
                <a:latin typeface="Calibri"/>
              </a:rPr>
              <a:t>of LCP</a:t>
            </a:r>
          </a:p>
        </p:txBody>
      </p:sp>
      <p:graphicFrame>
        <p:nvGraphicFramePr>
          <p:cNvPr id="24" name="Object 23"/>
          <p:cNvGraphicFramePr>
            <a:graphicFrameLocks noChangeAspect="1"/>
          </p:cNvGraphicFramePr>
          <p:nvPr>
            <p:extLst>
              <p:ext uri="{D42A27DB-BD31-4B8C-83A1-F6EECF244321}">
                <p14:modId xmlns:p14="http://schemas.microsoft.com/office/powerpoint/2010/main" val="3727668837"/>
              </p:ext>
            </p:extLst>
          </p:nvPr>
        </p:nvGraphicFramePr>
        <p:xfrm>
          <a:off x="1436077" y="3636307"/>
          <a:ext cx="1280884" cy="1708227"/>
        </p:xfrm>
        <a:graphic>
          <a:graphicData uri="http://schemas.openxmlformats.org/presentationml/2006/ole">
            <mc:AlternateContent xmlns:mc="http://schemas.openxmlformats.org/markup-compatibility/2006">
              <mc:Choice xmlns:v="urn:schemas-microsoft-com:vml" Requires="v">
                <p:oleObj spid="_x0000_s683165" name="CS ChemDraw Drawing" r:id="rId3" imgW="1530720" imgH="2040120" progId="ChemDraw.Document.6.0">
                  <p:embed/>
                </p:oleObj>
              </mc:Choice>
              <mc:Fallback>
                <p:oleObj name="CS ChemDraw Drawing" r:id="rId3" imgW="1530720" imgH="2040120" progId="ChemDraw.Document.6.0">
                  <p:embed/>
                  <p:pic>
                    <p:nvPicPr>
                      <p:cNvPr id="0" name="Picture 1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6077" y="3636307"/>
                        <a:ext cx="1280884" cy="17082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Rectangle 24"/>
          <p:cNvSpPr/>
          <p:nvPr/>
        </p:nvSpPr>
        <p:spPr>
          <a:xfrm>
            <a:off x="1642648" y="4320286"/>
            <a:ext cx="320922" cy="338554"/>
          </a:xfrm>
          <a:prstGeom prst="rect">
            <a:avLst/>
          </a:prstGeom>
        </p:spPr>
        <p:txBody>
          <a:bodyPr wrap="none">
            <a:spAutoFit/>
          </a:bodyPr>
          <a:lstStyle/>
          <a:p>
            <a:r>
              <a:rPr lang="en-US" sz="1600" dirty="0">
                <a:solidFill>
                  <a:srgbClr val="000000"/>
                </a:solidFill>
                <a:latin typeface="Calibri" panose="020F0502020204030204" pitchFamily="34" charset="0"/>
              </a:rPr>
              <a:t>F</a:t>
            </a:r>
            <a:r>
              <a:rPr lang="en-US" sz="1600" baseline="30000" dirty="0">
                <a:solidFill>
                  <a:srgbClr val="000000"/>
                </a:solidFill>
                <a:latin typeface="Calibri" panose="020F0502020204030204" pitchFamily="34" charset="0"/>
              </a:rPr>
              <a:t>-</a:t>
            </a:r>
            <a:endParaRPr lang="en-US" sz="1200" dirty="0"/>
          </a:p>
        </p:txBody>
      </p:sp>
      <p:sp>
        <p:nvSpPr>
          <p:cNvPr id="31" name="Rectangle 30"/>
          <p:cNvSpPr/>
          <p:nvPr/>
        </p:nvSpPr>
        <p:spPr>
          <a:xfrm>
            <a:off x="2101568" y="4364354"/>
            <a:ext cx="527709" cy="338554"/>
          </a:xfrm>
          <a:prstGeom prst="rect">
            <a:avLst/>
          </a:prstGeom>
        </p:spPr>
        <p:txBody>
          <a:bodyPr wrap="none">
            <a:spAutoFit/>
          </a:bodyPr>
          <a:lstStyle/>
          <a:p>
            <a:r>
              <a:rPr lang="en-US" sz="1600" dirty="0">
                <a:solidFill>
                  <a:srgbClr val="000000"/>
                </a:solidFill>
                <a:latin typeface="Calibri" panose="020F0502020204030204" pitchFamily="34" charset="0"/>
              </a:rPr>
              <a:t>Ca</a:t>
            </a:r>
            <a:r>
              <a:rPr lang="en-US" sz="1600" baseline="30000" dirty="0">
                <a:solidFill>
                  <a:srgbClr val="000000"/>
                </a:solidFill>
                <a:latin typeface="Calibri" panose="020F0502020204030204" pitchFamily="34" charset="0"/>
              </a:rPr>
              <a:t>2+</a:t>
            </a:r>
            <a:endParaRPr lang="en-US" sz="1200" baseline="30000" dirty="0"/>
          </a:p>
        </p:txBody>
      </p:sp>
      <p:sp>
        <p:nvSpPr>
          <p:cNvPr id="32" name="Rectangle 31"/>
          <p:cNvSpPr/>
          <p:nvPr/>
        </p:nvSpPr>
        <p:spPr>
          <a:xfrm>
            <a:off x="1612643" y="4545369"/>
            <a:ext cx="527709" cy="338554"/>
          </a:xfrm>
          <a:prstGeom prst="rect">
            <a:avLst/>
          </a:prstGeom>
        </p:spPr>
        <p:txBody>
          <a:bodyPr wrap="none">
            <a:spAutoFit/>
          </a:bodyPr>
          <a:lstStyle/>
          <a:p>
            <a:r>
              <a:rPr lang="en-US" sz="1600" dirty="0">
                <a:solidFill>
                  <a:srgbClr val="000000"/>
                </a:solidFill>
                <a:latin typeface="Calibri" panose="020F0502020204030204" pitchFamily="34" charset="0"/>
              </a:rPr>
              <a:t>Ca</a:t>
            </a:r>
            <a:r>
              <a:rPr lang="en-US" sz="1600" baseline="30000" dirty="0">
                <a:solidFill>
                  <a:srgbClr val="000000"/>
                </a:solidFill>
                <a:latin typeface="Calibri" panose="020F0502020204030204" pitchFamily="34" charset="0"/>
              </a:rPr>
              <a:t>2+</a:t>
            </a:r>
            <a:endParaRPr lang="en-US" sz="1200" baseline="30000" dirty="0"/>
          </a:p>
        </p:txBody>
      </p:sp>
      <p:sp>
        <p:nvSpPr>
          <p:cNvPr id="33" name="Rectangle 32"/>
          <p:cNvSpPr/>
          <p:nvPr/>
        </p:nvSpPr>
        <p:spPr>
          <a:xfrm>
            <a:off x="2134430" y="4589817"/>
            <a:ext cx="320922" cy="338554"/>
          </a:xfrm>
          <a:prstGeom prst="rect">
            <a:avLst/>
          </a:prstGeom>
        </p:spPr>
        <p:txBody>
          <a:bodyPr wrap="none">
            <a:spAutoFit/>
          </a:bodyPr>
          <a:lstStyle/>
          <a:p>
            <a:r>
              <a:rPr lang="en-US" sz="1600" dirty="0">
                <a:solidFill>
                  <a:srgbClr val="000000"/>
                </a:solidFill>
                <a:latin typeface="Calibri" panose="020F0502020204030204" pitchFamily="34" charset="0"/>
              </a:rPr>
              <a:t>F</a:t>
            </a:r>
            <a:r>
              <a:rPr lang="en-US" sz="1600" baseline="30000" dirty="0">
                <a:solidFill>
                  <a:srgbClr val="000000"/>
                </a:solidFill>
                <a:latin typeface="Calibri" panose="020F0502020204030204" pitchFamily="34" charset="0"/>
              </a:rPr>
              <a:t>-</a:t>
            </a:r>
            <a:endParaRPr lang="en-US" sz="1200" baseline="30000" dirty="0"/>
          </a:p>
        </p:txBody>
      </p:sp>
      <p:sp>
        <p:nvSpPr>
          <p:cNvPr id="11" name="Rectangle 10"/>
          <p:cNvSpPr/>
          <p:nvPr/>
        </p:nvSpPr>
        <p:spPr>
          <a:xfrm>
            <a:off x="741034" y="4893040"/>
            <a:ext cx="603049" cy="369332"/>
          </a:xfrm>
          <a:prstGeom prst="rect">
            <a:avLst/>
          </a:prstGeom>
        </p:spPr>
        <p:txBody>
          <a:bodyPr wrap="none">
            <a:spAutoFit/>
          </a:bodyPr>
          <a:lstStyle/>
          <a:p>
            <a:pPr lvl="0" algn="ctr" fontAlgn="base">
              <a:spcBef>
                <a:spcPct val="20000"/>
              </a:spcBef>
              <a:spcAft>
                <a:spcPct val="0"/>
              </a:spcAft>
            </a:pPr>
            <a:r>
              <a:rPr lang="en-US" dirty="0"/>
              <a:t>CaF</a:t>
            </a:r>
            <a:r>
              <a:rPr lang="en-US" baseline="-25000" dirty="0"/>
              <a:t>2</a:t>
            </a:r>
          </a:p>
        </p:txBody>
      </p:sp>
      <p:graphicFrame>
        <p:nvGraphicFramePr>
          <p:cNvPr id="14" name="Object 44"/>
          <p:cNvGraphicFramePr>
            <a:graphicFrameLocks noChangeAspect="1"/>
          </p:cNvGraphicFramePr>
          <p:nvPr/>
        </p:nvGraphicFramePr>
        <p:xfrm>
          <a:off x="1774934" y="4920811"/>
          <a:ext cx="290512" cy="292100"/>
        </p:xfrm>
        <a:graphic>
          <a:graphicData uri="http://schemas.openxmlformats.org/presentationml/2006/ole">
            <mc:AlternateContent xmlns:mc="http://schemas.openxmlformats.org/markup-compatibility/2006">
              <mc:Choice xmlns:v="urn:schemas-microsoft-com:vml" Requires="v">
                <p:oleObj spid="_x0000_s683166" name="CS ChemDraw Drawing" r:id="rId5" imgW="511632" imgH="513270" progId="ChemDraw.Document.6.0">
                  <p:embed/>
                </p:oleObj>
              </mc:Choice>
              <mc:Fallback>
                <p:oleObj name="CS ChemDraw Drawing" r:id="rId5" imgW="511632" imgH="513270" progId="ChemDraw.Document.6.0">
                  <p:embed/>
                  <p:pic>
                    <p:nvPicPr>
                      <p:cNvPr id="0" name="Picture 10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4934" y="4920811"/>
                        <a:ext cx="290512"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 name="Object 45"/>
          <p:cNvGraphicFramePr>
            <a:graphicFrameLocks noChangeAspect="1"/>
          </p:cNvGraphicFramePr>
          <p:nvPr/>
        </p:nvGraphicFramePr>
        <p:xfrm>
          <a:off x="2103929" y="4930241"/>
          <a:ext cx="290513" cy="292100"/>
        </p:xfrm>
        <a:graphic>
          <a:graphicData uri="http://schemas.openxmlformats.org/presentationml/2006/ole">
            <mc:AlternateContent xmlns:mc="http://schemas.openxmlformats.org/markup-compatibility/2006">
              <mc:Choice xmlns:v="urn:schemas-microsoft-com:vml" Requires="v">
                <p:oleObj spid="_x0000_s683167" name="CS ChemDraw Drawing" r:id="rId7" imgW="511632" imgH="513270" progId="ChemDraw.Document.6.0">
                  <p:embed/>
                </p:oleObj>
              </mc:Choice>
              <mc:Fallback>
                <p:oleObj name="CS ChemDraw Drawing" r:id="rId7" imgW="511632" imgH="513270" progId="ChemDraw.Document.6.0">
                  <p:embed/>
                  <p:pic>
                    <p:nvPicPr>
                      <p:cNvPr id="0" name="Picture 1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3929" y="4930241"/>
                        <a:ext cx="290513"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 name="Object 46"/>
          <p:cNvGraphicFramePr>
            <a:graphicFrameLocks noChangeAspect="1"/>
          </p:cNvGraphicFramePr>
          <p:nvPr/>
        </p:nvGraphicFramePr>
        <p:xfrm>
          <a:off x="1949693" y="4941258"/>
          <a:ext cx="290513" cy="292100"/>
        </p:xfrm>
        <a:graphic>
          <a:graphicData uri="http://schemas.openxmlformats.org/presentationml/2006/ole">
            <mc:AlternateContent xmlns:mc="http://schemas.openxmlformats.org/markup-compatibility/2006">
              <mc:Choice xmlns:v="urn:schemas-microsoft-com:vml" Requires="v">
                <p:oleObj spid="_x0000_s683168" name="CS ChemDraw Drawing" r:id="rId8" imgW="511632" imgH="513270" progId="ChemDraw.Document.6.0">
                  <p:embed/>
                </p:oleObj>
              </mc:Choice>
              <mc:Fallback>
                <p:oleObj name="CS ChemDraw Drawing" r:id="rId8" imgW="511632" imgH="513270" progId="ChemDraw.Document.6.0">
                  <p:embed/>
                  <p:pic>
                    <p:nvPicPr>
                      <p:cNvPr id="0" name="Picture 1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9693" y="4941258"/>
                        <a:ext cx="290513"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17" name="Straight Arrow Connector 16"/>
          <p:cNvCxnSpPr/>
          <p:nvPr/>
        </p:nvCxnSpPr>
        <p:spPr>
          <a:xfrm flipV="1">
            <a:off x="1284931" y="5046627"/>
            <a:ext cx="500674" cy="2113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617482" name="Object 10"/>
          <p:cNvGraphicFramePr>
            <a:graphicFrameLocks noChangeAspect="1"/>
          </p:cNvGraphicFramePr>
          <p:nvPr/>
        </p:nvGraphicFramePr>
        <p:xfrm>
          <a:off x="1595107" y="3209734"/>
          <a:ext cx="290512" cy="292100"/>
        </p:xfrm>
        <a:graphic>
          <a:graphicData uri="http://schemas.openxmlformats.org/presentationml/2006/ole">
            <mc:AlternateContent xmlns:mc="http://schemas.openxmlformats.org/markup-compatibility/2006">
              <mc:Choice xmlns:v="urn:schemas-microsoft-com:vml" Requires="v">
                <p:oleObj spid="_x0000_s683169" name="CS ChemDraw Drawing" r:id="rId9" imgW="511632" imgH="511650" progId="ChemDraw.Document.6.0">
                  <p:embed/>
                </p:oleObj>
              </mc:Choice>
              <mc:Fallback>
                <p:oleObj name="CS ChemDraw Drawing" r:id="rId9" imgW="511632" imgH="511650" progId="ChemDraw.Document.6.0">
                  <p:embed/>
                  <p:pic>
                    <p:nvPicPr>
                      <p:cNvPr id="0" name="Picture 1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95107" y="3209734"/>
                        <a:ext cx="290512"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0" name="Straight Arrow Connector 19"/>
          <p:cNvCxnSpPr/>
          <p:nvPr/>
        </p:nvCxnSpPr>
        <p:spPr>
          <a:xfrm flipV="1">
            <a:off x="1029707" y="3359213"/>
            <a:ext cx="500674" cy="21133"/>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1017" y="3209734"/>
            <a:ext cx="979755" cy="369332"/>
          </a:xfrm>
          <a:prstGeom prst="rect">
            <a:avLst/>
          </a:prstGeom>
        </p:spPr>
        <p:txBody>
          <a:bodyPr wrap="none">
            <a:spAutoFit/>
          </a:bodyPr>
          <a:lstStyle/>
          <a:p>
            <a:pPr lvl="0" algn="ctr" fontAlgn="base">
              <a:spcBef>
                <a:spcPct val="20000"/>
              </a:spcBef>
              <a:spcAft>
                <a:spcPct val="0"/>
              </a:spcAft>
            </a:pPr>
            <a:r>
              <a:rPr lang="en-US" dirty="0">
                <a:solidFill>
                  <a:srgbClr val="7030A0"/>
                </a:solidFill>
              </a:rPr>
              <a:t>Add </a:t>
            </a:r>
            <a:r>
              <a:rPr lang="en-US" dirty="0" err="1">
                <a:solidFill>
                  <a:srgbClr val="7030A0"/>
                </a:solidFill>
              </a:rPr>
              <a:t>NaF</a:t>
            </a:r>
            <a:endParaRPr lang="en-US" baseline="-25000" dirty="0">
              <a:solidFill>
                <a:srgbClr val="7030A0"/>
              </a:solidFill>
            </a:endParaRPr>
          </a:p>
        </p:txBody>
      </p:sp>
      <p:pic>
        <p:nvPicPr>
          <p:cNvPr id="683015" name="Picture 7"/>
          <p:cNvPicPr>
            <a:picLocks noChangeAspect="1" noChangeArrowheads="1"/>
          </p:cNvPicPr>
          <p:nvPr/>
        </p:nvPicPr>
        <p:blipFill>
          <a:blip r:embed="rId11" cstate="print"/>
          <a:srcRect/>
          <a:stretch>
            <a:fillRect/>
          </a:stretch>
        </p:blipFill>
        <p:spPr bwMode="auto">
          <a:xfrm>
            <a:off x="2975079" y="2666082"/>
            <a:ext cx="2579366" cy="3266693"/>
          </a:xfrm>
          <a:prstGeom prst="rect">
            <a:avLst/>
          </a:prstGeom>
          <a:noFill/>
          <a:ln w="9525">
            <a:noFill/>
            <a:miter lim="800000"/>
            <a:headEnd/>
            <a:tailEnd/>
          </a:ln>
        </p:spPr>
      </p:pic>
      <p:grpSp>
        <p:nvGrpSpPr>
          <p:cNvPr id="30" name="Group 8"/>
          <p:cNvGrpSpPr>
            <a:grpSpLocks/>
          </p:cNvGrpSpPr>
          <p:nvPr/>
        </p:nvGrpSpPr>
        <p:grpSpPr bwMode="auto">
          <a:xfrm>
            <a:off x="5900892" y="3496176"/>
            <a:ext cx="2895601" cy="338138"/>
            <a:chOff x="1594" y="528"/>
            <a:chExt cx="1824" cy="213"/>
          </a:xfrm>
        </p:grpSpPr>
        <p:sp>
          <p:nvSpPr>
            <p:cNvPr id="34" name="Text Box 5"/>
            <p:cNvSpPr txBox="1">
              <a:spLocks noChangeArrowheads="1"/>
            </p:cNvSpPr>
            <p:nvPr/>
          </p:nvSpPr>
          <p:spPr bwMode="auto">
            <a:xfrm>
              <a:off x="1594" y="528"/>
              <a:ext cx="1824" cy="213"/>
            </a:xfrm>
            <a:prstGeom prst="rect">
              <a:avLst/>
            </a:prstGeom>
            <a:noFill/>
            <a:ln w="9525">
              <a:noFill/>
              <a:miter lim="800000"/>
              <a:headEnd/>
              <a:tailEnd/>
            </a:ln>
          </p:spPr>
          <p:txBody>
            <a:bodyPr wrap="none">
              <a:spAutoFit/>
            </a:bodyPr>
            <a:lstStyle/>
            <a:p>
              <a:pPr fontAlgn="base">
                <a:spcBef>
                  <a:spcPct val="0"/>
                </a:spcBef>
                <a:spcAft>
                  <a:spcPct val="0"/>
                </a:spcAft>
              </a:pPr>
              <a:r>
                <a:rPr lang="en-US" sz="1600" dirty="0">
                  <a:solidFill>
                    <a:srgbClr val="000000"/>
                  </a:solidFill>
                  <a:latin typeface="Arial" charset="0"/>
                </a:rPr>
                <a:t>CaF</a:t>
              </a:r>
              <a:r>
                <a:rPr lang="en-US" sz="1600" baseline="-25000" dirty="0">
                  <a:solidFill>
                    <a:srgbClr val="000000"/>
                  </a:solidFill>
                  <a:latin typeface="Arial" charset="0"/>
                </a:rPr>
                <a:t>2</a:t>
              </a:r>
              <a:r>
                <a:rPr lang="en-US" sz="1400" dirty="0">
                  <a:solidFill>
                    <a:srgbClr val="000000"/>
                  </a:solidFill>
                  <a:latin typeface="Arial" charset="0"/>
                </a:rPr>
                <a:t>(</a:t>
              </a:r>
              <a:r>
                <a:rPr lang="en-US" sz="1400" i="1" dirty="0">
                  <a:solidFill>
                    <a:srgbClr val="000000"/>
                  </a:solidFill>
                  <a:latin typeface="Arial" charset="0"/>
                </a:rPr>
                <a:t>s</a:t>
              </a:r>
              <a:r>
                <a:rPr lang="en-US" sz="1400" dirty="0">
                  <a:solidFill>
                    <a:srgbClr val="000000"/>
                  </a:solidFill>
                  <a:latin typeface="Arial" charset="0"/>
                </a:rPr>
                <a:t>)</a:t>
              </a:r>
              <a:r>
                <a:rPr lang="en-US" sz="1600" dirty="0">
                  <a:solidFill>
                    <a:srgbClr val="000000"/>
                  </a:solidFill>
                  <a:latin typeface="Arial" charset="0"/>
                </a:rPr>
                <a:t>          Ca</a:t>
              </a:r>
              <a:r>
                <a:rPr lang="en-US" sz="1600" baseline="30000" dirty="0">
                  <a:solidFill>
                    <a:srgbClr val="000000"/>
                  </a:solidFill>
                  <a:latin typeface="Arial" charset="0"/>
                </a:rPr>
                <a:t>2+</a:t>
              </a:r>
              <a:r>
                <a:rPr lang="en-US" sz="1400" dirty="0">
                  <a:solidFill>
                    <a:srgbClr val="000000"/>
                  </a:solidFill>
                  <a:latin typeface="Arial" charset="0"/>
                </a:rPr>
                <a:t>(</a:t>
              </a:r>
              <a:r>
                <a:rPr lang="en-US" sz="1400" i="1" dirty="0" err="1">
                  <a:solidFill>
                    <a:srgbClr val="000000"/>
                  </a:solidFill>
                  <a:latin typeface="Arial" charset="0"/>
                </a:rPr>
                <a:t>aq</a:t>
              </a:r>
              <a:r>
                <a:rPr lang="en-US" sz="1400" dirty="0">
                  <a:solidFill>
                    <a:srgbClr val="000000"/>
                  </a:solidFill>
                  <a:latin typeface="Arial" charset="0"/>
                </a:rPr>
                <a:t>)</a:t>
              </a:r>
              <a:r>
                <a:rPr lang="en-US" sz="1600" dirty="0">
                  <a:solidFill>
                    <a:srgbClr val="000000"/>
                  </a:solidFill>
                  <a:latin typeface="Arial" charset="0"/>
                </a:rPr>
                <a:t> + F</a:t>
              </a:r>
              <a:r>
                <a:rPr lang="en-US" baseline="30000" dirty="0">
                  <a:solidFill>
                    <a:srgbClr val="000000"/>
                  </a:solidFill>
                  <a:latin typeface="Arial" charset="0"/>
                </a:rPr>
                <a:t>-</a:t>
              </a:r>
              <a:r>
                <a:rPr lang="en-US" sz="1400" dirty="0">
                  <a:solidFill>
                    <a:srgbClr val="000000"/>
                  </a:solidFill>
                  <a:latin typeface="Arial" charset="0"/>
                </a:rPr>
                <a:t>(</a:t>
              </a:r>
              <a:r>
                <a:rPr lang="en-US" sz="1400" i="1" dirty="0" err="1">
                  <a:solidFill>
                    <a:srgbClr val="000000"/>
                  </a:solidFill>
                  <a:latin typeface="Arial" charset="0"/>
                </a:rPr>
                <a:t>aq</a:t>
              </a:r>
              <a:r>
                <a:rPr lang="en-US" sz="1400" dirty="0">
                  <a:solidFill>
                    <a:srgbClr val="000000"/>
                  </a:solidFill>
                  <a:latin typeface="Arial" charset="0"/>
                </a:rPr>
                <a:t>)</a:t>
              </a:r>
            </a:p>
          </p:txBody>
        </p:sp>
        <p:sp>
          <p:nvSpPr>
            <p:cNvPr id="36" name="Line 6"/>
            <p:cNvSpPr>
              <a:spLocks noChangeShapeType="1"/>
            </p:cNvSpPr>
            <p:nvPr/>
          </p:nvSpPr>
          <p:spPr bwMode="auto">
            <a:xfrm>
              <a:off x="2111" y="624"/>
              <a:ext cx="263"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1600">
                <a:solidFill>
                  <a:srgbClr val="000000"/>
                </a:solidFill>
                <a:latin typeface="Arial" charset="0"/>
              </a:endParaRPr>
            </a:p>
          </p:txBody>
        </p:sp>
        <p:sp>
          <p:nvSpPr>
            <p:cNvPr id="37" name="Line 7"/>
            <p:cNvSpPr>
              <a:spLocks noChangeShapeType="1"/>
            </p:cNvSpPr>
            <p:nvPr/>
          </p:nvSpPr>
          <p:spPr bwMode="auto">
            <a:xfrm flipH="1">
              <a:off x="2097" y="692"/>
              <a:ext cx="270"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1600">
                <a:solidFill>
                  <a:srgbClr val="000000"/>
                </a:solidFill>
                <a:latin typeface="Arial" charset="0"/>
              </a:endParaRPr>
            </a:p>
          </p:txBody>
        </p:sp>
      </p:grpSp>
      <p:grpSp>
        <p:nvGrpSpPr>
          <p:cNvPr id="38" name="Group 8"/>
          <p:cNvGrpSpPr>
            <a:grpSpLocks/>
          </p:cNvGrpSpPr>
          <p:nvPr/>
        </p:nvGrpSpPr>
        <p:grpSpPr bwMode="auto">
          <a:xfrm>
            <a:off x="5943412" y="4322451"/>
            <a:ext cx="2782888" cy="338138"/>
            <a:chOff x="1615" y="528"/>
            <a:chExt cx="1753" cy="213"/>
          </a:xfrm>
        </p:grpSpPr>
        <p:sp>
          <p:nvSpPr>
            <p:cNvPr id="39" name="Text Box 5"/>
            <p:cNvSpPr txBox="1">
              <a:spLocks noChangeArrowheads="1"/>
            </p:cNvSpPr>
            <p:nvPr/>
          </p:nvSpPr>
          <p:spPr bwMode="auto">
            <a:xfrm>
              <a:off x="1615" y="528"/>
              <a:ext cx="1753" cy="213"/>
            </a:xfrm>
            <a:prstGeom prst="rect">
              <a:avLst/>
            </a:prstGeom>
            <a:noFill/>
            <a:ln w="9525">
              <a:noFill/>
              <a:miter lim="800000"/>
              <a:headEnd/>
              <a:tailEnd/>
            </a:ln>
          </p:spPr>
          <p:txBody>
            <a:bodyPr wrap="none">
              <a:spAutoFit/>
            </a:bodyPr>
            <a:lstStyle/>
            <a:p>
              <a:pPr fontAlgn="base">
                <a:spcBef>
                  <a:spcPct val="0"/>
                </a:spcBef>
                <a:spcAft>
                  <a:spcPct val="0"/>
                </a:spcAft>
              </a:pPr>
              <a:r>
                <a:rPr lang="en-US" sz="1600" dirty="0" err="1">
                  <a:solidFill>
                    <a:srgbClr val="000000"/>
                  </a:solidFill>
                  <a:latin typeface="Arial" charset="0"/>
                </a:rPr>
                <a:t>NaF</a:t>
              </a:r>
              <a:r>
                <a:rPr lang="en-US" sz="1600" baseline="-25000" dirty="0">
                  <a:solidFill>
                    <a:srgbClr val="000000"/>
                  </a:solidFill>
                  <a:latin typeface="Arial" charset="0"/>
                </a:rPr>
                <a:t> </a:t>
              </a:r>
              <a:r>
                <a:rPr lang="en-US" sz="1400" dirty="0">
                  <a:solidFill>
                    <a:srgbClr val="000000"/>
                  </a:solidFill>
                  <a:latin typeface="Arial" charset="0"/>
                </a:rPr>
                <a:t>(</a:t>
              </a:r>
              <a:r>
                <a:rPr lang="en-US" sz="1400" i="1" dirty="0">
                  <a:solidFill>
                    <a:srgbClr val="000000"/>
                  </a:solidFill>
                  <a:latin typeface="Arial" charset="0"/>
                </a:rPr>
                <a:t>s</a:t>
              </a:r>
              <a:r>
                <a:rPr lang="en-US" sz="1400" dirty="0">
                  <a:solidFill>
                    <a:srgbClr val="000000"/>
                  </a:solidFill>
                  <a:latin typeface="Arial" charset="0"/>
                </a:rPr>
                <a:t>)</a:t>
              </a:r>
              <a:r>
                <a:rPr lang="en-US" sz="1600" dirty="0">
                  <a:solidFill>
                    <a:srgbClr val="000000"/>
                  </a:solidFill>
                  <a:latin typeface="Arial" charset="0"/>
                </a:rPr>
                <a:t>          Na</a:t>
              </a:r>
              <a:r>
                <a:rPr lang="en-US" sz="1600" baseline="30000" dirty="0">
                  <a:solidFill>
                    <a:srgbClr val="000000"/>
                  </a:solidFill>
                  <a:latin typeface="Arial" charset="0"/>
                </a:rPr>
                <a:t>+</a:t>
              </a:r>
              <a:r>
                <a:rPr lang="en-US" sz="1400" dirty="0">
                  <a:solidFill>
                    <a:srgbClr val="000000"/>
                  </a:solidFill>
                  <a:latin typeface="Arial" charset="0"/>
                </a:rPr>
                <a:t>(</a:t>
              </a:r>
              <a:r>
                <a:rPr lang="en-US" sz="1400" i="1" dirty="0" err="1">
                  <a:solidFill>
                    <a:srgbClr val="000000"/>
                  </a:solidFill>
                  <a:latin typeface="Arial" charset="0"/>
                </a:rPr>
                <a:t>aq</a:t>
              </a:r>
              <a:r>
                <a:rPr lang="en-US" sz="1400" dirty="0">
                  <a:solidFill>
                    <a:srgbClr val="000000"/>
                  </a:solidFill>
                  <a:latin typeface="Arial" charset="0"/>
                </a:rPr>
                <a:t>)</a:t>
              </a:r>
              <a:r>
                <a:rPr lang="en-US" sz="1600" dirty="0">
                  <a:solidFill>
                    <a:srgbClr val="000000"/>
                  </a:solidFill>
                  <a:latin typeface="Arial" charset="0"/>
                </a:rPr>
                <a:t> + F</a:t>
              </a:r>
              <a:r>
                <a:rPr lang="en-US" baseline="30000" dirty="0">
                  <a:solidFill>
                    <a:srgbClr val="000000"/>
                  </a:solidFill>
                  <a:latin typeface="Arial" charset="0"/>
                </a:rPr>
                <a:t>-</a:t>
              </a:r>
              <a:r>
                <a:rPr lang="en-US" sz="1400" dirty="0">
                  <a:solidFill>
                    <a:srgbClr val="000000"/>
                  </a:solidFill>
                  <a:latin typeface="Arial" charset="0"/>
                </a:rPr>
                <a:t>(</a:t>
              </a:r>
              <a:r>
                <a:rPr lang="en-US" sz="1400" i="1" dirty="0" err="1">
                  <a:solidFill>
                    <a:srgbClr val="000000"/>
                  </a:solidFill>
                  <a:latin typeface="Arial" charset="0"/>
                </a:rPr>
                <a:t>aq</a:t>
              </a:r>
              <a:r>
                <a:rPr lang="en-US" sz="1400" dirty="0">
                  <a:solidFill>
                    <a:srgbClr val="000000"/>
                  </a:solidFill>
                  <a:latin typeface="Arial" charset="0"/>
                </a:rPr>
                <a:t>)</a:t>
              </a:r>
            </a:p>
          </p:txBody>
        </p:sp>
        <p:sp>
          <p:nvSpPr>
            <p:cNvPr id="40" name="Line 6"/>
            <p:cNvSpPr>
              <a:spLocks noChangeShapeType="1"/>
            </p:cNvSpPr>
            <p:nvPr/>
          </p:nvSpPr>
          <p:spPr bwMode="auto">
            <a:xfrm>
              <a:off x="2111" y="645"/>
              <a:ext cx="263"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1600">
                <a:solidFill>
                  <a:srgbClr val="000000"/>
                </a:solidFill>
                <a:latin typeface="Arial" charset="0"/>
              </a:endParaRPr>
            </a:p>
          </p:txBody>
        </p:sp>
      </p:grpSp>
      <p:cxnSp>
        <p:nvCxnSpPr>
          <p:cNvPr id="42" name="Straight Arrow Connector 41"/>
          <p:cNvCxnSpPr/>
          <p:nvPr/>
        </p:nvCxnSpPr>
        <p:spPr>
          <a:xfrm flipV="1">
            <a:off x="8258156" y="3187879"/>
            <a:ext cx="0" cy="3193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6503457" y="3438494"/>
            <a:ext cx="844792"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8" name="Slide Number Placeholder 27"/>
          <p:cNvSpPr>
            <a:spLocks noGrp="1"/>
          </p:cNvSpPr>
          <p:nvPr>
            <p:ph type="sldNum" sz="quarter" idx="12"/>
          </p:nvPr>
        </p:nvSpPr>
        <p:spPr/>
        <p:txBody>
          <a:bodyPr/>
          <a:lstStyle/>
          <a:p>
            <a:fld id="{B6F15528-21DE-4FAA-801E-634DDDAF4B2B}" type="slidenum">
              <a:rPr lang="en-US" smtClean="0"/>
              <a:pPr/>
              <a:t>29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8229600" cy="1143000"/>
          </a:xfrm>
          <a:prstGeom prst="rect">
            <a:avLst/>
          </a:prstGeom>
        </p:spPr>
        <p:txBody>
          <a:bodyPr vert="horz" lIns="91440" tIns="45720" rIns="91440" bIns="45720" rtlCol="0" anchor="ctr">
            <a:normAutofit/>
          </a:bodyPr>
          <a:lstStyle/>
          <a:p>
            <a:pPr marL="342900" indent="-342900" algn="ctr"/>
            <a:r>
              <a:rPr lang="en-US" sz="4000" u="sng" dirty="0"/>
              <a:t>Chapter 15</a:t>
            </a:r>
          </a:p>
        </p:txBody>
      </p:sp>
      <p:sp>
        <p:nvSpPr>
          <p:cNvPr id="5" name="TextBox 4"/>
          <p:cNvSpPr txBox="1"/>
          <p:nvPr/>
        </p:nvSpPr>
        <p:spPr>
          <a:xfrm>
            <a:off x="1434161" y="2723938"/>
            <a:ext cx="6391173" cy="707886"/>
          </a:xfrm>
          <a:prstGeom prst="rect">
            <a:avLst/>
          </a:prstGeom>
          <a:noFill/>
        </p:spPr>
        <p:txBody>
          <a:bodyPr wrap="square" rtlCol="0">
            <a:spAutoFit/>
          </a:bodyPr>
          <a:lstStyle/>
          <a:p>
            <a:r>
              <a:rPr lang="en-US" sz="2000" b="1" dirty="0">
                <a:solidFill>
                  <a:srgbClr val="0000FF"/>
                </a:solidFill>
              </a:rPr>
              <a:t>Physical Equilibrium- </a:t>
            </a:r>
            <a:r>
              <a:rPr lang="en-US" sz="2000" dirty="0"/>
              <a:t>forward and reverse processes occur at the same rate but there is </a:t>
            </a:r>
            <a:r>
              <a:rPr lang="en-US" sz="2000" u="sng" dirty="0">
                <a:solidFill>
                  <a:srgbClr val="FF0000"/>
                </a:solidFill>
              </a:rPr>
              <a:t>no chemical change</a:t>
            </a:r>
            <a:r>
              <a:rPr lang="en-US" sz="2000" dirty="0"/>
              <a:t>.</a:t>
            </a:r>
          </a:p>
        </p:txBody>
      </p:sp>
      <p:sp>
        <p:nvSpPr>
          <p:cNvPr id="8" name="Rectangle 7"/>
          <p:cNvSpPr/>
          <p:nvPr/>
        </p:nvSpPr>
        <p:spPr>
          <a:xfrm>
            <a:off x="409100" y="819813"/>
            <a:ext cx="8484650" cy="1754326"/>
          </a:xfrm>
          <a:prstGeom prst="rect">
            <a:avLst/>
          </a:prstGeom>
        </p:spPr>
        <p:txBody>
          <a:bodyPr wrap="square">
            <a:spAutoFit/>
          </a:bodyPr>
          <a:lstStyle/>
          <a:p>
            <a:pPr indent="231775">
              <a:buFont typeface="Arial" pitchFamily="34" charset="0"/>
              <a:buChar char="•"/>
            </a:pPr>
            <a:r>
              <a:rPr lang="en-US" dirty="0"/>
              <a:t>The change is reversible</a:t>
            </a:r>
          </a:p>
          <a:p>
            <a:pPr indent="231775"/>
            <a:endParaRPr lang="en-US" dirty="0"/>
          </a:p>
          <a:p>
            <a:pPr indent="231775">
              <a:buFont typeface="Arial" pitchFamily="34" charset="0"/>
              <a:buChar char="•"/>
            </a:pPr>
            <a:r>
              <a:rPr lang="en-US" dirty="0"/>
              <a:t>The system is “closed”—no substance can enter or leave</a:t>
            </a:r>
          </a:p>
          <a:p>
            <a:pPr marL="231775" indent="-231775">
              <a:buFont typeface="Arial" pitchFamily="34" charset="0"/>
              <a:buChar char="•"/>
            </a:pPr>
            <a:r>
              <a:rPr lang="en-US" dirty="0"/>
              <a:t>The system is dynamic - At the macroscopic level, it appears as if nothing is happening, but at the particulate level, reversible changes are occurring continuously.</a:t>
            </a:r>
          </a:p>
          <a:p>
            <a:pPr indent="231775">
              <a:buFont typeface="Arial" pitchFamily="34" charset="0"/>
              <a:buChar char="•"/>
            </a:pPr>
            <a:r>
              <a:rPr lang="en-US" dirty="0"/>
              <a:t>Can be at physical equilibrium or chemical equilibrium</a:t>
            </a:r>
          </a:p>
        </p:txBody>
      </p:sp>
      <p:grpSp>
        <p:nvGrpSpPr>
          <p:cNvPr id="2" name="Group 8"/>
          <p:cNvGrpSpPr/>
          <p:nvPr/>
        </p:nvGrpSpPr>
        <p:grpSpPr>
          <a:xfrm>
            <a:off x="3706370" y="859066"/>
            <a:ext cx="1636409" cy="523220"/>
            <a:chOff x="963172" y="5402179"/>
            <a:chExt cx="1636409" cy="523220"/>
          </a:xfrm>
        </p:grpSpPr>
        <p:sp>
          <p:nvSpPr>
            <p:cNvPr id="10" name="Text Box 5"/>
            <p:cNvSpPr txBox="1">
              <a:spLocks noChangeArrowheads="1"/>
            </p:cNvSpPr>
            <p:nvPr/>
          </p:nvSpPr>
          <p:spPr bwMode="auto">
            <a:xfrm>
              <a:off x="963172" y="5402179"/>
              <a:ext cx="16364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en-US" altLang="en-US" sz="2800" dirty="0"/>
                <a:t>A          B</a:t>
              </a:r>
            </a:p>
          </p:txBody>
        </p:sp>
        <p:graphicFrame>
          <p:nvGraphicFramePr>
            <p:cNvPr id="11" name="Object 2"/>
            <p:cNvGraphicFramePr>
              <a:graphicFrameLocks noChangeAspect="1"/>
            </p:cNvGraphicFramePr>
            <p:nvPr/>
          </p:nvGraphicFramePr>
          <p:xfrm>
            <a:off x="1410901" y="5592279"/>
            <a:ext cx="762000" cy="182450"/>
          </p:xfrm>
          <a:graphic>
            <a:graphicData uri="http://schemas.openxmlformats.org/presentationml/2006/ole">
              <mc:AlternateContent xmlns:mc="http://schemas.openxmlformats.org/markup-compatibility/2006">
                <mc:Choice xmlns:v="urn:schemas-microsoft-com:vml" Requires="v">
                  <p:oleObj spid="_x0000_s318534" name="CS ChemDraw Drawing" r:id="rId4" imgW="1014619" imgH="243270" progId="ChemDraw.Document.6.0">
                    <p:embed/>
                  </p:oleObj>
                </mc:Choice>
                <mc:Fallback>
                  <p:oleObj name="CS ChemDraw Drawing" r:id="rId4" imgW="1014619" imgH="243270" progId="ChemDraw.Document.6.0">
                    <p:embed/>
                    <p:pic>
                      <p:nvPicPr>
                        <p:cNvPr id="0" name="Picture 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0901" y="5592279"/>
                          <a:ext cx="762000" cy="18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112644" name="Picture 4"/>
          <p:cNvPicPr>
            <a:picLocks noChangeAspect="1" noChangeArrowheads="1"/>
          </p:cNvPicPr>
          <p:nvPr/>
        </p:nvPicPr>
        <p:blipFill>
          <a:blip r:embed="rId6" cstate="print"/>
          <a:srcRect/>
          <a:stretch>
            <a:fillRect/>
          </a:stretch>
        </p:blipFill>
        <p:spPr bwMode="auto">
          <a:xfrm>
            <a:off x="2623482" y="4234964"/>
            <a:ext cx="3824237" cy="1280147"/>
          </a:xfrm>
          <a:prstGeom prst="rect">
            <a:avLst/>
          </a:prstGeom>
          <a:noFill/>
          <a:ln w="9525">
            <a:noFill/>
            <a:miter lim="800000"/>
            <a:headEnd/>
            <a:tailEnd/>
          </a:ln>
        </p:spPr>
      </p:pic>
      <p:sp>
        <p:nvSpPr>
          <p:cNvPr id="13" name="Rectangle 12"/>
          <p:cNvSpPr/>
          <p:nvPr/>
        </p:nvSpPr>
        <p:spPr>
          <a:xfrm>
            <a:off x="3902395" y="3663247"/>
            <a:ext cx="1335622" cy="461665"/>
          </a:xfrm>
          <a:prstGeom prst="rect">
            <a:avLst/>
          </a:prstGeom>
        </p:spPr>
        <p:txBody>
          <a:bodyPr wrap="none">
            <a:spAutoFit/>
          </a:bodyPr>
          <a:lstStyle/>
          <a:p>
            <a:r>
              <a:rPr lang="en-US" sz="2400" u="sng" dirty="0"/>
              <a:t>Solubility</a:t>
            </a:r>
          </a:p>
        </p:txBody>
      </p:sp>
      <p:sp>
        <p:nvSpPr>
          <p:cNvPr id="84" name="TextBox 83"/>
          <p:cNvSpPr txBox="1"/>
          <p:nvPr/>
        </p:nvSpPr>
        <p:spPr>
          <a:xfrm>
            <a:off x="2679761" y="5517570"/>
            <a:ext cx="1125426" cy="338554"/>
          </a:xfrm>
          <a:prstGeom prst="rect">
            <a:avLst/>
          </a:prstGeom>
          <a:noFill/>
        </p:spPr>
        <p:txBody>
          <a:bodyPr wrap="square" rtlCol="0">
            <a:spAutoFit/>
          </a:bodyPr>
          <a:lstStyle/>
          <a:p>
            <a:pPr algn="ctr"/>
            <a:r>
              <a:rPr lang="en-US" sz="1600" dirty="0"/>
              <a:t>At time = 0</a:t>
            </a:r>
          </a:p>
        </p:txBody>
      </p:sp>
      <p:sp>
        <p:nvSpPr>
          <p:cNvPr id="85" name="TextBox 84"/>
          <p:cNvSpPr txBox="1"/>
          <p:nvPr/>
        </p:nvSpPr>
        <p:spPr>
          <a:xfrm>
            <a:off x="4005002" y="5527196"/>
            <a:ext cx="1125426" cy="338554"/>
          </a:xfrm>
          <a:prstGeom prst="rect">
            <a:avLst/>
          </a:prstGeom>
          <a:noFill/>
        </p:spPr>
        <p:txBody>
          <a:bodyPr wrap="square" rtlCol="0">
            <a:spAutoFit/>
          </a:bodyPr>
          <a:lstStyle/>
          <a:p>
            <a:pPr algn="ctr"/>
            <a:r>
              <a:rPr lang="en-US" sz="1600" dirty="0"/>
              <a:t>At time &gt; 0</a:t>
            </a:r>
          </a:p>
        </p:txBody>
      </p:sp>
      <p:sp>
        <p:nvSpPr>
          <p:cNvPr id="86" name="TextBox 85"/>
          <p:cNvSpPr txBox="1"/>
          <p:nvPr/>
        </p:nvSpPr>
        <p:spPr>
          <a:xfrm>
            <a:off x="5192566" y="5517570"/>
            <a:ext cx="1346810" cy="338554"/>
          </a:xfrm>
          <a:prstGeom prst="rect">
            <a:avLst/>
          </a:prstGeom>
          <a:noFill/>
        </p:spPr>
        <p:txBody>
          <a:bodyPr wrap="square" rtlCol="0">
            <a:spAutoFit/>
          </a:bodyPr>
          <a:lstStyle/>
          <a:p>
            <a:pPr algn="ctr"/>
            <a:r>
              <a:rPr lang="en-US" sz="1600" dirty="0"/>
              <a:t>At time = ∞</a:t>
            </a:r>
          </a:p>
        </p:txBody>
      </p:sp>
      <p:sp>
        <p:nvSpPr>
          <p:cNvPr id="88" name="TextBox 87"/>
          <p:cNvSpPr txBox="1"/>
          <p:nvPr/>
        </p:nvSpPr>
        <p:spPr>
          <a:xfrm>
            <a:off x="3041373" y="6121669"/>
            <a:ext cx="1372402" cy="646331"/>
          </a:xfrm>
          <a:prstGeom prst="rect">
            <a:avLst/>
          </a:prstGeom>
          <a:noFill/>
        </p:spPr>
        <p:txBody>
          <a:bodyPr wrap="square" rtlCol="0">
            <a:spAutoFit/>
          </a:bodyPr>
          <a:lstStyle/>
          <a:p>
            <a:pPr algn="ctr"/>
            <a:r>
              <a:rPr lang="en-US" dirty="0"/>
              <a:t>rate of dissolution</a:t>
            </a:r>
          </a:p>
        </p:txBody>
      </p:sp>
      <p:sp>
        <p:nvSpPr>
          <p:cNvPr id="89" name="TextBox 88"/>
          <p:cNvSpPr txBox="1"/>
          <p:nvPr/>
        </p:nvSpPr>
        <p:spPr>
          <a:xfrm>
            <a:off x="4724150" y="6120066"/>
            <a:ext cx="1372402" cy="646331"/>
          </a:xfrm>
          <a:prstGeom prst="rect">
            <a:avLst/>
          </a:prstGeom>
          <a:noFill/>
        </p:spPr>
        <p:txBody>
          <a:bodyPr wrap="square" rtlCol="0">
            <a:spAutoFit/>
          </a:bodyPr>
          <a:lstStyle/>
          <a:p>
            <a:pPr algn="ctr"/>
            <a:r>
              <a:rPr lang="en-US" dirty="0"/>
              <a:t>rate of precipitation</a:t>
            </a:r>
          </a:p>
        </p:txBody>
      </p:sp>
      <p:sp>
        <p:nvSpPr>
          <p:cNvPr id="90" name="TextBox 89"/>
          <p:cNvSpPr txBox="1"/>
          <p:nvPr/>
        </p:nvSpPr>
        <p:spPr>
          <a:xfrm>
            <a:off x="4271802" y="6264442"/>
            <a:ext cx="565486" cy="369332"/>
          </a:xfrm>
          <a:prstGeom prst="rect">
            <a:avLst/>
          </a:prstGeom>
          <a:noFill/>
        </p:spPr>
        <p:txBody>
          <a:bodyPr wrap="square" rtlCol="0">
            <a:spAutoFit/>
          </a:bodyPr>
          <a:lstStyle/>
          <a:p>
            <a:pPr algn="ctr"/>
            <a:r>
              <a:rPr lang="en-US" dirty="0"/>
              <a:t>=</a:t>
            </a:r>
          </a:p>
        </p:txBody>
      </p:sp>
      <p:cxnSp>
        <p:nvCxnSpPr>
          <p:cNvPr id="94" name="Straight Connector 93"/>
          <p:cNvCxnSpPr/>
          <p:nvPr/>
        </p:nvCxnSpPr>
        <p:spPr>
          <a:xfrm>
            <a:off x="0" y="2650641"/>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Slide Number Placeholder 94"/>
          <p:cNvSpPr>
            <a:spLocks noGrp="1"/>
          </p:cNvSpPr>
          <p:nvPr>
            <p:ph type="sldNum" sz="quarter" idx="12"/>
          </p:nvPr>
        </p:nvSpPr>
        <p:spPr/>
        <p:txBody>
          <a:bodyPr/>
          <a:lstStyle/>
          <a:p>
            <a:fld id="{B6F15528-21DE-4FAA-801E-634DDDAF4B2B}"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2"/>
          <p:cNvSpPr txBox="1">
            <a:spLocks noChangeArrowheads="1"/>
          </p:cNvSpPr>
          <p:nvPr/>
        </p:nvSpPr>
        <p:spPr bwMode="auto">
          <a:xfrm>
            <a:off x="152400" y="1065826"/>
            <a:ext cx="8839200" cy="1187450"/>
          </a:xfrm>
          <a:prstGeom prst="rect">
            <a:avLst/>
          </a:prstGeom>
          <a:noFill/>
          <a:ln w="9525">
            <a:noFill/>
            <a:miter lim="800000"/>
            <a:headEnd/>
            <a:tailEnd/>
          </a:ln>
        </p:spPr>
        <p:txBody>
          <a:bodyPr>
            <a:spAutoFit/>
          </a:bodyPr>
          <a:lstStyle/>
          <a:p>
            <a:pPr fontAlgn="base">
              <a:spcBef>
                <a:spcPct val="50000"/>
              </a:spcBef>
              <a:spcAft>
                <a:spcPct val="0"/>
              </a:spcAft>
            </a:pPr>
            <a:r>
              <a:rPr lang="en-US" sz="2400" dirty="0">
                <a:solidFill>
                  <a:srgbClr val="000000"/>
                </a:solidFill>
                <a:latin typeface="Arial" charset="0"/>
              </a:rPr>
              <a:t>The </a:t>
            </a:r>
            <a:r>
              <a:rPr lang="en-US" sz="2400" b="1" i="1" dirty="0">
                <a:solidFill>
                  <a:srgbClr val="000000"/>
                </a:solidFill>
                <a:latin typeface="Arial" charset="0"/>
              </a:rPr>
              <a:t>common ion effect</a:t>
            </a:r>
            <a:r>
              <a:rPr lang="en-US" sz="2400" dirty="0">
                <a:solidFill>
                  <a:srgbClr val="000000"/>
                </a:solidFill>
                <a:latin typeface="Arial" charset="0"/>
              </a:rPr>
              <a:t> is the shift in equilibrium caused by the addition of a compound having an ion in common with the dissolved substance.</a:t>
            </a:r>
          </a:p>
        </p:txBody>
      </p:sp>
      <p:sp>
        <p:nvSpPr>
          <p:cNvPr id="21" name="Title 1"/>
          <p:cNvSpPr txBox="1">
            <a:spLocks/>
          </p:cNvSpPr>
          <p:nvPr/>
        </p:nvSpPr>
        <p:spPr>
          <a:xfrm>
            <a:off x="814416" y="6355"/>
            <a:ext cx="7467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sysClr val="windowText" lastClr="000000"/>
                </a:solidFill>
                <a:effectLst/>
                <a:uLnTx/>
                <a:uFillTx/>
                <a:latin typeface="Calibri"/>
                <a:ea typeface="+mj-ea"/>
                <a:cs typeface="+mj-cs"/>
              </a:rPr>
              <a:t>Common Ion Effect and Solubility</a:t>
            </a:r>
          </a:p>
        </p:txBody>
      </p:sp>
      <p:sp>
        <p:nvSpPr>
          <p:cNvPr id="23" name="Rounded Rectangle 22"/>
          <p:cNvSpPr/>
          <p:nvPr/>
        </p:nvSpPr>
        <p:spPr>
          <a:xfrm>
            <a:off x="5834731" y="1891273"/>
            <a:ext cx="3026229" cy="525356"/>
          </a:xfrm>
          <a:prstGeom prst="roundRect">
            <a:avLst/>
          </a:prstGeom>
          <a:solidFill>
            <a:srgbClr val="C0504D">
              <a:lumMod val="40000"/>
              <a:lumOff val="60000"/>
            </a:srgbClr>
          </a:solidFill>
          <a:ln w="25400" cap="flat" cmpd="sng" algn="ctr">
            <a:solidFill>
              <a:srgbClr val="FF0000"/>
            </a:solidFill>
            <a:prstDash val="solid"/>
          </a:ln>
          <a:effectLst/>
        </p:spPr>
        <p:txBody>
          <a:bodyPr rtlCol="0" anchor="ctr"/>
          <a:lstStyle/>
          <a:p>
            <a:pPr lvl="0" algn="ctr"/>
            <a:r>
              <a:rPr kumimoji="0" lang="en-US" sz="2400" b="0" i="0" u="none" strike="noStrike" kern="0" cap="none" spc="0" normalizeH="0" baseline="0" noProof="0" dirty="0">
                <a:ln>
                  <a:noFill/>
                </a:ln>
                <a:solidFill>
                  <a:sysClr val="windowText" lastClr="000000"/>
                </a:solidFill>
                <a:effectLst/>
                <a:uLnTx/>
                <a:uFillTx/>
                <a:latin typeface="Calibri"/>
                <a:ea typeface="+mn-ea"/>
                <a:cs typeface="+mn-cs"/>
              </a:rPr>
              <a:t>Specific</a:t>
            </a:r>
            <a:r>
              <a:rPr kumimoji="0" lang="en-US" sz="2400" b="0" i="0" u="none" strike="noStrike" kern="0" cap="none" spc="0" normalizeH="0" noProof="0" dirty="0">
                <a:ln>
                  <a:noFill/>
                </a:ln>
                <a:solidFill>
                  <a:sysClr val="windowText" lastClr="000000"/>
                </a:solidFill>
                <a:effectLst/>
                <a:uLnTx/>
                <a:uFillTx/>
                <a:latin typeface="Calibri"/>
                <a:ea typeface="+mn-ea"/>
                <a:cs typeface="+mn-cs"/>
              </a:rPr>
              <a:t> case </a:t>
            </a:r>
            <a:r>
              <a:rPr lang="en-US" sz="2400" kern="0" dirty="0">
                <a:solidFill>
                  <a:sysClr val="windowText" lastClr="000000"/>
                </a:solidFill>
                <a:latin typeface="Calibri"/>
              </a:rPr>
              <a:t>of LCP</a:t>
            </a:r>
          </a:p>
        </p:txBody>
      </p:sp>
      <p:graphicFrame>
        <p:nvGraphicFramePr>
          <p:cNvPr id="24" name="Object 23"/>
          <p:cNvGraphicFramePr>
            <a:graphicFrameLocks noChangeAspect="1"/>
          </p:cNvGraphicFramePr>
          <p:nvPr>
            <p:extLst>
              <p:ext uri="{D42A27DB-BD31-4B8C-83A1-F6EECF244321}">
                <p14:modId xmlns:p14="http://schemas.microsoft.com/office/powerpoint/2010/main" val="3727668837"/>
              </p:ext>
            </p:extLst>
          </p:nvPr>
        </p:nvGraphicFramePr>
        <p:xfrm>
          <a:off x="1436077" y="3636307"/>
          <a:ext cx="1280884" cy="1708227"/>
        </p:xfrm>
        <a:graphic>
          <a:graphicData uri="http://schemas.openxmlformats.org/presentationml/2006/ole">
            <mc:AlternateContent xmlns:mc="http://schemas.openxmlformats.org/markup-compatibility/2006">
              <mc:Choice xmlns:v="urn:schemas-microsoft-com:vml" Requires="v">
                <p:oleObj spid="_x0000_s684189" name="CS ChemDraw Drawing" r:id="rId3" imgW="1530720" imgH="2040120" progId="ChemDraw.Document.6.0">
                  <p:embed/>
                </p:oleObj>
              </mc:Choice>
              <mc:Fallback>
                <p:oleObj name="CS ChemDraw Drawing" r:id="rId3" imgW="1530720" imgH="2040120" progId="ChemDraw.Document.6.0">
                  <p:embed/>
                  <p:pic>
                    <p:nvPicPr>
                      <p:cNvPr id="0" name="Picture 1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6077" y="3636307"/>
                        <a:ext cx="1280884" cy="17082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Rectangle 24"/>
          <p:cNvSpPr/>
          <p:nvPr/>
        </p:nvSpPr>
        <p:spPr>
          <a:xfrm>
            <a:off x="1642648" y="4320286"/>
            <a:ext cx="320922" cy="338554"/>
          </a:xfrm>
          <a:prstGeom prst="rect">
            <a:avLst/>
          </a:prstGeom>
        </p:spPr>
        <p:txBody>
          <a:bodyPr wrap="none">
            <a:spAutoFit/>
          </a:bodyPr>
          <a:lstStyle/>
          <a:p>
            <a:r>
              <a:rPr lang="en-US" sz="1600" dirty="0">
                <a:solidFill>
                  <a:srgbClr val="000000"/>
                </a:solidFill>
                <a:latin typeface="Calibri" panose="020F0502020204030204" pitchFamily="34" charset="0"/>
              </a:rPr>
              <a:t>F</a:t>
            </a:r>
            <a:r>
              <a:rPr lang="en-US" sz="1600" baseline="30000" dirty="0">
                <a:solidFill>
                  <a:srgbClr val="000000"/>
                </a:solidFill>
                <a:latin typeface="Calibri" panose="020F0502020204030204" pitchFamily="34" charset="0"/>
              </a:rPr>
              <a:t>-</a:t>
            </a:r>
            <a:endParaRPr lang="en-US" sz="1200" dirty="0"/>
          </a:p>
        </p:txBody>
      </p:sp>
      <p:sp>
        <p:nvSpPr>
          <p:cNvPr id="31" name="Rectangle 30"/>
          <p:cNvSpPr/>
          <p:nvPr/>
        </p:nvSpPr>
        <p:spPr>
          <a:xfrm>
            <a:off x="2101568" y="4364354"/>
            <a:ext cx="527709" cy="338554"/>
          </a:xfrm>
          <a:prstGeom prst="rect">
            <a:avLst/>
          </a:prstGeom>
        </p:spPr>
        <p:txBody>
          <a:bodyPr wrap="none">
            <a:spAutoFit/>
          </a:bodyPr>
          <a:lstStyle/>
          <a:p>
            <a:r>
              <a:rPr lang="en-US" sz="1600" dirty="0">
                <a:solidFill>
                  <a:srgbClr val="000000"/>
                </a:solidFill>
                <a:latin typeface="Calibri" panose="020F0502020204030204" pitchFamily="34" charset="0"/>
              </a:rPr>
              <a:t>Ca</a:t>
            </a:r>
            <a:r>
              <a:rPr lang="en-US" sz="1600" baseline="30000" dirty="0">
                <a:solidFill>
                  <a:srgbClr val="000000"/>
                </a:solidFill>
                <a:latin typeface="Calibri" panose="020F0502020204030204" pitchFamily="34" charset="0"/>
              </a:rPr>
              <a:t>2+</a:t>
            </a:r>
            <a:endParaRPr lang="en-US" sz="1200" baseline="30000" dirty="0"/>
          </a:p>
        </p:txBody>
      </p:sp>
      <p:sp>
        <p:nvSpPr>
          <p:cNvPr id="32" name="Rectangle 31"/>
          <p:cNvSpPr/>
          <p:nvPr/>
        </p:nvSpPr>
        <p:spPr>
          <a:xfrm>
            <a:off x="1612643" y="4545369"/>
            <a:ext cx="527709" cy="338554"/>
          </a:xfrm>
          <a:prstGeom prst="rect">
            <a:avLst/>
          </a:prstGeom>
        </p:spPr>
        <p:txBody>
          <a:bodyPr wrap="none">
            <a:spAutoFit/>
          </a:bodyPr>
          <a:lstStyle/>
          <a:p>
            <a:r>
              <a:rPr lang="en-US" sz="1600" dirty="0">
                <a:solidFill>
                  <a:srgbClr val="000000"/>
                </a:solidFill>
                <a:latin typeface="Calibri" panose="020F0502020204030204" pitchFamily="34" charset="0"/>
              </a:rPr>
              <a:t>Ca</a:t>
            </a:r>
            <a:r>
              <a:rPr lang="en-US" sz="1600" baseline="30000" dirty="0">
                <a:solidFill>
                  <a:srgbClr val="000000"/>
                </a:solidFill>
                <a:latin typeface="Calibri" panose="020F0502020204030204" pitchFamily="34" charset="0"/>
              </a:rPr>
              <a:t>2+</a:t>
            </a:r>
            <a:endParaRPr lang="en-US" sz="1200" baseline="30000" dirty="0"/>
          </a:p>
        </p:txBody>
      </p:sp>
      <p:sp>
        <p:nvSpPr>
          <p:cNvPr id="33" name="Rectangle 32"/>
          <p:cNvSpPr/>
          <p:nvPr/>
        </p:nvSpPr>
        <p:spPr>
          <a:xfrm>
            <a:off x="2134430" y="4589817"/>
            <a:ext cx="320922" cy="338554"/>
          </a:xfrm>
          <a:prstGeom prst="rect">
            <a:avLst/>
          </a:prstGeom>
        </p:spPr>
        <p:txBody>
          <a:bodyPr wrap="none">
            <a:spAutoFit/>
          </a:bodyPr>
          <a:lstStyle/>
          <a:p>
            <a:r>
              <a:rPr lang="en-US" sz="1600" dirty="0">
                <a:solidFill>
                  <a:srgbClr val="000000"/>
                </a:solidFill>
                <a:latin typeface="Calibri" panose="020F0502020204030204" pitchFamily="34" charset="0"/>
              </a:rPr>
              <a:t>F</a:t>
            </a:r>
            <a:r>
              <a:rPr lang="en-US" sz="1600" baseline="30000" dirty="0">
                <a:solidFill>
                  <a:srgbClr val="000000"/>
                </a:solidFill>
                <a:latin typeface="Calibri" panose="020F0502020204030204" pitchFamily="34" charset="0"/>
              </a:rPr>
              <a:t>-</a:t>
            </a:r>
            <a:endParaRPr lang="en-US" sz="1200" baseline="30000" dirty="0"/>
          </a:p>
        </p:txBody>
      </p:sp>
      <p:sp>
        <p:nvSpPr>
          <p:cNvPr id="11" name="Rectangle 10"/>
          <p:cNvSpPr/>
          <p:nvPr/>
        </p:nvSpPr>
        <p:spPr>
          <a:xfrm>
            <a:off x="741034" y="4893040"/>
            <a:ext cx="603049" cy="369332"/>
          </a:xfrm>
          <a:prstGeom prst="rect">
            <a:avLst/>
          </a:prstGeom>
        </p:spPr>
        <p:txBody>
          <a:bodyPr wrap="none">
            <a:spAutoFit/>
          </a:bodyPr>
          <a:lstStyle/>
          <a:p>
            <a:pPr lvl="0" algn="ctr" fontAlgn="base">
              <a:spcBef>
                <a:spcPct val="20000"/>
              </a:spcBef>
              <a:spcAft>
                <a:spcPct val="0"/>
              </a:spcAft>
            </a:pPr>
            <a:r>
              <a:rPr lang="en-US" dirty="0"/>
              <a:t>CaF</a:t>
            </a:r>
            <a:r>
              <a:rPr lang="en-US" baseline="-25000" dirty="0"/>
              <a:t>2</a:t>
            </a:r>
          </a:p>
        </p:txBody>
      </p:sp>
      <p:graphicFrame>
        <p:nvGraphicFramePr>
          <p:cNvPr id="14" name="Object 44"/>
          <p:cNvGraphicFramePr>
            <a:graphicFrameLocks noChangeAspect="1"/>
          </p:cNvGraphicFramePr>
          <p:nvPr/>
        </p:nvGraphicFramePr>
        <p:xfrm>
          <a:off x="1774934" y="4920811"/>
          <a:ext cx="290512" cy="292100"/>
        </p:xfrm>
        <a:graphic>
          <a:graphicData uri="http://schemas.openxmlformats.org/presentationml/2006/ole">
            <mc:AlternateContent xmlns:mc="http://schemas.openxmlformats.org/markup-compatibility/2006">
              <mc:Choice xmlns:v="urn:schemas-microsoft-com:vml" Requires="v">
                <p:oleObj spid="_x0000_s684190" name="CS ChemDraw Drawing" r:id="rId5" imgW="511632" imgH="513270" progId="ChemDraw.Document.6.0">
                  <p:embed/>
                </p:oleObj>
              </mc:Choice>
              <mc:Fallback>
                <p:oleObj name="CS ChemDraw Drawing" r:id="rId5" imgW="511632" imgH="513270" progId="ChemDraw.Document.6.0">
                  <p:embed/>
                  <p:pic>
                    <p:nvPicPr>
                      <p:cNvPr id="0" name="Picture 10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4934" y="4920811"/>
                        <a:ext cx="290512"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 name="Object 45"/>
          <p:cNvGraphicFramePr>
            <a:graphicFrameLocks noChangeAspect="1"/>
          </p:cNvGraphicFramePr>
          <p:nvPr/>
        </p:nvGraphicFramePr>
        <p:xfrm>
          <a:off x="2103929" y="4930241"/>
          <a:ext cx="290513" cy="292100"/>
        </p:xfrm>
        <a:graphic>
          <a:graphicData uri="http://schemas.openxmlformats.org/presentationml/2006/ole">
            <mc:AlternateContent xmlns:mc="http://schemas.openxmlformats.org/markup-compatibility/2006">
              <mc:Choice xmlns:v="urn:schemas-microsoft-com:vml" Requires="v">
                <p:oleObj spid="_x0000_s684191" name="CS ChemDraw Drawing" r:id="rId7" imgW="511632" imgH="513270" progId="ChemDraw.Document.6.0">
                  <p:embed/>
                </p:oleObj>
              </mc:Choice>
              <mc:Fallback>
                <p:oleObj name="CS ChemDraw Drawing" r:id="rId7" imgW="511632" imgH="513270" progId="ChemDraw.Document.6.0">
                  <p:embed/>
                  <p:pic>
                    <p:nvPicPr>
                      <p:cNvPr id="0" name="Picture 1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3929" y="4930241"/>
                        <a:ext cx="290513"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 name="Object 46"/>
          <p:cNvGraphicFramePr>
            <a:graphicFrameLocks noChangeAspect="1"/>
          </p:cNvGraphicFramePr>
          <p:nvPr/>
        </p:nvGraphicFramePr>
        <p:xfrm>
          <a:off x="1949693" y="4941258"/>
          <a:ext cx="290513" cy="292100"/>
        </p:xfrm>
        <a:graphic>
          <a:graphicData uri="http://schemas.openxmlformats.org/presentationml/2006/ole">
            <mc:AlternateContent xmlns:mc="http://schemas.openxmlformats.org/markup-compatibility/2006">
              <mc:Choice xmlns:v="urn:schemas-microsoft-com:vml" Requires="v">
                <p:oleObj spid="_x0000_s684192" name="CS ChemDraw Drawing" r:id="rId8" imgW="511632" imgH="513270" progId="ChemDraw.Document.6.0">
                  <p:embed/>
                </p:oleObj>
              </mc:Choice>
              <mc:Fallback>
                <p:oleObj name="CS ChemDraw Drawing" r:id="rId8" imgW="511632" imgH="513270" progId="ChemDraw.Document.6.0">
                  <p:embed/>
                  <p:pic>
                    <p:nvPicPr>
                      <p:cNvPr id="0" name="Picture 1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9693" y="4941258"/>
                        <a:ext cx="290513"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17" name="Straight Arrow Connector 16"/>
          <p:cNvCxnSpPr/>
          <p:nvPr/>
        </p:nvCxnSpPr>
        <p:spPr>
          <a:xfrm flipV="1">
            <a:off x="1284931" y="5046627"/>
            <a:ext cx="500674" cy="2113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617482" name="Object 10"/>
          <p:cNvGraphicFramePr>
            <a:graphicFrameLocks noChangeAspect="1"/>
          </p:cNvGraphicFramePr>
          <p:nvPr/>
        </p:nvGraphicFramePr>
        <p:xfrm>
          <a:off x="1595107" y="3209734"/>
          <a:ext cx="290512" cy="292100"/>
        </p:xfrm>
        <a:graphic>
          <a:graphicData uri="http://schemas.openxmlformats.org/presentationml/2006/ole">
            <mc:AlternateContent xmlns:mc="http://schemas.openxmlformats.org/markup-compatibility/2006">
              <mc:Choice xmlns:v="urn:schemas-microsoft-com:vml" Requires="v">
                <p:oleObj spid="_x0000_s684193" name="CS ChemDraw Drawing" r:id="rId9" imgW="511632" imgH="511650" progId="ChemDraw.Document.6.0">
                  <p:embed/>
                </p:oleObj>
              </mc:Choice>
              <mc:Fallback>
                <p:oleObj name="CS ChemDraw Drawing" r:id="rId9" imgW="511632" imgH="511650" progId="ChemDraw.Document.6.0">
                  <p:embed/>
                  <p:pic>
                    <p:nvPicPr>
                      <p:cNvPr id="0" name="Picture 1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95107" y="3209734"/>
                        <a:ext cx="290512"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0" name="Straight Arrow Connector 19"/>
          <p:cNvCxnSpPr/>
          <p:nvPr/>
        </p:nvCxnSpPr>
        <p:spPr>
          <a:xfrm flipV="1">
            <a:off x="1029707" y="3359213"/>
            <a:ext cx="500674" cy="21133"/>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1017" y="3209734"/>
            <a:ext cx="979755" cy="369332"/>
          </a:xfrm>
          <a:prstGeom prst="rect">
            <a:avLst/>
          </a:prstGeom>
        </p:spPr>
        <p:txBody>
          <a:bodyPr wrap="none">
            <a:spAutoFit/>
          </a:bodyPr>
          <a:lstStyle/>
          <a:p>
            <a:pPr lvl="0" algn="ctr" fontAlgn="base">
              <a:spcBef>
                <a:spcPct val="20000"/>
              </a:spcBef>
              <a:spcAft>
                <a:spcPct val="0"/>
              </a:spcAft>
            </a:pPr>
            <a:r>
              <a:rPr lang="en-US" dirty="0">
                <a:solidFill>
                  <a:srgbClr val="7030A0"/>
                </a:solidFill>
              </a:rPr>
              <a:t>Add </a:t>
            </a:r>
            <a:r>
              <a:rPr lang="en-US" dirty="0" err="1">
                <a:solidFill>
                  <a:srgbClr val="7030A0"/>
                </a:solidFill>
              </a:rPr>
              <a:t>NaF</a:t>
            </a:r>
            <a:endParaRPr lang="en-US" baseline="-25000" dirty="0">
              <a:solidFill>
                <a:srgbClr val="7030A0"/>
              </a:solidFill>
            </a:endParaRPr>
          </a:p>
        </p:txBody>
      </p:sp>
      <p:sp>
        <p:nvSpPr>
          <p:cNvPr id="35" name="Rectangle 34"/>
          <p:cNvSpPr/>
          <p:nvPr/>
        </p:nvSpPr>
        <p:spPr>
          <a:xfrm>
            <a:off x="311137" y="6226521"/>
            <a:ext cx="8464818" cy="430887"/>
          </a:xfrm>
          <a:prstGeom prst="rect">
            <a:avLst/>
          </a:prstGeom>
        </p:spPr>
        <p:txBody>
          <a:bodyPr wrap="none">
            <a:spAutoFit/>
          </a:bodyPr>
          <a:lstStyle/>
          <a:p>
            <a:pPr lvl="0" algn="ctr" fontAlgn="base">
              <a:spcBef>
                <a:spcPct val="20000"/>
              </a:spcBef>
              <a:spcAft>
                <a:spcPct val="0"/>
              </a:spcAft>
            </a:pPr>
            <a:r>
              <a:rPr lang="en-US" sz="2200" dirty="0">
                <a:solidFill>
                  <a:srgbClr val="FF0000"/>
                </a:solidFill>
              </a:rPr>
              <a:t>Salts become increasingly less soluble when more common ion is added.</a:t>
            </a:r>
            <a:endParaRPr lang="en-US" sz="2200" baseline="-25000" dirty="0">
              <a:solidFill>
                <a:srgbClr val="FF0000"/>
              </a:solidFill>
            </a:endParaRPr>
          </a:p>
        </p:txBody>
      </p:sp>
      <p:pic>
        <p:nvPicPr>
          <p:cNvPr id="683015" name="Picture 7"/>
          <p:cNvPicPr>
            <a:picLocks noChangeAspect="1" noChangeArrowheads="1"/>
          </p:cNvPicPr>
          <p:nvPr/>
        </p:nvPicPr>
        <p:blipFill>
          <a:blip r:embed="rId11" cstate="print"/>
          <a:srcRect/>
          <a:stretch>
            <a:fillRect/>
          </a:stretch>
        </p:blipFill>
        <p:spPr bwMode="auto">
          <a:xfrm>
            <a:off x="2975079" y="2666082"/>
            <a:ext cx="2579366" cy="3266693"/>
          </a:xfrm>
          <a:prstGeom prst="rect">
            <a:avLst/>
          </a:prstGeom>
          <a:noFill/>
          <a:ln w="9525">
            <a:noFill/>
            <a:miter lim="800000"/>
            <a:headEnd/>
            <a:tailEnd/>
          </a:ln>
        </p:spPr>
      </p:pic>
      <p:grpSp>
        <p:nvGrpSpPr>
          <p:cNvPr id="2" name="Group 8"/>
          <p:cNvGrpSpPr>
            <a:grpSpLocks/>
          </p:cNvGrpSpPr>
          <p:nvPr/>
        </p:nvGrpSpPr>
        <p:grpSpPr bwMode="auto">
          <a:xfrm>
            <a:off x="5900892" y="3496176"/>
            <a:ext cx="2895601" cy="338138"/>
            <a:chOff x="1594" y="528"/>
            <a:chExt cx="1824" cy="213"/>
          </a:xfrm>
        </p:grpSpPr>
        <p:sp>
          <p:nvSpPr>
            <p:cNvPr id="34" name="Text Box 5"/>
            <p:cNvSpPr txBox="1">
              <a:spLocks noChangeArrowheads="1"/>
            </p:cNvSpPr>
            <p:nvPr/>
          </p:nvSpPr>
          <p:spPr bwMode="auto">
            <a:xfrm>
              <a:off x="1594" y="528"/>
              <a:ext cx="1824" cy="213"/>
            </a:xfrm>
            <a:prstGeom prst="rect">
              <a:avLst/>
            </a:prstGeom>
            <a:noFill/>
            <a:ln w="9525">
              <a:noFill/>
              <a:miter lim="800000"/>
              <a:headEnd/>
              <a:tailEnd/>
            </a:ln>
          </p:spPr>
          <p:txBody>
            <a:bodyPr wrap="none">
              <a:spAutoFit/>
            </a:bodyPr>
            <a:lstStyle/>
            <a:p>
              <a:pPr fontAlgn="base">
                <a:spcBef>
                  <a:spcPct val="0"/>
                </a:spcBef>
                <a:spcAft>
                  <a:spcPct val="0"/>
                </a:spcAft>
              </a:pPr>
              <a:r>
                <a:rPr lang="en-US" sz="1600" dirty="0">
                  <a:solidFill>
                    <a:srgbClr val="000000"/>
                  </a:solidFill>
                  <a:latin typeface="Arial" charset="0"/>
                </a:rPr>
                <a:t>CaF</a:t>
              </a:r>
              <a:r>
                <a:rPr lang="en-US" sz="1600" baseline="-25000" dirty="0">
                  <a:solidFill>
                    <a:srgbClr val="000000"/>
                  </a:solidFill>
                  <a:latin typeface="Arial" charset="0"/>
                </a:rPr>
                <a:t>2</a:t>
              </a:r>
              <a:r>
                <a:rPr lang="en-US" sz="1400" dirty="0">
                  <a:solidFill>
                    <a:srgbClr val="000000"/>
                  </a:solidFill>
                  <a:latin typeface="Arial" charset="0"/>
                </a:rPr>
                <a:t>(</a:t>
              </a:r>
              <a:r>
                <a:rPr lang="en-US" sz="1400" i="1" dirty="0">
                  <a:solidFill>
                    <a:srgbClr val="000000"/>
                  </a:solidFill>
                  <a:latin typeface="Arial" charset="0"/>
                </a:rPr>
                <a:t>s</a:t>
              </a:r>
              <a:r>
                <a:rPr lang="en-US" sz="1400" dirty="0">
                  <a:solidFill>
                    <a:srgbClr val="000000"/>
                  </a:solidFill>
                  <a:latin typeface="Arial" charset="0"/>
                </a:rPr>
                <a:t>)</a:t>
              </a:r>
              <a:r>
                <a:rPr lang="en-US" sz="1600" dirty="0">
                  <a:solidFill>
                    <a:srgbClr val="000000"/>
                  </a:solidFill>
                  <a:latin typeface="Arial" charset="0"/>
                </a:rPr>
                <a:t>          Ca</a:t>
              </a:r>
              <a:r>
                <a:rPr lang="en-US" sz="1600" baseline="30000" dirty="0">
                  <a:solidFill>
                    <a:srgbClr val="000000"/>
                  </a:solidFill>
                  <a:latin typeface="Arial" charset="0"/>
                </a:rPr>
                <a:t>2+</a:t>
              </a:r>
              <a:r>
                <a:rPr lang="en-US" sz="1400" dirty="0">
                  <a:solidFill>
                    <a:srgbClr val="000000"/>
                  </a:solidFill>
                  <a:latin typeface="Arial" charset="0"/>
                </a:rPr>
                <a:t>(</a:t>
              </a:r>
              <a:r>
                <a:rPr lang="en-US" sz="1400" i="1" dirty="0" err="1">
                  <a:solidFill>
                    <a:srgbClr val="000000"/>
                  </a:solidFill>
                  <a:latin typeface="Arial" charset="0"/>
                </a:rPr>
                <a:t>aq</a:t>
              </a:r>
              <a:r>
                <a:rPr lang="en-US" sz="1400" dirty="0">
                  <a:solidFill>
                    <a:srgbClr val="000000"/>
                  </a:solidFill>
                  <a:latin typeface="Arial" charset="0"/>
                </a:rPr>
                <a:t>)</a:t>
              </a:r>
              <a:r>
                <a:rPr lang="en-US" sz="1600" dirty="0">
                  <a:solidFill>
                    <a:srgbClr val="000000"/>
                  </a:solidFill>
                  <a:latin typeface="Arial" charset="0"/>
                </a:rPr>
                <a:t> + F</a:t>
              </a:r>
              <a:r>
                <a:rPr lang="en-US" baseline="30000" dirty="0">
                  <a:solidFill>
                    <a:srgbClr val="000000"/>
                  </a:solidFill>
                  <a:latin typeface="Arial" charset="0"/>
                </a:rPr>
                <a:t>-</a:t>
              </a:r>
              <a:r>
                <a:rPr lang="en-US" sz="1400" dirty="0">
                  <a:solidFill>
                    <a:srgbClr val="000000"/>
                  </a:solidFill>
                  <a:latin typeface="Arial" charset="0"/>
                </a:rPr>
                <a:t>(</a:t>
              </a:r>
              <a:r>
                <a:rPr lang="en-US" sz="1400" i="1" dirty="0" err="1">
                  <a:solidFill>
                    <a:srgbClr val="000000"/>
                  </a:solidFill>
                  <a:latin typeface="Arial" charset="0"/>
                </a:rPr>
                <a:t>aq</a:t>
              </a:r>
              <a:r>
                <a:rPr lang="en-US" sz="1400" dirty="0">
                  <a:solidFill>
                    <a:srgbClr val="000000"/>
                  </a:solidFill>
                  <a:latin typeface="Arial" charset="0"/>
                </a:rPr>
                <a:t>)</a:t>
              </a:r>
            </a:p>
          </p:txBody>
        </p:sp>
        <p:sp>
          <p:nvSpPr>
            <p:cNvPr id="36" name="Line 6"/>
            <p:cNvSpPr>
              <a:spLocks noChangeShapeType="1"/>
            </p:cNvSpPr>
            <p:nvPr/>
          </p:nvSpPr>
          <p:spPr bwMode="auto">
            <a:xfrm>
              <a:off x="2111" y="624"/>
              <a:ext cx="263"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1600">
                <a:solidFill>
                  <a:srgbClr val="000000"/>
                </a:solidFill>
                <a:latin typeface="Arial" charset="0"/>
              </a:endParaRPr>
            </a:p>
          </p:txBody>
        </p:sp>
        <p:sp>
          <p:nvSpPr>
            <p:cNvPr id="37" name="Line 7"/>
            <p:cNvSpPr>
              <a:spLocks noChangeShapeType="1"/>
            </p:cNvSpPr>
            <p:nvPr/>
          </p:nvSpPr>
          <p:spPr bwMode="auto">
            <a:xfrm flipH="1">
              <a:off x="2097" y="692"/>
              <a:ext cx="270"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1600">
                <a:solidFill>
                  <a:srgbClr val="000000"/>
                </a:solidFill>
                <a:latin typeface="Arial" charset="0"/>
              </a:endParaRPr>
            </a:p>
          </p:txBody>
        </p:sp>
      </p:grpSp>
      <p:grpSp>
        <p:nvGrpSpPr>
          <p:cNvPr id="3" name="Group 8"/>
          <p:cNvGrpSpPr>
            <a:grpSpLocks/>
          </p:cNvGrpSpPr>
          <p:nvPr/>
        </p:nvGrpSpPr>
        <p:grpSpPr bwMode="auto">
          <a:xfrm>
            <a:off x="5943412" y="4322451"/>
            <a:ext cx="2782888" cy="338138"/>
            <a:chOff x="1615" y="528"/>
            <a:chExt cx="1753" cy="213"/>
          </a:xfrm>
        </p:grpSpPr>
        <p:sp>
          <p:nvSpPr>
            <p:cNvPr id="39" name="Text Box 5"/>
            <p:cNvSpPr txBox="1">
              <a:spLocks noChangeArrowheads="1"/>
            </p:cNvSpPr>
            <p:nvPr/>
          </p:nvSpPr>
          <p:spPr bwMode="auto">
            <a:xfrm>
              <a:off x="1615" y="528"/>
              <a:ext cx="1753" cy="213"/>
            </a:xfrm>
            <a:prstGeom prst="rect">
              <a:avLst/>
            </a:prstGeom>
            <a:noFill/>
            <a:ln w="9525">
              <a:noFill/>
              <a:miter lim="800000"/>
              <a:headEnd/>
              <a:tailEnd/>
            </a:ln>
          </p:spPr>
          <p:txBody>
            <a:bodyPr wrap="none">
              <a:spAutoFit/>
            </a:bodyPr>
            <a:lstStyle/>
            <a:p>
              <a:pPr fontAlgn="base">
                <a:spcBef>
                  <a:spcPct val="0"/>
                </a:spcBef>
                <a:spcAft>
                  <a:spcPct val="0"/>
                </a:spcAft>
              </a:pPr>
              <a:r>
                <a:rPr lang="en-US" sz="1600" dirty="0" err="1">
                  <a:solidFill>
                    <a:srgbClr val="000000"/>
                  </a:solidFill>
                  <a:latin typeface="Arial" charset="0"/>
                </a:rPr>
                <a:t>NaF</a:t>
              </a:r>
              <a:r>
                <a:rPr lang="en-US" sz="1600" baseline="-25000" dirty="0">
                  <a:solidFill>
                    <a:srgbClr val="000000"/>
                  </a:solidFill>
                  <a:latin typeface="Arial" charset="0"/>
                </a:rPr>
                <a:t> </a:t>
              </a:r>
              <a:r>
                <a:rPr lang="en-US" sz="1400" dirty="0">
                  <a:solidFill>
                    <a:srgbClr val="000000"/>
                  </a:solidFill>
                  <a:latin typeface="Arial" charset="0"/>
                </a:rPr>
                <a:t>(</a:t>
              </a:r>
              <a:r>
                <a:rPr lang="en-US" sz="1400" i="1" dirty="0">
                  <a:solidFill>
                    <a:srgbClr val="000000"/>
                  </a:solidFill>
                  <a:latin typeface="Arial" charset="0"/>
                </a:rPr>
                <a:t>s</a:t>
              </a:r>
              <a:r>
                <a:rPr lang="en-US" sz="1400" dirty="0">
                  <a:solidFill>
                    <a:srgbClr val="000000"/>
                  </a:solidFill>
                  <a:latin typeface="Arial" charset="0"/>
                </a:rPr>
                <a:t>)</a:t>
              </a:r>
              <a:r>
                <a:rPr lang="en-US" sz="1600" dirty="0">
                  <a:solidFill>
                    <a:srgbClr val="000000"/>
                  </a:solidFill>
                  <a:latin typeface="Arial" charset="0"/>
                </a:rPr>
                <a:t>          Na</a:t>
              </a:r>
              <a:r>
                <a:rPr lang="en-US" sz="1600" baseline="30000" dirty="0">
                  <a:solidFill>
                    <a:srgbClr val="000000"/>
                  </a:solidFill>
                  <a:latin typeface="Arial" charset="0"/>
                </a:rPr>
                <a:t>+</a:t>
              </a:r>
              <a:r>
                <a:rPr lang="en-US" sz="1400" dirty="0">
                  <a:solidFill>
                    <a:srgbClr val="000000"/>
                  </a:solidFill>
                  <a:latin typeface="Arial" charset="0"/>
                </a:rPr>
                <a:t>(</a:t>
              </a:r>
              <a:r>
                <a:rPr lang="en-US" sz="1400" i="1" dirty="0" err="1">
                  <a:solidFill>
                    <a:srgbClr val="000000"/>
                  </a:solidFill>
                  <a:latin typeface="Arial" charset="0"/>
                </a:rPr>
                <a:t>aq</a:t>
              </a:r>
              <a:r>
                <a:rPr lang="en-US" sz="1400" dirty="0">
                  <a:solidFill>
                    <a:srgbClr val="000000"/>
                  </a:solidFill>
                  <a:latin typeface="Arial" charset="0"/>
                </a:rPr>
                <a:t>)</a:t>
              </a:r>
              <a:r>
                <a:rPr lang="en-US" sz="1600" dirty="0">
                  <a:solidFill>
                    <a:srgbClr val="000000"/>
                  </a:solidFill>
                  <a:latin typeface="Arial" charset="0"/>
                </a:rPr>
                <a:t> + F</a:t>
              </a:r>
              <a:r>
                <a:rPr lang="en-US" baseline="30000" dirty="0">
                  <a:solidFill>
                    <a:srgbClr val="000000"/>
                  </a:solidFill>
                  <a:latin typeface="Arial" charset="0"/>
                </a:rPr>
                <a:t>-</a:t>
              </a:r>
              <a:r>
                <a:rPr lang="en-US" sz="1400" dirty="0">
                  <a:solidFill>
                    <a:srgbClr val="000000"/>
                  </a:solidFill>
                  <a:latin typeface="Arial" charset="0"/>
                </a:rPr>
                <a:t>(</a:t>
              </a:r>
              <a:r>
                <a:rPr lang="en-US" sz="1400" i="1" dirty="0" err="1">
                  <a:solidFill>
                    <a:srgbClr val="000000"/>
                  </a:solidFill>
                  <a:latin typeface="Arial" charset="0"/>
                </a:rPr>
                <a:t>aq</a:t>
              </a:r>
              <a:r>
                <a:rPr lang="en-US" sz="1400" dirty="0">
                  <a:solidFill>
                    <a:srgbClr val="000000"/>
                  </a:solidFill>
                  <a:latin typeface="Arial" charset="0"/>
                </a:rPr>
                <a:t>)</a:t>
              </a:r>
            </a:p>
          </p:txBody>
        </p:sp>
        <p:sp>
          <p:nvSpPr>
            <p:cNvPr id="40" name="Line 6"/>
            <p:cNvSpPr>
              <a:spLocks noChangeShapeType="1"/>
            </p:cNvSpPr>
            <p:nvPr/>
          </p:nvSpPr>
          <p:spPr bwMode="auto">
            <a:xfrm>
              <a:off x="2111" y="645"/>
              <a:ext cx="263"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1600">
                <a:solidFill>
                  <a:srgbClr val="000000"/>
                </a:solidFill>
                <a:latin typeface="Arial" charset="0"/>
              </a:endParaRPr>
            </a:p>
          </p:txBody>
        </p:sp>
      </p:grpSp>
      <p:cxnSp>
        <p:nvCxnSpPr>
          <p:cNvPr id="42" name="Straight Arrow Connector 41"/>
          <p:cNvCxnSpPr/>
          <p:nvPr/>
        </p:nvCxnSpPr>
        <p:spPr>
          <a:xfrm flipV="1">
            <a:off x="8258156" y="2533880"/>
            <a:ext cx="0" cy="9733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6202497" y="3416460"/>
            <a:ext cx="1740663"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9" name="Slide Number Placeholder 28"/>
          <p:cNvSpPr>
            <a:spLocks noGrp="1"/>
          </p:cNvSpPr>
          <p:nvPr>
            <p:ph type="sldNum" sz="quarter" idx="12"/>
          </p:nvPr>
        </p:nvSpPr>
        <p:spPr/>
        <p:txBody>
          <a:bodyPr/>
          <a:lstStyle/>
          <a:p>
            <a:fld id="{B6F15528-21DE-4FAA-801E-634DDDAF4B2B}" type="slidenum">
              <a:rPr lang="en-US" smtClean="0"/>
              <a:pPr/>
              <a:t>30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pPr>
              <a:defRPr/>
            </a:pPr>
            <a:fld id="{F5FABF5D-800B-4BF7-BC4D-AFDCB5AE4A87}" type="slidenum">
              <a:rPr lang="en-US">
                <a:solidFill>
                  <a:srgbClr val="000000">
                    <a:tint val="75000"/>
                  </a:srgbClr>
                </a:solidFill>
              </a:rPr>
              <a:pPr>
                <a:defRPr/>
              </a:pPr>
              <a:t>31</a:t>
            </a:fld>
            <a:endParaRPr lang="en-US" dirty="0">
              <a:solidFill>
                <a:srgbClr val="000000">
                  <a:tint val="75000"/>
                </a:srgbClr>
              </a:solidFill>
            </a:endParaRPr>
          </a:p>
        </p:txBody>
      </p:sp>
      <p:sp>
        <p:nvSpPr>
          <p:cNvPr id="91140" name="Text Placeholder 2"/>
          <p:cNvSpPr>
            <a:spLocks/>
          </p:cNvSpPr>
          <p:nvPr/>
        </p:nvSpPr>
        <p:spPr bwMode="auto">
          <a:xfrm>
            <a:off x="152400" y="762000"/>
            <a:ext cx="8807450" cy="901547"/>
          </a:xfrm>
          <a:prstGeom prst="rect">
            <a:avLst/>
          </a:prstGeom>
          <a:noFill/>
          <a:ln w="9525">
            <a:noFill/>
            <a:miter lim="800000"/>
            <a:headEnd/>
            <a:tailEnd/>
          </a:ln>
        </p:spPr>
        <p:txBody>
          <a:bodyPr/>
          <a:lstStyle/>
          <a:p>
            <a:pPr fontAlgn="base">
              <a:spcBef>
                <a:spcPct val="20000"/>
              </a:spcBef>
              <a:spcAft>
                <a:spcPct val="0"/>
              </a:spcAft>
            </a:pPr>
            <a:r>
              <a:rPr lang="en-US" sz="2400" dirty="0">
                <a:solidFill>
                  <a:srgbClr val="000000"/>
                </a:solidFill>
                <a:latin typeface="Calibri" pitchFamily="34" charset="0"/>
              </a:rPr>
              <a:t>Calculate the solubility of silver chloride (in g/L) in a 6.5 x 10</a:t>
            </a:r>
            <a:r>
              <a:rPr lang="en-US" sz="2400" baseline="30000" dirty="0">
                <a:solidFill>
                  <a:srgbClr val="000000"/>
                </a:solidFill>
                <a:latin typeface="Calibri" pitchFamily="34" charset="0"/>
              </a:rPr>
              <a:t>-3</a:t>
            </a:r>
            <a:r>
              <a:rPr lang="en-US" sz="2400" dirty="0">
                <a:solidFill>
                  <a:srgbClr val="000000"/>
                </a:solidFill>
                <a:latin typeface="Calibri" pitchFamily="34" charset="0"/>
              </a:rPr>
              <a:t> </a:t>
            </a:r>
            <a:r>
              <a:rPr lang="en-US" sz="2400" i="1" dirty="0">
                <a:solidFill>
                  <a:srgbClr val="000000"/>
                </a:solidFill>
                <a:latin typeface="Calibri" pitchFamily="34" charset="0"/>
              </a:rPr>
              <a:t>M </a:t>
            </a:r>
            <a:r>
              <a:rPr lang="en-US" sz="2400" dirty="0">
                <a:solidFill>
                  <a:srgbClr val="000000"/>
                </a:solidFill>
                <a:latin typeface="Calibri" pitchFamily="34" charset="0"/>
              </a:rPr>
              <a:t>silver nitrate solution. (</a:t>
            </a:r>
            <a:r>
              <a:rPr lang="en-US" sz="2400" dirty="0" err="1">
                <a:solidFill>
                  <a:srgbClr val="000000"/>
                </a:solidFill>
                <a:latin typeface="Calibri" pitchFamily="34" charset="0"/>
              </a:rPr>
              <a:t>AgCl</a:t>
            </a:r>
            <a:r>
              <a:rPr lang="en-US" sz="2400" dirty="0">
                <a:solidFill>
                  <a:srgbClr val="000000"/>
                </a:solidFill>
                <a:latin typeface="Calibri" pitchFamily="34" charset="0"/>
              </a:rPr>
              <a:t>, </a:t>
            </a:r>
            <a:r>
              <a:rPr lang="en-US" sz="2400" i="1" dirty="0" err="1">
                <a:solidFill>
                  <a:srgbClr val="000000"/>
                </a:solidFill>
                <a:latin typeface="Calibri" pitchFamily="34" charset="0"/>
              </a:rPr>
              <a:t>K</a:t>
            </a:r>
            <a:r>
              <a:rPr lang="en-US" sz="2400" baseline="-25000" dirty="0" err="1">
                <a:solidFill>
                  <a:srgbClr val="000000"/>
                </a:solidFill>
                <a:latin typeface="Calibri" pitchFamily="34" charset="0"/>
              </a:rPr>
              <a:t>sp</a:t>
            </a:r>
            <a:r>
              <a:rPr lang="en-US" sz="2400" dirty="0">
                <a:solidFill>
                  <a:srgbClr val="000000"/>
                </a:solidFill>
                <a:latin typeface="Calibri" pitchFamily="34" charset="0"/>
              </a:rPr>
              <a:t> = 1.6 x 10</a:t>
            </a:r>
            <a:r>
              <a:rPr lang="en-US" sz="2400" baseline="30000" dirty="0">
                <a:solidFill>
                  <a:srgbClr val="000000"/>
                </a:solidFill>
                <a:latin typeface="Calibri" pitchFamily="34" charset="0"/>
              </a:rPr>
              <a:t>-10</a:t>
            </a:r>
            <a:r>
              <a:rPr lang="en-US" sz="2400" dirty="0">
                <a:solidFill>
                  <a:srgbClr val="000000"/>
                </a:solidFill>
                <a:latin typeface="Calibri" pitchFamily="34" charset="0"/>
              </a:rPr>
              <a:t>)</a:t>
            </a:r>
            <a:endParaRPr lang="en-US" sz="2400" dirty="0">
              <a:latin typeface="Calibri" pitchFamily="34" charset="0"/>
            </a:endParaRPr>
          </a:p>
          <a:p>
            <a:pPr fontAlgn="base">
              <a:spcBef>
                <a:spcPct val="20000"/>
              </a:spcBef>
              <a:spcAft>
                <a:spcPct val="0"/>
              </a:spcAft>
              <a:buFont typeface="Arial" charset="0"/>
              <a:buNone/>
            </a:pPr>
            <a:endParaRPr lang="en-US" sz="2400" dirty="0">
              <a:solidFill>
                <a:srgbClr val="000000"/>
              </a:solidFill>
              <a:latin typeface="Calibri" pitchFamily="34" charset="0"/>
            </a:endParaRPr>
          </a:p>
        </p:txBody>
      </p:sp>
      <p:sp>
        <p:nvSpPr>
          <p:cNvPr id="6" name="Rectangle 5"/>
          <p:cNvSpPr/>
          <p:nvPr/>
        </p:nvSpPr>
        <p:spPr>
          <a:xfrm>
            <a:off x="30028" y="1764249"/>
            <a:ext cx="5121658" cy="400110"/>
          </a:xfrm>
          <a:prstGeom prst="rect">
            <a:avLst/>
          </a:prstGeom>
        </p:spPr>
        <p:txBody>
          <a:bodyPr wrap="none">
            <a:spAutoFit/>
          </a:bodyPr>
          <a:lstStyle/>
          <a:p>
            <a:r>
              <a:rPr lang="en-US" sz="2000" dirty="0">
                <a:solidFill>
                  <a:srgbClr val="FF0000"/>
                </a:solidFill>
                <a:latin typeface="Calibri" pitchFamily="34" charset="0"/>
              </a:rPr>
              <a:t>First lets calculate the solubility of </a:t>
            </a:r>
            <a:r>
              <a:rPr lang="en-US" sz="2000" dirty="0" err="1">
                <a:solidFill>
                  <a:srgbClr val="FF0000"/>
                </a:solidFill>
                <a:latin typeface="Calibri" pitchFamily="34" charset="0"/>
              </a:rPr>
              <a:t>AgCl</a:t>
            </a:r>
            <a:r>
              <a:rPr lang="en-US" sz="2000" dirty="0">
                <a:solidFill>
                  <a:srgbClr val="FF0000"/>
                </a:solidFill>
                <a:latin typeface="Calibri" pitchFamily="34" charset="0"/>
              </a:rPr>
              <a:t> (in g/L):</a:t>
            </a:r>
            <a:endParaRPr lang="en-US" sz="2000" dirty="0">
              <a:solidFill>
                <a:srgbClr val="FF0000"/>
              </a:solidFill>
            </a:endParaRPr>
          </a:p>
        </p:txBody>
      </p:sp>
      <p:grpSp>
        <p:nvGrpSpPr>
          <p:cNvPr id="7" name="Group 6"/>
          <p:cNvGrpSpPr/>
          <p:nvPr/>
        </p:nvGrpSpPr>
        <p:grpSpPr>
          <a:xfrm>
            <a:off x="152400" y="2242117"/>
            <a:ext cx="8807450" cy="787521"/>
            <a:chOff x="152400" y="761999"/>
            <a:chExt cx="8807450" cy="787521"/>
          </a:xfrm>
        </p:grpSpPr>
        <p:sp>
          <p:nvSpPr>
            <p:cNvPr id="8" name="Text Placeholder 2"/>
            <p:cNvSpPr>
              <a:spLocks/>
            </p:cNvSpPr>
            <p:nvPr/>
          </p:nvSpPr>
          <p:spPr bwMode="auto">
            <a:xfrm>
              <a:off x="152400" y="761999"/>
              <a:ext cx="8807450" cy="787521"/>
            </a:xfrm>
            <a:prstGeom prst="rect">
              <a:avLst/>
            </a:prstGeom>
            <a:noFill/>
            <a:ln w="9525">
              <a:solidFill>
                <a:schemeClr val="tx1"/>
              </a:solidFill>
              <a:miter lim="800000"/>
              <a:headEnd/>
              <a:tailEnd/>
            </a:ln>
          </p:spPr>
          <p:txBody>
            <a:bodyPr/>
            <a:lstStyle/>
            <a:p>
              <a:pPr fontAlgn="base">
                <a:spcBef>
                  <a:spcPct val="20000"/>
                </a:spcBef>
                <a:spcAft>
                  <a:spcPct val="0"/>
                </a:spcAft>
                <a:buFont typeface="Arial" charset="0"/>
                <a:buNone/>
                <a:tabLst>
                  <a:tab pos="1774825" algn="l"/>
                  <a:tab pos="3776663" algn="l"/>
                  <a:tab pos="6454775" algn="l"/>
                </a:tabLst>
              </a:pPr>
              <a:r>
                <a:rPr lang="en-US" sz="2000" i="1" dirty="0">
                  <a:solidFill>
                    <a:srgbClr val="000000"/>
                  </a:solidFill>
                  <a:latin typeface="Calibri" pitchFamily="34" charset="0"/>
                </a:rPr>
                <a:t>  </a:t>
              </a:r>
              <a:r>
                <a:rPr lang="en-US" sz="2000" i="1" dirty="0" err="1">
                  <a:solidFill>
                    <a:srgbClr val="000000"/>
                  </a:solidFill>
                  <a:latin typeface="Calibri" pitchFamily="34" charset="0"/>
                </a:rPr>
                <a:t>K</a:t>
              </a:r>
              <a:r>
                <a:rPr lang="en-US" sz="2000" baseline="-25000" dirty="0" err="1">
                  <a:solidFill>
                    <a:srgbClr val="000000"/>
                  </a:solidFill>
                  <a:latin typeface="Calibri" pitchFamily="34" charset="0"/>
                </a:rPr>
                <a:t>sp</a:t>
              </a:r>
              <a:r>
                <a:rPr lang="en-US" sz="2000" dirty="0">
                  <a:solidFill>
                    <a:srgbClr val="000000"/>
                  </a:solidFill>
                  <a:latin typeface="Calibri" pitchFamily="34" charset="0"/>
                </a:rPr>
                <a:t> of	[Ag</a:t>
              </a:r>
              <a:r>
                <a:rPr lang="en-US" sz="2000" baseline="30000" dirty="0">
                  <a:solidFill>
                    <a:srgbClr val="000000"/>
                  </a:solidFill>
                  <a:latin typeface="Calibri" pitchFamily="34" charset="0"/>
                </a:rPr>
                <a:t>+</a:t>
              </a:r>
              <a:r>
                <a:rPr lang="en-US" sz="2000" dirty="0">
                  <a:solidFill>
                    <a:srgbClr val="000000"/>
                  </a:solidFill>
                  <a:latin typeface="Calibri" pitchFamily="34" charset="0"/>
                </a:rPr>
                <a:t>] and	molar solubility	    solubility of</a:t>
              </a:r>
            </a:p>
            <a:p>
              <a:pPr fontAlgn="base">
                <a:spcBef>
                  <a:spcPct val="20000"/>
                </a:spcBef>
                <a:spcAft>
                  <a:spcPct val="0"/>
                </a:spcAft>
                <a:buFont typeface="Arial" charset="0"/>
                <a:buNone/>
                <a:tabLst>
                  <a:tab pos="1774825" algn="l"/>
                  <a:tab pos="3776663" algn="l"/>
                  <a:tab pos="6454775" algn="l"/>
                </a:tabLst>
              </a:pPr>
              <a:r>
                <a:rPr lang="en-US" sz="2000" dirty="0">
                  <a:solidFill>
                    <a:srgbClr val="000000"/>
                  </a:solidFill>
                  <a:latin typeface="Calibri" pitchFamily="34" charset="0"/>
                </a:rPr>
                <a:t>   </a:t>
              </a:r>
              <a:r>
                <a:rPr lang="en-US" sz="2000" dirty="0" err="1">
                  <a:solidFill>
                    <a:srgbClr val="000000"/>
                  </a:solidFill>
                  <a:latin typeface="Calibri" pitchFamily="34" charset="0"/>
                </a:rPr>
                <a:t>AgCl</a:t>
              </a:r>
              <a:r>
                <a:rPr lang="en-US" sz="2000" baseline="-25000" dirty="0">
                  <a:solidFill>
                    <a:srgbClr val="000000"/>
                  </a:solidFill>
                  <a:latin typeface="Calibri" pitchFamily="34" charset="0"/>
                </a:rPr>
                <a:t>	     </a:t>
              </a:r>
              <a:r>
                <a:rPr lang="en-US" sz="2000" dirty="0">
                  <a:solidFill>
                    <a:srgbClr val="000000"/>
                  </a:solidFill>
                  <a:latin typeface="Calibri" pitchFamily="34" charset="0"/>
                </a:rPr>
                <a:t>[</a:t>
              </a:r>
              <a:r>
                <a:rPr lang="en-US" sz="2000" dirty="0" err="1">
                  <a:solidFill>
                    <a:srgbClr val="000000"/>
                  </a:solidFill>
                  <a:latin typeface="Calibri" pitchFamily="34" charset="0"/>
                </a:rPr>
                <a:t>Cl</a:t>
              </a:r>
              <a:r>
                <a:rPr lang="en-US" sz="2000" baseline="30000" dirty="0">
                  <a:solidFill>
                    <a:srgbClr val="000000"/>
                  </a:solidFill>
                  <a:latin typeface="Calibri" pitchFamily="34" charset="0"/>
                </a:rPr>
                <a:t>-</a:t>
              </a:r>
              <a:r>
                <a:rPr lang="en-US" sz="2000" dirty="0">
                  <a:solidFill>
                    <a:srgbClr val="000000"/>
                  </a:solidFill>
                  <a:latin typeface="Calibri" pitchFamily="34" charset="0"/>
                </a:rPr>
                <a:t>]	      of </a:t>
              </a:r>
              <a:r>
                <a:rPr lang="en-US" sz="2000" dirty="0" err="1">
                  <a:solidFill>
                    <a:srgbClr val="000000"/>
                  </a:solidFill>
                  <a:latin typeface="Calibri" pitchFamily="34" charset="0"/>
                </a:rPr>
                <a:t>AgCl</a:t>
              </a:r>
              <a:r>
                <a:rPr lang="en-US" sz="2000" baseline="-25000" dirty="0">
                  <a:solidFill>
                    <a:srgbClr val="000000"/>
                  </a:solidFill>
                  <a:latin typeface="Calibri" pitchFamily="34" charset="0"/>
                </a:rPr>
                <a:t>	        </a:t>
              </a:r>
              <a:r>
                <a:rPr lang="en-US" sz="2000" dirty="0" err="1">
                  <a:solidFill>
                    <a:srgbClr val="000000"/>
                  </a:solidFill>
                  <a:latin typeface="Calibri" pitchFamily="34" charset="0"/>
                </a:rPr>
                <a:t>AgCl</a:t>
              </a:r>
              <a:r>
                <a:rPr lang="en-US" sz="2000" baseline="-25000" dirty="0">
                  <a:solidFill>
                    <a:srgbClr val="000000"/>
                  </a:solidFill>
                  <a:latin typeface="Calibri" pitchFamily="34" charset="0"/>
                </a:rPr>
                <a:t> </a:t>
              </a:r>
              <a:r>
                <a:rPr lang="en-US" sz="2000" dirty="0">
                  <a:solidFill>
                    <a:srgbClr val="000000"/>
                  </a:solidFill>
                  <a:latin typeface="Calibri" pitchFamily="34" charset="0"/>
                </a:rPr>
                <a:t>in g/L</a:t>
              </a:r>
            </a:p>
          </p:txBody>
        </p:sp>
        <p:sp>
          <p:nvSpPr>
            <p:cNvPr id="9" name="Line 4"/>
            <p:cNvSpPr>
              <a:spLocks noChangeShapeType="1"/>
            </p:cNvSpPr>
            <p:nvPr/>
          </p:nvSpPr>
          <p:spPr bwMode="auto">
            <a:xfrm>
              <a:off x="1350963" y="1176498"/>
              <a:ext cx="45720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000">
                <a:solidFill>
                  <a:srgbClr val="000000"/>
                </a:solidFill>
                <a:latin typeface="Calibri" pitchFamily="34" charset="0"/>
              </a:endParaRPr>
            </a:p>
          </p:txBody>
        </p:sp>
        <p:sp>
          <p:nvSpPr>
            <p:cNvPr id="10" name="Line 5"/>
            <p:cNvSpPr>
              <a:spLocks noChangeShapeType="1"/>
            </p:cNvSpPr>
            <p:nvPr/>
          </p:nvSpPr>
          <p:spPr bwMode="auto">
            <a:xfrm>
              <a:off x="3305498" y="1176498"/>
              <a:ext cx="45720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000">
                <a:solidFill>
                  <a:srgbClr val="000000"/>
                </a:solidFill>
                <a:latin typeface="Calibri" pitchFamily="34" charset="0"/>
              </a:endParaRPr>
            </a:p>
          </p:txBody>
        </p:sp>
        <p:sp>
          <p:nvSpPr>
            <p:cNvPr id="11" name="Line 6"/>
            <p:cNvSpPr>
              <a:spLocks noChangeShapeType="1"/>
            </p:cNvSpPr>
            <p:nvPr/>
          </p:nvSpPr>
          <p:spPr bwMode="auto">
            <a:xfrm>
              <a:off x="5930554" y="1172466"/>
              <a:ext cx="60960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000">
                <a:solidFill>
                  <a:srgbClr val="000000"/>
                </a:solidFill>
                <a:latin typeface="Calibri" pitchFamily="34" charset="0"/>
              </a:endParaRPr>
            </a:p>
          </p:txBody>
        </p:sp>
      </p:grpSp>
      <p:graphicFrame>
        <p:nvGraphicFramePr>
          <p:cNvPr id="12" name="Group 3"/>
          <p:cNvGraphicFramePr>
            <a:graphicFrameLocks noGrp="1"/>
          </p:cNvGraphicFramePr>
          <p:nvPr>
            <p:extLst>
              <p:ext uri="{D42A27DB-BD31-4B8C-83A1-F6EECF244321}">
                <p14:modId xmlns:p14="http://schemas.microsoft.com/office/powerpoint/2010/main" val="4202591607"/>
              </p:ext>
            </p:extLst>
          </p:nvPr>
        </p:nvGraphicFramePr>
        <p:xfrm>
          <a:off x="163417" y="3890970"/>
          <a:ext cx="8763000" cy="1952626"/>
        </p:xfrm>
        <a:graphic>
          <a:graphicData uri="http://schemas.openxmlformats.org/drawingml/2006/table">
            <a:tbl>
              <a:tblPr/>
              <a:tblGrid>
                <a:gridCol w="2362200">
                  <a:extLst>
                    <a:ext uri="{9D8B030D-6E8A-4147-A177-3AD203B41FA5}">
                      <a16:colId xmlns:a16="http://schemas.microsoft.com/office/drawing/2014/main" val="20000"/>
                    </a:ext>
                  </a:extLst>
                </a:gridCol>
                <a:gridCol w="2255838">
                  <a:extLst>
                    <a:ext uri="{9D8B030D-6E8A-4147-A177-3AD203B41FA5}">
                      <a16:colId xmlns:a16="http://schemas.microsoft.com/office/drawing/2014/main" val="20001"/>
                    </a:ext>
                  </a:extLst>
                </a:gridCol>
                <a:gridCol w="487362">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tblGrid>
              <a:tr h="519113">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0" u="none" strike="noStrike" cap="none" normalizeH="0" baseline="0" dirty="0">
                        <a:ln>
                          <a:noFill/>
                        </a:ln>
                        <a:solidFill>
                          <a:schemeClr val="tx1"/>
                        </a:solidFill>
                        <a:effectLst/>
                        <a:latin typeface="Arial" pitchFamily="34" charset="0"/>
                      </a:endParaRPr>
                    </a:p>
                  </a:txBody>
                  <a:tcP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dirty="0" err="1">
                          <a:ln>
                            <a:noFill/>
                          </a:ln>
                          <a:solidFill>
                            <a:schemeClr val="tx1"/>
                          </a:solidFill>
                          <a:effectLst/>
                          <a:latin typeface="Arial" pitchFamily="34" charset="0"/>
                        </a:rPr>
                        <a:t>AgCl</a:t>
                      </a:r>
                      <a:r>
                        <a:rPr kumimoji="0" lang="en-US" sz="2400" b="0" i="0" u="none" strike="noStrike" cap="none" normalizeH="0" baseline="0" dirty="0">
                          <a:ln>
                            <a:noFill/>
                          </a:ln>
                          <a:solidFill>
                            <a:schemeClr val="tx1"/>
                          </a:solidFill>
                          <a:effectLst/>
                          <a:latin typeface="Arial" pitchFamily="34" charset="0"/>
                        </a:rPr>
                        <a:t>(</a:t>
                      </a:r>
                      <a:r>
                        <a:rPr kumimoji="0" lang="en-US" sz="2400" b="0" i="1" u="none" strike="noStrike" cap="none" normalizeH="0" baseline="0" dirty="0">
                          <a:ln>
                            <a:noFill/>
                          </a:ln>
                          <a:solidFill>
                            <a:schemeClr val="tx1"/>
                          </a:solidFill>
                          <a:effectLst/>
                          <a:latin typeface="Arial" pitchFamily="34" charset="0"/>
                        </a:rPr>
                        <a:t>s</a:t>
                      </a:r>
                      <a:r>
                        <a:rPr kumimoji="0" lang="en-US" sz="2400" b="0" i="0" u="none" strike="noStrike" cap="none" normalizeH="0" baseline="0" dirty="0">
                          <a:ln>
                            <a:noFill/>
                          </a:ln>
                          <a:solidFill>
                            <a:schemeClr val="tx1"/>
                          </a:solidFill>
                          <a:effectLst/>
                          <a:latin typeface="Arial" pitchFamily="34" charset="0"/>
                        </a:rPr>
                        <a:t>)</a:t>
                      </a: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0" u="none" strike="noStrike" cap="none" normalizeH="0" baseline="0" dirty="0">
                        <a:ln>
                          <a:noFill/>
                        </a:ln>
                        <a:solidFill>
                          <a:schemeClr val="tx1"/>
                        </a:solidFill>
                        <a:effectLst/>
                        <a:latin typeface=""/>
                      </a:endParaRP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dirty="0">
                          <a:ln>
                            <a:noFill/>
                          </a:ln>
                          <a:solidFill>
                            <a:schemeClr val="tx1"/>
                          </a:solidFill>
                          <a:effectLst/>
                          <a:latin typeface="Arial" pitchFamily="34" charset="0"/>
                        </a:rPr>
                        <a:t>   Ag</a:t>
                      </a:r>
                      <a:r>
                        <a:rPr kumimoji="0" lang="en-US" sz="2400" b="0" i="0" u="none" strike="noStrike" cap="none" normalizeH="0" baseline="30000" dirty="0">
                          <a:ln>
                            <a:noFill/>
                          </a:ln>
                          <a:solidFill>
                            <a:schemeClr val="tx1"/>
                          </a:solidFill>
                          <a:effectLst/>
                          <a:latin typeface="Arial" pitchFamily="34" charset="0"/>
                        </a:rPr>
                        <a:t>+</a:t>
                      </a:r>
                      <a:r>
                        <a:rPr kumimoji="0" lang="en-US" sz="2400" b="0" i="0" u="none" strike="noStrike" cap="none" normalizeH="0" baseline="0" dirty="0">
                          <a:ln>
                            <a:noFill/>
                          </a:ln>
                          <a:solidFill>
                            <a:schemeClr val="tx1"/>
                          </a:solidFill>
                          <a:effectLst/>
                          <a:latin typeface="Arial" pitchFamily="34" charset="0"/>
                        </a:rPr>
                        <a:t>(</a:t>
                      </a:r>
                      <a:r>
                        <a:rPr kumimoji="0" lang="en-US" sz="2400" b="0" i="1" u="none" strike="noStrike" cap="none" normalizeH="0" baseline="0" dirty="0" err="1">
                          <a:ln>
                            <a:noFill/>
                          </a:ln>
                          <a:solidFill>
                            <a:schemeClr val="tx1"/>
                          </a:solidFill>
                          <a:effectLst/>
                          <a:latin typeface="Arial" pitchFamily="34" charset="0"/>
                        </a:rPr>
                        <a:t>aq</a:t>
                      </a:r>
                      <a:r>
                        <a:rPr kumimoji="0" lang="en-US" sz="2400" b="0" i="0" u="none" strike="noStrike" cap="none" normalizeH="0" baseline="0" dirty="0">
                          <a:ln>
                            <a:noFill/>
                          </a:ln>
                          <a:solidFill>
                            <a:schemeClr val="tx1"/>
                          </a:solidFill>
                          <a:effectLst/>
                          <a:latin typeface="Arial" pitchFamily="34" charset="0"/>
                        </a:rPr>
                        <a:t>)   +</a:t>
                      </a: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dirty="0" err="1">
                          <a:ln>
                            <a:noFill/>
                          </a:ln>
                          <a:solidFill>
                            <a:schemeClr val="tx1"/>
                          </a:solidFill>
                          <a:effectLst/>
                          <a:latin typeface="Arial" pitchFamily="34" charset="0"/>
                        </a:rPr>
                        <a:t>Cl</a:t>
                      </a:r>
                      <a:r>
                        <a:rPr kumimoji="0" lang="en-US" sz="2400" b="0" i="0" u="none" strike="noStrike" cap="none" normalizeH="0" baseline="30000" dirty="0">
                          <a:ln>
                            <a:noFill/>
                          </a:ln>
                          <a:solidFill>
                            <a:schemeClr val="tx1"/>
                          </a:solidFill>
                          <a:effectLst/>
                          <a:latin typeface="Arial" pitchFamily="34" charset="0"/>
                        </a:rPr>
                        <a:t>-</a:t>
                      </a:r>
                      <a:r>
                        <a:rPr kumimoji="0" lang="en-US" sz="2400" b="0" i="1" u="none" strike="noStrike" cap="none" normalizeH="0" baseline="0" dirty="0">
                          <a:ln>
                            <a:noFill/>
                          </a:ln>
                          <a:solidFill>
                            <a:schemeClr val="tx1"/>
                          </a:solidFill>
                          <a:effectLst/>
                          <a:latin typeface="Arial" pitchFamily="34" charset="0"/>
                        </a:rPr>
                        <a:t>(</a:t>
                      </a:r>
                      <a:r>
                        <a:rPr kumimoji="0" lang="en-US" sz="2400" b="0" i="1" u="none" strike="noStrike" cap="none" normalizeH="0" baseline="0" dirty="0" err="1">
                          <a:ln>
                            <a:noFill/>
                          </a:ln>
                          <a:solidFill>
                            <a:schemeClr val="tx1"/>
                          </a:solidFill>
                          <a:effectLst/>
                          <a:latin typeface="Arial" pitchFamily="34" charset="0"/>
                        </a:rPr>
                        <a:t>aq</a:t>
                      </a:r>
                      <a:r>
                        <a:rPr kumimoji="0" lang="en-US" sz="2400" b="0" i="0" u="none" strike="noStrike" cap="none" normalizeH="0" baseline="0" dirty="0">
                          <a:ln>
                            <a:noFill/>
                          </a:ln>
                          <a:solidFill>
                            <a:schemeClr val="tx1"/>
                          </a:solidFill>
                          <a:effectLst/>
                          <a:latin typeface="Arial" pitchFamily="34" charset="0"/>
                        </a:rPr>
                        <a:t>)</a:t>
                      </a:r>
                    </a:p>
                  </a:txBody>
                  <a:tcP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69888">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dirty="0">
                          <a:ln>
                            <a:noFill/>
                          </a:ln>
                          <a:solidFill>
                            <a:schemeClr val="tx1"/>
                          </a:solidFill>
                          <a:effectLst/>
                          <a:latin typeface="Arial" pitchFamily="34" charset="0"/>
                        </a:rPr>
                        <a:t>Initial (</a:t>
                      </a:r>
                      <a:r>
                        <a:rPr kumimoji="0" lang="en-US" sz="2400" b="0" i="1" u="none" strike="noStrike" cap="none" normalizeH="0" baseline="0" dirty="0">
                          <a:ln>
                            <a:noFill/>
                          </a:ln>
                          <a:solidFill>
                            <a:schemeClr val="tx1"/>
                          </a:solidFill>
                          <a:effectLst/>
                          <a:latin typeface="Arial" pitchFamily="34" charset="0"/>
                        </a:rPr>
                        <a:t>M</a:t>
                      </a:r>
                      <a:r>
                        <a:rPr kumimoji="0" lang="en-US" sz="2400" b="0" i="0" u="none" strike="noStrike" cap="none" normalizeH="0" baseline="0" dirty="0">
                          <a:ln>
                            <a:noFill/>
                          </a:ln>
                          <a:solidFill>
                            <a:schemeClr val="tx1"/>
                          </a:solidFill>
                          <a:effectLst/>
                          <a:latin typeface="Arial" pitchFamily="34" charset="0"/>
                        </a:rPr>
                        <a:t>):</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0" u="none" strike="noStrike" cap="none" normalizeH="0" baseline="30000" dirty="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0" u="none" strike="noStrike" cap="none" normalizeH="0" baseline="0" dirty="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a:ln>
                            <a:noFill/>
                          </a:ln>
                          <a:solidFill>
                            <a:schemeClr val="tx1"/>
                          </a:solidFill>
                          <a:effectLst/>
                          <a:latin typeface="Arial" pitchFamily="34" charset="0"/>
                        </a:rPr>
                        <a:t>0</a:t>
                      </a:r>
                      <a:endParaRPr kumimoji="0" lang="en-US" sz="2400" b="0" i="0" u="none" strike="noStrike" cap="none" normalizeH="0" baseline="30000" dirty="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dirty="0">
                          <a:ln>
                            <a:noFill/>
                          </a:ln>
                          <a:solidFill>
                            <a:schemeClr val="tx1"/>
                          </a:solidFill>
                          <a:effectLst/>
                          <a:latin typeface="Arial" pitchFamily="34" charset="0"/>
                        </a:rPr>
                        <a:t>0</a:t>
                      </a:r>
                      <a:endParaRPr kumimoji="0" lang="en-US" sz="2400" b="0" i="0" u="none" strike="noStrike" cap="none" normalizeH="0" baseline="30000" dirty="0">
                        <a:ln>
                          <a:noFill/>
                        </a:ln>
                        <a:solidFill>
                          <a:schemeClr val="tx1"/>
                        </a:solidFill>
                        <a:effectLst/>
                        <a:latin typeface="Arial" pitchFamily="34"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455613">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dirty="0">
                          <a:ln>
                            <a:noFill/>
                          </a:ln>
                          <a:solidFill>
                            <a:schemeClr val="tx1"/>
                          </a:solidFill>
                          <a:effectLst/>
                          <a:latin typeface="Arial" pitchFamily="34" charset="0"/>
                        </a:rPr>
                        <a:t>Change (</a:t>
                      </a:r>
                      <a:r>
                        <a:rPr kumimoji="0" lang="en-US" sz="2400" b="0" i="1" u="none" strike="noStrike" cap="none" normalizeH="0" baseline="0" dirty="0">
                          <a:ln>
                            <a:noFill/>
                          </a:ln>
                          <a:solidFill>
                            <a:schemeClr val="tx1"/>
                          </a:solidFill>
                          <a:effectLst/>
                          <a:latin typeface="Arial" pitchFamily="34" charset="0"/>
                        </a:rPr>
                        <a:t>M</a:t>
                      </a:r>
                      <a:r>
                        <a:rPr kumimoji="0" lang="en-US" sz="2400" b="0" i="0" u="none" strike="noStrike" cap="none" normalizeH="0" baseline="0" dirty="0">
                          <a:ln>
                            <a:noFill/>
                          </a:ln>
                          <a:solidFill>
                            <a:schemeClr val="tx1"/>
                          </a:solidFill>
                          <a:effectLst/>
                          <a:latin typeface="Arial" pitchFamily="34" charset="0"/>
                        </a:rPr>
                        <a:t>):</a:t>
                      </a:r>
                    </a:p>
                  </a:txBody>
                  <a:tcPr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1" u="none" strike="noStrike" cap="none" normalizeH="0" baseline="0" dirty="0">
                        <a:ln>
                          <a:noFill/>
                        </a:ln>
                        <a:solidFill>
                          <a:schemeClr val="tx1"/>
                        </a:solidFill>
                        <a:effectLst/>
                        <a:latin typeface="Arial" pitchFamily="34"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1" u="none" strike="noStrike" cap="none" normalizeH="0" baseline="0" dirty="0">
                        <a:ln>
                          <a:noFill/>
                        </a:ln>
                        <a:solidFill>
                          <a:schemeClr val="tx1"/>
                        </a:solidFill>
                        <a:effectLst/>
                        <a:latin typeface="Arial" pitchFamily="34"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1" u="none" strike="noStrike" cap="none" normalizeH="0" baseline="0">
                        <a:ln>
                          <a:noFill/>
                        </a:ln>
                        <a:solidFill>
                          <a:schemeClr val="tx1"/>
                        </a:solidFill>
                        <a:effectLst/>
                        <a:latin typeface="Arial" pitchFamily="34" charset="0"/>
                      </a:endParaRPr>
                    </a:p>
                  </a:txBody>
                  <a:tcPr horzOverflow="overflow">
                    <a:lnL>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9113">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dirty="0">
                          <a:ln>
                            <a:noFill/>
                          </a:ln>
                          <a:solidFill>
                            <a:schemeClr val="tx1"/>
                          </a:solidFill>
                          <a:effectLst/>
                          <a:latin typeface="Arial" pitchFamily="34" charset="0"/>
                        </a:rPr>
                        <a:t>Equilibrium (</a:t>
                      </a:r>
                      <a:r>
                        <a:rPr kumimoji="0" lang="en-US" sz="2400" b="0" i="1" u="none" strike="noStrike" cap="none" normalizeH="0" baseline="0" dirty="0">
                          <a:ln>
                            <a:noFill/>
                          </a:ln>
                          <a:solidFill>
                            <a:schemeClr val="tx1"/>
                          </a:solidFill>
                          <a:effectLst/>
                          <a:latin typeface="Arial" pitchFamily="34" charset="0"/>
                        </a:rPr>
                        <a:t>M</a:t>
                      </a:r>
                      <a:r>
                        <a:rPr kumimoji="0" lang="en-US" sz="2400" b="0" i="0" u="none" strike="noStrike" cap="none" normalizeH="0" baseline="0" dirty="0">
                          <a:ln>
                            <a:noFill/>
                          </a:ln>
                          <a:solidFill>
                            <a:schemeClr val="tx1"/>
                          </a:solidFill>
                          <a:effectLst/>
                          <a:latin typeface="Arial" pitchFamily="34" charset="0"/>
                        </a:rPr>
                        <a:t>):</a:t>
                      </a:r>
                    </a:p>
                  </a:txBody>
                  <a:tcPr horzOverflow="overflow">
                    <a:lnL cap="flat">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1" u="none" strike="noStrike" cap="none" normalizeH="0" baseline="0" dirty="0">
                        <a:ln>
                          <a:noFill/>
                        </a:ln>
                        <a:solidFill>
                          <a:schemeClr val="tx1"/>
                        </a:solidFill>
                        <a:effectLst/>
                        <a:latin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0" u="none" strike="noStrike" cap="none" normalizeH="0" baseline="0" dirty="0">
                        <a:ln>
                          <a:noFill/>
                        </a:ln>
                        <a:solidFill>
                          <a:schemeClr val="tx1"/>
                        </a:solidFill>
                        <a:effectLst/>
                        <a:latin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1" u="none" strike="noStrike" cap="none" normalizeH="0" baseline="0" dirty="0">
                        <a:ln>
                          <a:noFill/>
                        </a:ln>
                        <a:solidFill>
                          <a:schemeClr val="tx1"/>
                        </a:solidFill>
                        <a:effectLst/>
                        <a:latin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1" u="none" strike="noStrike" cap="none" normalizeH="0" baseline="0" dirty="0">
                        <a:ln>
                          <a:noFill/>
                        </a:ln>
                        <a:solidFill>
                          <a:schemeClr val="tx1"/>
                        </a:solidFill>
                        <a:effectLst/>
                        <a:latin typeface="Arial" pitchFamily="34" charset="0"/>
                      </a:endParaRPr>
                    </a:p>
                  </a:txBody>
                  <a:tcPr horzOverflow="overflow">
                    <a:lnL>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3" name="Rectangle 12"/>
          <p:cNvSpPr/>
          <p:nvPr/>
        </p:nvSpPr>
        <p:spPr>
          <a:xfrm>
            <a:off x="3427336" y="4831682"/>
            <a:ext cx="441146" cy="461665"/>
          </a:xfrm>
          <a:prstGeom prst="rect">
            <a:avLst/>
          </a:prstGeom>
        </p:spPr>
        <p:txBody>
          <a:bodyPr wrap="none">
            <a:spAutoFit/>
          </a:bodyPr>
          <a:lstStyle/>
          <a:p>
            <a:pPr lvl="0" algn="ctr" fontAlgn="base">
              <a:spcBef>
                <a:spcPct val="20000"/>
              </a:spcBef>
              <a:spcAft>
                <a:spcPct val="0"/>
              </a:spcAft>
            </a:pPr>
            <a:r>
              <a:rPr lang="en-US" sz="2400" dirty="0">
                <a:solidFill>
                  <a:srgbClr val="000000"/>
                </a:solidFill>
                <a:latin typeface="Arial" pitchFamily="34" charset="0"/>
              </a:rPr>
              <a:t>-</a:t>
            </a:r>
            <a:r>
              <a:rPr lang="en-US" sz="2400" i="1" dirty="0">
                <a:solidFill>
                  <a:srgbClr val="000000"/>
                </a:solidFill>
                <a:latin typeface="Arial" pitchFamily="34" charset="0"/>
              </a:rPr>
              <a:t>s</a:t>
            </a:r>
          </a:p>
        </p:txBody>
      </p:sp>
      <p:sp>
        <p:nvSpPr>
          <p:cNvPr id="14" name="Rectangle 13"/>
          <p:cNvSpPr/>
          <p:nvPr/>
        </p:nvSpPr>
        <p:spPr>
          <a:xfrm>
            <a:off x="6023832" y="4831037"/>
            <a:ext cx="518091" cy="461665"/>
          </a:xfrm>
          <a:prstGeom prst="rect">
            <a:avLst/>
          </a:prstGeom>
        </p:spPr>
        <p:txBody>
          <a:bodyPr wrap="none">
            <a:spAutoFit/>
          </a:bodyPr>
          <a:lstStyle/>
          <a:p>
            <a:pPr lvl="0" algn="ctr" fontAlgn="base">
              <a:spcBef>
                <a:spcPct val="20000"/>
              </a:spcBef>
              <a:spcAft>
                <a:spcPct val="0"/>
              </a:spcAft>
            </a:pPr>
            <a:r>
              <a:rPr lang="en-US" sz="2400" dirty="0">
                <a:solidFill>
                  <a:srgbClr val="000000"/>
                </a:solidFill>
                <a:latin typeface="Arial" pitchFamily="34" charset="0"/>
              </a:rPr>
              <a:t>+</a:t>
            </a:r>
            <a:r>
              <a:rPr lang="en-US" sz="2400" i="1" dirty="0">
                <a:solidFill>
                  <a:srgbClr val="000000"/>
                </a:solidFill>
                <a:latin typeface="Arial" pitchFamily="34" charset="0"/>
              </a:rPr>
              <a:t>s</a:t>
            </a:r>
          </a:p>
        </p:txBody>
      </p:sp>
      <p:sp>
        <p:nvSpPr>
          <p:cNvPr id="15" name="Rectangle 14"/>
          <p:cNvSpPr/>
          <p:nvPr/>
        </p:nvSpPr>
        <p:spPr>
          <a:xfrm>
            <a:off x="7867872" y="4833260"/>
            <a:ext cx="518091" cy="461665"/>
          </a:xfrm>
          <a:prstGeom prst="rect">
            <a:avLst/>
          </a:prstGeom>
        </p:spPr>
        <p:txBody>
          <a:bodyPr wrap="none">
            <a:spAutoFit/>
          </a:bodyPr>
          <a:lstStyle/>
          <a:p>
            <a:pPr lvl="0" algn="ctr" fontAlgn="base">
              <a:spcBef>
                <a:spcPct val="20000"/>
              </a:spcBef>
              <a:spcAft>
                <a:spcPct val="0"/>
              </a:spcAft>
            </a:pPr>
            <a:r>
              <a:rPr lang="en-US" sz="2400" dirty="0">
                <a:solidFill>
                  <a:srgbClr val="000000"/>
                </a:solidFill>
                <a:latin typeface="Arial" pitchFamily="34" charset="0"/>
              </a:rPr>
              <a:t>+</a:t>
            </a:r>
            <a:r>
              <a:rPr lang="en-US" sz="2400" i="1" dirty="0">
                <a:solidFill>
                  <a:srgbClr val="000000"/>
                </a:solidFill>
                <a:latin typeface="Arial" pitchFamily="34" charset="0"/>
              </a:rPr>
              <a:t>s</a:t>
            </a:r>
          </a:p>
        </p:txBody>
      </p:sp>
      <p:sp>
        <p:nvSpPr>
          <p:cNvPr id="16" name="Rectangle 15"/>
          <p:cNvSpPr/>
          <p:nvPr/>
        </p:nvSpPr>
        <p:spPr>
          <a:xfrm>
            <a:off x="7960148" y="5292692"/>
            <a:ext cx="338554" cy="461665"/>
          </a:xfrm>
          <a:prstGeom prst="rect">
            <a:avLst/>
          </a:prstGeom>
        </p:spPr>
        <p:txBody>
          <a:bodyPr wrap="none">
            <a:spAutoFit/>
          </a:bodyPr>
          <a:lstStyle/>
          <a:p>
            <a:pPr lvl="0" algn="ctr" fontAlgn="base">
              <a:spcBef>
                <a:spcPct val="20000"/>
              </a:spcBef>
              <a:spcAft>
                <a:spcPct val="0"/>
              </a:spcAft>
            </a:pPr>
            <a:r>
              <a:rPr lang="en-US" sz="2400" i="1" dirty="0">
                <a:solidFill>
                  <a:srgbClr val="000000"/>
                </a:solidFill>
                <a:latin typeface="Arial" pitchFamily="34" charset="0"/>
              </a:rPr>
              <a:t>s</a:t>
            </a:r>
          </a:p>
        </p:txBody>
      </p:sp>
      <p:sp>
        <p:nvSpPr>
          <p:cNvPr id="17" name="Rectangle 16"/>
          <p:cNvSpPr/>
          <p:nvPr/>
        </p:nvSpPr>
        <p:spPr>
          <a:xfrm>
            <a:off x="6116279" y="5292691"/>
            <a:ext cx="338554" cy="461665"/>
          </a:xfrm>
          <a:prstGeom prst="rect">
            <a:avLst/>
          </a:prstGeom>
        </p:spPr>
        <p:txBody>
          <a:bodyPr wrap="none">
            <a:spAutoFit/>
          </a:bodyPr>
          <a:lstStyle/>
          <a:p>
            <a:pPr lvl="0" algn="ctr" fontAlgn="base">
              <a:spcBef>
                <a:spcPct val="20000"/>
              </a:spcBef>
              <a:spcAft>
                <a:spcPct val="0"/>
              </a:spcAft>
            </a:pPr>
            <a:r>
              <a:rPr lang="en-US" sz="2400" i="1" dirty="0">
                <a:solidFill>
                  <a:srgbClr val="000000"/>
                </a:solidFill>
                <a:latin typeface="Arial" pitchFamily="34" charset="0"/>
              </a:rPr>
              <a:t>s</a:t>
            </a:r>
          </a:p>
        </p:txBody>
      </p:sp>
      <p:sp>
        <p:nvSpPr>
          <p:cNvPr id="18" name="Rectangle 46"/>
          <p:cNvSpPr>
            <a:spLocks noChangeArrowheads="1"/>
          </p:cNvSpPr>
          <p:nvPr/>
        </p:nvSpPr>
        <p:spPr bwMode="auto">
          <a:xfrm>
            <a:off x="2261302" y="3163127"/>
            <a:ext cx="2442911" cy="461665"/>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400" i="1" dirty="0" err="1"/>
              <a:t>K</a:t>
            </a:r>
            <a:r>
              <a:rPr lang="en-US" sz="2400" baseline="-25000" dirty="0" err="1"/>
              <a:t>sp</a:t>
            </a:r>
            <a:r>
              <a:rPr lang="en-US" sz="2400" dirty="0"/>
              <a:t> = [Ag</a:t>
            </a:r>
            <a:r>
              <a:rPr lang="en-US" sz="2400" baseline="30000" dirty="0"/>
              <a:t>+</a:t>
            </a:r>
            <a:r>
              <a:rPr lang="en-US" sz="2400" dirty="0"/>
              <a:t>][</a:t>
            </a:r>
            <a:r>
              <a:rPr lang="en-US" sz="2400" dirty="0" err="1"/>
              <a:t>Cl</a:t>
            </a:r>
            <a:r>
              <a:rPr lang="en-US" sz="2400" baseline="30000" dirty="0"/>
              <a:t>-</a:t>
            </a:r>
            <a:r>
              <a:rPr lang="en-US" sz="2400" dirty="0"/>
              <a:t>]</a:t>
            </a:r>
            <a:endParaRPr lang="en-US" sz="2400" baseline="30000" dirty="0"/>
          </a:p>
        </p:txBody>
      </p:sp>
      <p:sp>
        <p:nvSpPr>
          <p:cNvPr id="19" name="Rectangle 18"/>
          <p:cNvSpPr/>
          <p:nvPr/>
        </p:nvSpPr>
        <p:spPr>
          <a:xfrm>
            <a:off x="4389166" y="3183375"/>
            <a:ext cx="1879433" cy="461665"/>
          </a:xfrm>
          <a:prstGeom prst="rect">
            <a:avLst/>
          </a:prstGeom>
        </p:spPr>
        <p:txBody>
          <a:bodyPr wrap="square">
            <a:spAutoFit/>
          </a:bodyPr>
          <a:lstStyle/>
          <a:p>
            <a:pPr algn="ctr" fontAlgn="base">
              <a:spcBef>
                <a:spcPct val="0"/>
              </a:spcBef>
              <a:spcAft>
                <a:spcPct val="0"/>
              </a:spcAft>
            </a:pPr>
            <a:r>
              <a:rPr lang="en-US" sz="2400" dirty="0">
                <a:solidFill>
                  <a:srgbClr val="000000"/>
                </a:solidFill>
              </a:rPr>
              <a:t>= (</a:t>
            </a:r>
            <a:r>
              <a:rPr lang="en-US" sz="2400" i="1" dirty="0">
                <a:solidFill>
                  <a:srgbClr val="000000"/>
                </a:solidFill>
              </a:rPr>
              <a:t>s</a:t>
            </a:r>
            <a:r>
              <a:rPr lang="en-US" sz="2400" dirty="0">
                <a:solidFill>
                  <a:srgbClr val="000000"/>
                </a:solidFill>
              </a:rPr>
              <a:t>)(</a:t>
            </a:r>
            <a:r>
              <a:rPr lang="en-US" sz="2400" i="1" dirty="0">
                <a:solidFill>
                  <a:srgbClr val="000000"/>
                </a:solidFill>
              </a:rPr>
              <a:t>s</a:t>
            </a:r>
            <a:r>
              <a:rPr lang="en-US" sz="2400" dirty="0">
                <a:solidFill>
                  <a:srgbClr val="000000"/>
                </a:solidFill>
              </a:rPr>
              <a:t>) = </a:t>
            </a:r>
            <a:r>
              <a:rPr lang="en-US" sz="2400" i="1" dirty="0">
                <a:solidFill>
                  <a:srgbClr val="000000"/>
                </a:solidFill>
              </a:rPr>
              <a:t>s</a:t>
            </a:r>
            <a:r>
              <a:rPr lang="en-US" sz="2400" baseline="30000" dirty="0">
                <a:solidFill>
                  <a:srgbClr val="000000"/>
                </a:solidFill>
              </a:rPr>
              <a:t>2</a:t>
            </a:r>
          </a:p>
        </p:txBody>
      </p:sp>
      <p:sp>
        <p:nvSpPr>
          <p:cNvPr id="20" name="Rectangle 19"/>
          <p:cNvSpPr/>
          <p:nvPr/>
        </p:nvSpPr>
        <p:spPr>
          <a:xfrm>
            <a:off x="1801773" y="6078973"/>
            <a:ext cx="2064989" cy="461665"/>
          </a:xfrm>
          <a:prstGeom prst="rect">
            <a:avLst/>
          </a:prstGeom>
        </p:spPr>
        <p:txBody>
          <a:bodyPr wrap="none">
            <a:spAutoFit/>
          </a:bodyPr>
          <a:lstStyle/>
          <a:p>
            <a:pPr algn="ctr" fontAlgn="base">
              <a:spcBef>
                <a:spcPct val="0"/>
              </a:spcBef>
              <a:spcAft>
                <a:spcPct val="0"/>
              </a:spcAft>
            </a:pPr>
            <a:r>
              <a:rPr lang="en-US" sz="2400" i="1" dirty="0" err="1">
                <a:solidFill>
                  <a:srgbClr val="000000"/>
                </a:solidFill>
                <a:latin typeface="Calibri" pitchFamily="34" charset="0"/>
              </a:rPr>
              <a:t>K</a:t>
            </a:r>
            <a:r>
              <a:rPr lang="en-US" sz="2400" baseline="-25000" dirty="0" err="1">
                <a:solidFill>
                  <a:srgbClr val="000000"/>
                </a:solidFill>
                <a:latin typeface="Calibri" pitchFamily="34" charset="0"/>
              </a:rPr>
              <a:t>sp</a:t>
            </a:r>
            <a:r>
              <a:rPr lang="en-US" sz="2400" dirty="0">
                <a:solidFill>
                  <a:srgbClr val="000000"/>
                </a:solidFill>
                <a:latin typeface="Calibri" pitchFamily="34" charset="0"/>
              </a:rPr>
              <a:t> = 1.6 x 10</a:t>
            </a:r>
            <a:r>
              <a:rPr lang="en-US" sz="2400" baseline="30000" dirty="0">
                <a:solidFill>
                  <a:srgbClr val="000000"/>
                </a:solidFill>
                <a:latin typeface="Calibri" pitchFamily="34" charset="0"/>
              </a:rPr>
              <a:t>-10</a:t>
            </a:r>
            <a:endParaRPr lang="en-US" sz="2400" baseline="30000" dirty="0">
              <a:solidFill>
                <a:srgbClr val="000000"/>
              </a:solidFill>
            </a:endParaRPr>
          </a:p>
        </p:txBody>
      </p:sp>
      <p:sp>
        <p:nvSpPr>
          <p:cNvPr id="21" name="Rectangle 20"/>
          <p:cNvSpPr/>
          <p:nvPr/>
        </p:nvSpPr>
        <p:spPr>
          <a:xfrm>
            <a:off x="4554269" y="6038578"/>
            <a:ext cx="2571538" cy="461665"/>
          </a:xfrm>
          <a:prstGeom prst="rect">
            <a:avLst/>
          </a:prstGeom>
        </p:spPr>
        <p:txBody>
          <a:bodyPr wrap="none">
            <a:spAutoFit/>
          </a:bodyPr>
          <a:lstStyle/>
          <a:p>
            <a:pPr algn="ctr" fontAlgn="base">
              <a:spcBef>
                <a:spcPct val="0"/>
              </a:spcBef>
              <a:spcAft>
                <a:spcPct val="0"/>
              </a:spcAft>
            </a:pPr>
            <a:r>
              <a:rPr lang="en-US" sz="2400" dirty="0">
                <a:solidFill>
                  <a:srgbClr val="000000"/>
                </a:solidFill>
                <a:latin typeface="Calibri" pitchFamily="34" charset="0"/>
              </a:rPr>
              <a:t>s = 1.3 x 10</a:t>
            </a:r>
            <a:r>
              <a:rPr lang="en-US" sz="2400" baseline="30000" dirty="0">
                <a:solidFill>
                  <a:srgbClr val="000000"/>
                </a:solidFill>
                <a:latin typeface="Calibri" pitchFamily="34" charset="0"/>
              </a:rPr>
              <a:t>-6</a:t>
            </a:r>
            <a:r>
              <a:rPr lang="en-US" sz="2400" dirty="0">
                <a:solidFill>
                  <a:srgbClr val="000000"/>
                </a:solidFill>
              </a:rPr>
              <a:t> mol/L</a:t>
            </a:r>
            <a:endParaRPr lang="en-US" sz="2400" baseline="30000" dirty="0">
              <a:solidFill>
                <a:srgbClr val="000000"/>
              </a:solidFill>
            </a:endParaRPr>
          </a:p>
        </p:txBody>
      </p:sp>
      <p:sp>
        <p:nvSpPr>
          <p:cNvPr id="22" name="Rectangle 21"/>
          <p:cNvSpPr/>
          <p:nvPr/>
        </p:nvSpPr>
        <p:spPr>
          <a:xfrm>
            <a:off x="6101662" y="3185027"/>
            <a:ext cx="1648207" cy="461665"/>
          </a:xfrm>
          <a:prstGeom prst="rect">
            <a:avLst/>
          </a:prstGeom>
        </p:spPr>
        <p:txBody>
          <a:bodyPr wrap="none">
            <a:spAutoFit/>
          </a:bodyPr>
          <a:lstStyle/>
          <a:p>
            <a:pPr lvl="0" algn="ctr" fontAlgn="base">
              <a:spcBef>
                <a:spcPct val="0"/>
              </a:spcBef>
              <a:spcAft>
                <a:spcPct val="0"/>
              </a:spcAft>
            </a:pPr>
            <a:r>
              <a:rPr lang="en-US" sz="2400" dirty="0">
                <a:solidFill>
                  <a:srgbClr val="000000"/>
                </a:solidFill>
                <a:latin typeface="Calibri" pitchFamily="34" charset="0"/>
              </a:rPr>
              <a:t>= 1.6 x 10</a:t>
            </a:r>
            <a:r>
              <a:rPr lang="en-US" sz="2400" baseline="30000" dirty="0">
                <a:solidFill>
                  <a:srgbClr val="000000"/>
                </a:solidFill>
                <a:latin typeface="Calibri" pitchFamily="34" charset="0"/>
              </a:rPr>
              <a:t>-10</a:t>
            </a:r>
            <a:endParaRPr lang="en-US" sz="2400" baseline="300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P spid="15" grpId="0"/>
      <p:bldP spid="16" grpId="0"/>
      <p:bldP spid="17" grpId="0"/>
      <p:bldP spid="18" grpId="0"/>
      <p:bldP spid="19" grpId="0"/>
      <p:bldP spid="20" grpId="0"/>
      <p:bldP spid="21" grpId="0"/>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pPr>
              <a:defRPr/>
            </a:pPr>
            <a:fld id="{F5FABF5D-800B-4BF7-BC4D-AFDCB5AE4A87}" type="slidenum">
              <a:rPr lang="en-US">
                <a:solidFill>
                  <a:srgbClr val="000000">
                    <a:tint val="75000"/>
                  </a:srgbClr>
                </a:solidFill>
              </a:rPr>
              <a:pPr>
                <a:defRPr/>
              </a:pPr>
              <a:t>32</a:t>
            </a:fld>
            <a:endParaRPr lang="en-US" dirty="0">
              <a:solidFill>
                <a:srgbClr val="000000">
                  <a:tint val="75000"/>
                </a:srgbClr>
              </a:solidFill>
            </a:endParaRPr>
          </a:p>
        </p:txBody>
      </p:sp>
      <p:sp>
        <p:nvSpPr>
          <p:cNvPr id="91140" name="Text Placeholder 2"/>
          <p:cNvSpPr>
            <a:spLocks/>
          </p:cNvSpPr>
          <p:nvPr/>
        </p:nvSpPr>
        <p:spPr bwMode="auto">
          <a:xfrm>
            <a:off x="152400" y="762000"/>
            <a:ext cx="8807450" cy="901547"/>
          </a:xfrm>
          <a:prstGeom prst="rect">
            <a:avLst/>
          </a:prstGeom>
          <a:noFill/>
          <a:ln w="9525">
            <a:noFill/>
            <a:miter lim="800000"/>
            <a:headEnd/>
            <a:tailEnd/>
          </a:ln>
        </p:spPr>
        <p:txBody>
          <a:bodyPr/>
          <a:lstStyle/>
          <a:p>
            <a:pPr fontAlgn="base">
              <a:spcBef>
                <a:spcPct val="20000"/>
              </a:spcBef>
              <a:spcAft>
                <a:spcPct val="0"/>
              </a:spcAft>
            </a:pPr>
            <a:r>
              <a:rPr lang="en-US" sz="2400" dirty="0">
                <a:solidFill>
                  <a:srgbClr val="000000"/>
                </a:solidFill>
                <a:latin typeface="Calibri" pitchFamily="34" charset="0"/>
              </a:rPr>
              <a:t>Calculate the solubility of silver chloride (in g/L) in a 6.5 x 10</a:t>
            </a:r>
            <a:r>
              <a:rPr lang="en-US" sz="2400" baseline="30000" dirty="0">
                <a:solidFill>
                  <a:srgbClr val="000000"/>
                </a:solidFill>
                <a:latin typeface="Calibri" pitchFamily="34" charset="0"/>
              </a:rPr>
              <a:t>-3</a:t>
            </a:r>
            <a:r>
              <a:rPr lang="en-US" sz="2400" dirty="0">
                <a:solidFill>
                  <a:srgbClr val="000000"/>
                </a:solidFill>
                <a:latin typeface="Calibri" pitchFamily="34" charset="0"/>
              </a:rPr>
              <a:t> </a:t>
            </a:r>
            <a:r>
              <a:rPr lang="en-US" sz="2400" i="1" dirty="0">
                <a:solidFill>
                  <a:srgbClr val="000000"/>
                </a:solidFill>
                <a:latin typeface="Calibri" pitchFamily="34" charset="0"/>
              </a:rPr>
              <a:t>M </a:t>
            </a:r>
            <a:r>
              <a:rPr lang="en-US" sz="2400" dirty="0">
                <a:solidFill>
                  <a:srgbClr val="000000"/>
                </a:solidFill>
                <a:latin typeface="Calibri" pitchFamily="34" charset="0"/>
              </a:rPr>
              <a:t>silver nitrate solution. (</a:t>
            </a:r>
            <a:r>
              <a:rPr lang="en-US" sz="2400" dirty="0" err="1">
                <a:solidFill>
                  <a:srgbClr val="000000"/>
                </a:solidFill>
                <a:latin typeface="Calibri" pitchFamily="34" charset="0"/>
              </a:rPr>
              <a:t>AgCl</a:t>
            </a:r>
            <a:r>
              <a:rPr lang="en-US" sz="2400" dirty="0">
                <a:solidFill>
                  <a:srgbClr val="000000"/>
                </a:solidFill>
                <a:latin typeface="Calibri" pitchFamily="34" charset="0"/>
              </a:rPr>
              <a:t>, </a:t>
            </a:r>
            <a:r>
              <a:rPr lang="en-US" sz="2400" i="1" dirty="0" err="1">
                <a:solidFill>
                  <a:srgbClr val="000000"/>
                </a:solidFill>
                <a:latin typeface="Calibri" pitchFamily="34" charset="0"/>
              </a:rPr>
              <a:t>K</a:t>
            </a:r>
            <a:r>
              <a:rPr lang="en-US" sz="2400" baseline="-25000" dirty="0" err="1">
                <a:solidFill>
                  <a:srgbClr val="000000"/>
                </a:solidFill>
                <a:latin typeface="Calibri" pitchFamily="34" charset="0"/>
              </a:rPr>
              <a:t>sp</a:t>
            </a:r>
            <a:r>
              <a:rPr lang="en-US" sz="2400" dirty="0">
                <a:solidFill>
                  <a:srgbClr val="000000"/>
                </a:solidFill>
                <a:latin typeface="Calibri" pitchFamily="34" charset="0"/>
              </a:rPr>
              <a:t> = 1.6 x 10</a:t>
            </a:r>
            <a:r>
              <a:rPr lang="en-US" sz="2400" baseline="30000" dirty="0">
                <a:solidFill>
                  <a:srgbClr val="000000"/>
                </a:solidFill>
                <a:latin typeface="Calibri" pitchFamily="34" charset="0"/>
              </a:rPr>
              <a:t>-10</a:t>
            </a:r>
            <a:r>
              <a:rPr lang="en-US" sz="2400" dirty="0">
                <a:solidFill>
                  <a:srgbClr val="000000"/>
                </a:solidFill>
                <a:latin typeface="Calibri" pitchFamily="34" charset="0"/>
              </a:rPr>
              <a:t>)</a:t>
            </a:r>
            <a:endParaRPr lang="en-US" sz="2400" dirty="0">
              <a:latin typeface="Calibri" pitchFamily="34" charset="0"/>
            </a:endParaRPr>
          </a:p>
          <a:p>
            <a:pPr fontAlgn="base">
              <a:spcBef>
                <a:spcPct val="20000"/>
              </a:spcBef>
              <a:spcAft>
                <a:spcPct val="0"/>
              </a:spcAft>
              <a:buFont typeface="Arial" charset="0"/>
              <a:buNone/>
            </a:pPr>
            <a:endParaRPr lang="en-US" sz="2400" dirty="0">
              <a:solidFill>
                <a:srgbClr val="000000"/>
              </a:solidFill>
              <a:latin typeface="Calibri" pitchFamily="34" charset="0"/>
            </a:endParaRPr>
          </a:p>
        </p:txBody>
      </p:sp>
      <p:sp>
        <p:nvSpPr>
          <p:cNvPr id="6" name="Rectangle 5"/>
          <p:cNvSpPr/>
          <p:nvPr/>
        </p:nvSpPr>
        <p:spPr>
          <a:xfrm>
            <a:off x="30028" y="1764249"/>
            <a:ext cx="5121658" cy="400110"/>
          </a:xfrm>
          <a:prstGeom prst="rect">
            <a:avLst/>
          </a:prstGeom>
        </p:spPr>
        <p:txBody>
          <a:bodyPr wrap="none">
            <a:spAutoFit/>
          </a:bodyPr>
          <a:lstStyle/>
          <a:p>
            <a:r>
              <a:rPr lang="en-US" sz="2000" dirty="0">
                <a:solidFill>
                  <a:srgbClr val="FF0000"/>
                </a:solidFill>
                <a:latin typeface="Calibri" pitchFamily="34" charset="0"/>
              </a:rPr>
              <a:t>First lets calculate the solubility of </a:t>
            </a:r>
            <a:r>
              <a:rPr lang="en-US" sz="2000" dirty="0" err="1">
                <a:solidFill>
                  <a:srgbClr val="FF0000"/>
                </a:solidFill>
                <a:latin typeface="Calibri" pitchFamily="34" charset="0"/>
              </a:rPr>
              <a:t>AgCl</a:t>
            </a:r>
            <a:r>
              <a:rPr lang="en-US" sz="2000" dirty="0">
                <a:solidFill>
                  <a:srgbClr val="FF0000"/>
                </a:solidFill>
                <a:latin typeface="Calibri" pitchFamily="34" charset="0"/>
              </a:rPr>
              <a:t> (in g/L):</a:t>
            </a:r>
            <a:endParaRPr lang="en-US" sz="2000" dirty="0">
              <a:solidFill>
                <a:srgbClr val="FF0000"/>
              </a:solidFill>
            </a:endParaRPr>
          </a:p>
        </p:txBody>
      </p:sp>
      <p:grpSp>
        <p:nvGrpSpPr>
          <p:cNvPr id="2" name="Group 6"/>
          <p:cNvGrpSpPr/>
          <p:nvPr/>
        </p:nvGrpSpPr>
        <p:grpSpPr>
          <a:xfrm>
            <a:off x="152400" y="2242117"/>
            <a:ext cx="8807450" cy="787521"/>
            <a:chOff x="152400" y="761999"/>
            <a:chExt cx="8807450" cy="787521"/>
          </a:xfrm>
        </p:grpSpPr>
        <p:sp>
          <p:nvSpPr>
            <p:cNvPr id="8" name="Text Placeholder 2"/>
            <p:cNvSpPr>
              <a:spLocks/>
            </p:cNvSpPr>
            <p:nvPr/>
          </p:nvSpPr>
          <p:spPr bwMode="auto">
            <a:xfrm>
              <a:off x="152400" y="761999"/>
              <a:ext cx="8807450" cy="787521"/>
            </a:xfrm>
            <a:prstGeom prst="rect">
              <a:avLst/>
            </a:prstGeom>
            <a:noFill/>
            <a:ln w="9525">
              <a:solidFill>
                <a:schemeClr val="tx1"/>
              </a:solidFill>
              <a:miter lim="800000"/>
              <a:headEnd/>
              <a:tailEnd/>
            </a:ln>
          </p:spPr>
          <p:txBody>
            <a:bodyPr/>
            <a:lstStyle/>
            <a:p>
              <a:pPr fontAlgn="base">
                <a:spcBef>
                  <a:spcPct val="20000"/>
                </a:spcBef>
                <a:spcAft>
                  <a:spcPct val="0"/>
                </a:spcAft>
                <a:buFont typeface="Arial" charset="0"/>
                <a:buNone/>
                <a:tabLst>
                  <a:tab pos="1774825" algn="l"/>
                  <a:tab pos="3776663" algn="l"/>
                  <a:tab pos="6454775" algn="l"/>
                </a:tabLst>
              </a:pPr>
              <a:r>
                <a:rPr lang="en-US" sz="2000" i="1" dirty="0">
                  <a:solidFill>
                    <a:srgbClr val="000000"/>
                  </a:solidFill>
                  <a:latin typeface="Calibri" pitchFamily="34" charset="0"/>
                </a:rPr>
                <a:t>  </a:t>
              </a:r>
              <a:r>
                <a:rPr lang="en-US" sz="2000" i="1" dirty="0" err="1">
                  <a:solidFill>
                    <a:srgbClr val="000000"/>
                  </a:solidFill>
                  <a:latin typeface="Calibri" pitchFamily="34" charset="0"/>
                </a:rPr>
                <a:t>K</a:t>
              </a:r>
              <a:r>
                <a:rPr lang="en-US" sz="2000" baseline="-25000" dirty="0" err="1">
                  <a:solidFill>
                    <a:srgbClr val="000000"/>
                  </a:solidFill>
                  <a:latin typeface="Calibri" pitchFamily="34" charset="0"/>
                </a:rPr>
                <a:t>sp</a:t>
              </a:r>
              <a:r>
                <a:rPr lang="en-US" sz="2000" dirty="0">
                  <a:solidFill>
                    <a:srgbClr val="000000"/>
                  </a:solidFill>
                  <a:latin typeface="Calibri" pitchFamily="34" charset="0"/>
                </a:rPr>
                <a:t> of	[Ag</a:t>
              </a:r>
              <a:r>
                <a:rPr lang="en-US" sz="2000" baseline="30000" dirty="0">
                  <a:solidFill>
                    <a:srgbClr val="000000"/>
                  </a:solidFill>
                  <a:latin typeface="Calibri" pitchFamily="34" charset="0"/>
                </a:rPr>
                <a:t>+</a:t>
              </a:r>
              <a:r>
                <a:rPr lang="en-US" sz="2000" dirty="0">
                  <a:solidFill>
                    <a:srgbClr val="000000"/>
                  </a:solidFill>
                  <a:latin typeface="Calibri" pitchFamily="34" charset="0"/>
                </a:rPr>
                <a:t>] and	molar solubility	    solubility of</a:t>
              </a:r>
            </a:p>
            <a:p>
              <a:pPr fontAlgn="base">
                <a:spcBef>
                  <a:spcPct val="20000"/>
                </a:spcBef>
                <a:spcAft>
                  <a:spcPct val="0"/>
                </a:spcAft>
                <a:buFont typeface="Arial" charset="0"/>
                <a:buNone/>
                <a:tabLst>
                  <a:tab pos="1774825" algn="l"/>
                  <a:tab pos="3776663" algn="l"/>
                  <a:tab pos="6454775" algn="l"/>
                </a:tabLst>
              </a:pPr>
              <a:r>
                <a:rPr lang="en-US" sz="2000" dirty="0">
                  <a:solidFill>
                    <a:srgbClr val="000000"/>
                  </a:solidFill>
                  <a:latin typeface="Calibri" pitchFamily="34" charset="0"/>
                </a:rPr>
                <a:t>   </a:t>
              </a:r>
              <a:r>
                <a:rPr lang="en-US" sz="2000" dirty="0" err="1">
                  <a:solidFill>
                    <a:srgbClr val="000000"/>
                  </a:solidFill>
                  <a:latin typeface="Calibri" pitchFamily="34" charset="0"/>
                </a:rPr>
                <a:t>AgCl</a:t>
              </a:r>
              <a:r>
                <a:rPr lang="en-US" sz="2000" baseline="-25000" dirty="0">
                  <a:solidFill>
                    <a:srgbClr val="000000"/>
                  </a:solidFill>
                  <a:latin typeface="Calibri" pitchFamily="34" charset="0"/>
                </a:rPr>
                <a:t>	     </a:t>
              </a:r>
              <a:r>
                <a:rPr lang="en-US" sz="2000" dirty="0">
                  <a:solidFill>
                    <a:srgbClr val="000000"/>
                  </a:solidFill>
                  <a:latin typeface="Calibri" pitchFamily="34" charset="0"/>
                </a:rPr>
                <a:t>[</a:t>
              </a:r>
              <a:r>
                <a:rPr lang="en-US" sz="2000" dirty="0" err="1">
                  <a:solidFill>
                    <a:srgbClr val="000000"/>
                  </a:solidFill>
                  <a:latin typeface="Calibri" pitchFamily="34" charset="0"/>
                </a:rPr>
                <a:t>Cl</a:t>
              </a:r>
              <a:r>
                <a:rPr lang="en-US" sz="2000" baseline="30000" dirty="0">
                  <a:solidFill>
                    <a:srgbClr val="000000"/>
                  </a:solidFill>
                  <a:latin typeface="Calibri" pitchFamily="34" charset="0"/>
                </a:rPr>
                <a:t>-</a:t>
              </a:r>
              <a:r>
                <a:rPr lang="en-US" sz="2000" dirty="0">
                  <a:solidFill>
                    <a:srgbClr val="000000"/>
                  </a:solidFill>
                  <a:latin typeface="Calibri" pitchFamily="34" charset="0"/>
                </a:rPr>
                <a:t>]	      of </a:t>
              </a:r>
              <a:r>
                <a:rPr lang="en-US" sz="2000" dirty="0" err="1">
                  <a:solidFill>
                    <a:srgbClr val="000000"/>
                  </a:solidFill>
                  <a:latin typeface="Calibri" pitchFamily="34" charset="0"/>
                </a:rPr>
                <a:t>AgCl</a:t>
              </a:r>
              <a:r>
                <a:rPr lang="en-US" sz="2000" baseline="-25000" dirty="0">
                  <a:solidFill>
                    <a:srgbClr val="000000"/>
                  </a:solidFill>
                  <a:latin typeface="Calibri" pitchFamily="34" charset="0"/>
                </a:rPr>
                <a:t>	        </a:t>
              </a:r>
              <a:r>
                <a:rPr lang="en-US" sz="2000" dirty="0" err="1">
                  <a:solidFill>
                    <a:srgbClr val="000000"/>
                  </a:solidFill>
                  <a:latin typeface="Calibri" pitchFamily="34" charset="0"/>
                </a:rPr>
                <a:t>AgCl</a:t>
              </a:r>
              <a:r>
                <a:rPr lang="en-US" sz="2000" baseline="-25000" dirty="0">
                  <a:solidFill>
                    <a:srgbClr val="000000"/>
                  </a:solidFill>
                  <a:latin typeface="Calibri" pitchFamily="34" charset="0"/>
                </a:rPr>
                <a:t> </a:t>
              </a:r>
              <a:r>
                <a:rPr lang="en-US" sz="2000" dirty="0">
                  <a:solidFill>
                    <a:srgbClr val="000000"/>
                  </a:solidFill>
                  <a:latin typeface="Calibri" pitchFamily="34" charset="0"/>
                </a:rPr>
                <a:t>in g/L</a:t>
              </a:r>
            </a:p>
          </p:txBody>
        </p:sp>
        <p:sp>
          <p:nvSpPr>
            <p:cNvPr id="9" name="Line 4"/>
            <p:cNvSpPr>
              <a:spLocks noChangeShapeType="1"/>
            </p:cNvSpPr>
            <p:nvPr/>
          </p:nvSpPr>
          <p:spPr bwMode="auto">
            <a:xfrm>
              <a:off x="1350963" y="1176498"/>
              <a:ext cx="45720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000">
                <a:solidFill>
                  <a:srgbClr val="000000"/>
                </a:solidFill>
                <a:latin typeface="Calibri" pitchFamily="34" charset="0"/>
              </a:endParaRPr>
            </a:p>
          </p:txBody>
        </p:sp>
        <p:sp>
          <p:nvSpPr>
            <p:cNvPr id="10" name="Line 5"/>
            <p:cNvSpPr>
              <a:spLocks noChangeShapeType="1"/>
            </p:cNvSpPr>
            <p:nvPr/>
          </p:nvSpPr>
          <p:spPr bwMode="auto">
            <a:xfrm>
              <a:off x="3305498" y="1176498"/>
              <a:ext cx="45720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000">
                <a:solidFill>
                  <a:srgbClr val="000000"/>
                </a:solidFill>
                <a:latin typeface="Calibri" pitchFamily="34" charset="0"/>
              </a:endParaRPr>
            </a:p>
          </p:txBody>
        </p:sp>
        <p:sp>
          <p:nvSpPr>
            <p:cNvPr id="11" name="Line 6"/>
            <p:cNvSpPr>
              <a:spLocks noChangeShapeType="1"/>
            </p:cNvSpPr>
            <p:nvPr/>
          </p:nvSpPr>
          <p:spPr bwMode="auto">
            <a:xfrm>
              <a:off x="5930554" y="1172466"/>
              <a:ext cx="60960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000">
                <a:solidFill>
                  <a:srgbClr val="000000"/>
                </a:solidFill>
                <a:latin typeface="Calibri" pitchFamily="34" charset="0"/>
              </a:endParaRPr>
            </a:p>
          </p:txBody>
        </p:sp>
      </p:grpSp>
      <p:sp>
        <p:nvSpPr>
          <p:cNvPr id="21" name="Rectangle 20"/>
          <p:cNvSpPr/>
          <p:nvPr/>
        </p:nvSpPr>
        <p:spPr>
          <a:xfrm>
            <a:off x="3822876" y="3097075"/>
            <a:ext cx="1830950" cy="400110"/>
          </a:xfrm>
          <a:prstGeom prst="rect">
            <a:avLst/>
          </a:prstGeom>
        </p:spPr>
        <p:txBody>
          <a:bodyPr wrap="none">
            <a:spAutoFit/>
          </a:bodyPr>
          <a:lstStyle/>
          <a:p>
            <a:pPr algn="ctr" fontAlgn="base">
              <a:spcBef>
                <a:spcPct val="0"/>
              </a:spcBef>
              <a:spcAft>
                <a:spcPct val="0"/>
              </a:spcAft>
            </a:pPr>
            <a:r>
              <a:rPr lang="en-US" sz="2000" dirty="0">
                <a:solidFill>
                  <a:srgbClr val="FF0000"/>
                </a:solidFill>
                <a:latin typeface="Calibri" pitchFamily="34" charset="0"/>
              </a:rPr>
              <a:t>1.3 x 10</a:t>
            </a:r>
            <a:r>
              <a:rPr lang="en-US" sz="2000" baseline="30000" dirty="0">
                <a:solidFill>
                  <a:srgbClr val="FF0000"/>
                </a:solidFill>
                <a:latin typeface="Calibri" pitchFamily="34" charset="0"/>
              </a:rPr>
              <a:t>-6</a:t>
            </a:r>
            <a:r>
              <a:rPr lang="en-US" sz="2000" dirty="0">
                <a:solidFill>
                  <a:srgbClr val="FF0000"/>
                </a:solidFill>
              </a:rPr>
              <a:t> mol/L</a:t>
            </a:r>
            <a:endParaRPr lang="en-US" sz="2000" baseline="30000" dirty="0">
              <a:solidFill>
                <a:srgbClr val="FF0000"/>
              </a:solidFill>
            </a:endParaRPr>
          </a:p>
        </p:txBody>
      </p:sp>
      <p:sp>
        <p:nvSpPr>
          <p:cNvPr id="23" name="Rectangle 22"/>
          <p:cNvSpPr/>
          <p:nvPr/>
        </p:nvSpPr>
        <p:spPr>
          <a:xfrm>
            <a:off x="5674671" y="3023371"/>
            <a:ext cx="1119217" cy="307777"/>
          </a:xfrm>
          <a:prstGeom prst="rect">
            <a:avLst/>
          </a:prstGeom>
        </p:spPr>
        <p:txBody>
          <a:bodyPr wrap="none">
            <a:spAutoFit/>
          </a:bodyPr>
          <a:lstStyle/>
          <a:p>
            <a:r>
              <a:rPr lang="en-US" sz="1400" dirty="0"/>
              <a:t>143.4 g/mol</a:t>
            </a:r>
          </a:p>
        </p:txBody>
      </p:sp>
      <p:sp>
        <p:nvSpPr>
          <p:cNvPr id="24" name="Rectangle 23"/>
          <p:cNvSpPr/>
          <p:nvPr/>
        </p:nvSpPr>
        <p:spPr>
          <a:xfrm>
            <a:off x="6875964" y="3095238"/>
            <a:ext cx="1560042" cy="400110"/>
          </a:xfrm>
          <a:prstGeom prst="rect">
            <a:avLst/>
          </a:prstGeom>
        </p:spPr>
        <p:txBody>
          <a:bodyPr wrap="none">
            <a:spAutoFit/>
          </a:bodyPr>
          <a:lstStyle/>
          <a:p>
            <a:pPr algn="ctr" fontAlgn="base">
              <a:spcBef>
                <a:spcPct val="0"/>
              </a:spcBef>
              <a:spcAft>
                <a:spcPct val="0"/>
              </a:spcAft>
            </a:pPr>
            <a:r>
              <a:rPr lang="en-US" sz="2000" dirty="0">
                <a:solidFill>
                  <a:srgbClr val="FF0000"/>
                </a:solidFill>
                <a:latin typeface="Calibri" pitchFamily="34" charset="0"/>
              </a:rPr>
              <a:t>1.8 x 10</a:t>
            </a:r>
            <a:r>
              <a:rPr lang="en-US" sz="2000" baseline="30000" dirty="0">
                <a:solidFill>
                  <a:srgbClr val="FF0000"/>
                </a:solidFill>
                <a:latin typeface="Calibri" pitchFamily="34" charset="0"/>
              </a:rPr>
              <a:t>-3</a:t>
            </a:r>
            <a:r>
              <a:rPr lang="en-US" sz="2000" dirty="0">
                <a:solidFill>
                  <a:srgbClr val="FF0000"/>
                </a:solidFill>
              </a:rPr>
              <a:t> g/L</a:t>
            </a:r>
            <a:endParaRPr lang="en-US" sz="2000" baseline="30000" dirty="0">
              <a:solidFill>
                <a:srgbClr val="FF0000"/>
              </a:solidFill>
            </a:endParaRPr>
          </a:p>
        </p:txBody>
      </p:sp>
      <p:sp>
        <p:nvSpPr>
          <p:cNvPr id="25" name="Line 6"/>
          <p:cNvSpPr>
            <a:spLocks noChangeShapeType="1"/>
          </p:cNvSpPr>
          <p:nvPr/>
        </p:nvSpPr>
        <p:spPr bwMode="auto">
          <a:xfrm>
            <a:off x="5631261" y="3289727"/>
            <a:ext cx="1287331"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000">
              <a:solidFill>
                <a:srgbClr val="000000"/>
              </a:solidFill>
              <a:latin typeface="Calibri"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pPr>
              <a:defRPr/>
            </a:pPr>
            <a:fld id="{F5FABF5D-800B-4BF7-BC4D-AFDCB5AE4A87}" type="slidenum">
              <a:rPr lang="en-US">
                <a:solidFill>
                  <a:srgbClr val="000000">
                    <a:tint val="75000"/>
                  </a:srgbClr>
                </a:solidFill>
              </a:rPr>
              <a:pPr>
                <a:defRPr/>
              </a:pPr>
              <a:t>33</a:t>
            </a:fld>
            <a:endParaRPr lang="en-US" dirty="0">
              <a:solidFill>
                <a:srgbClr val="000000">
                  <a:tint val="75000"/>
                </a:srgbClr>
              </a:solidFill>
            </a:endParaRPr>
          </a:p>
        </p:txBody>
      </p:sp>
      <p:sp>
        <p:nvSpPr>
          <p:cNvPr id="91140" name="Text Placeholder 2"/>
          <p:cNvSpPr>
            <a:spLocks/>
          </p:cNvSpPr>
          <p:nvPr/>
        </p:nvSpPr>
        <p:spPr bwMode="auto">
          <a:xfrm>
            <a:off x="152400" y="762000"/>
            <a:ext cx="8807450" cy="901547"/>
          </a:xfrm>
          <a:prstGeom prst="rect">
            <a:avLst/>
          </a:prstGeom>
          <a:noFill/>
          <a:ln w="9525">
            <a:noFill/>
            <a:miter lim="800000"/>
            <a:headEnd/>
            <a:tailEnd/>
          </a:ln>
        </p:spPr>
        <p:txBody>
          <a:bodyPr/>
          <a:lstStyle/>
          <a:p>
            <a:pPr fontAlgn="base">
              <a:spcBef>
                <a:spcPct val="20000"/>
              </a:spcBef>
              <a:spcAft>
                <a:spcPct val="0"/>
              </a:spcAft>
            </a:pPr>
            <a:r>
              <a:rPr lang="en-US" sz="2400" dirty="0">
                <a:solidFill>
                  <a:srgbClr val="000000"/>
                </a:solidFill>
                <a:latin typeface="Calibri" pitchFamily="34" charset="0"/>
              </a:rPr>
              <a:t>Calculate the solubility of silver chloride (in g/L) in a 6.5 x 10</a:t>
            </a:r>
            <a:r>
              <a:rPr lang="en-US" sz="2400" baseline="30000" dirty="0">
                <a:solidFill>
                  <a:srgbClr val="000000"/>
                </a:solidFill>
                <a:latin typeface="Calibri" pitchFamily="34" charset="0"/>
              </a:rPr>
              <a:t>-3</a:t>
            </a:r>
            <a:r>
              <a:rPr lang="en-US" sz="2400" dirty="0">
                <a:solidFill>
                  <a:srgbClr val="000000"/>
                </a:solidFill>
                <a:latin typeface="Calibri" pitchFamily="34" charset="0"/>
              </a:rPr>
              <a:t> </a:t>
            </a:r>
            <a:r>
              <a:rPr lang="en-US" sz="2400" i="1" dirty="0">
                <a:solidFill>
                  <a:srgbClr val="000000"/>
                </a:solidFill>
                <a:latin typeface="Calibri" pitchFamily="34" charset="0"/>
              </a:rPr>
              <a:t>M </a:t>
            </a:r>
            <a:r>
              <a:rPr lang="en-US" sz="2400" dirty="0">
                <a:solidFill>
                  <a:srgbClr val="000000"/>
                </a:solidFill>
                <a:latin typeface="Calibri" pitchFamily="34" charset="0"/>
              </a:rPr>
              <a:t>silver nitrate solution. (</a:t>
            </a:r>
            <a:r>
              <a:rPr lang="en-US" sz="2400" dirty="0" err="1">
                <a:solidFill>
                  <a:srgbClr val="000000"/>
                </a:solidFill>
                <a:latin typeface="Calibri" pitchFamily="34" charset="0"/>
              </a:rPr>
              <a:t>AgCl</a:t>
            </a:r>
            <a:r>
              <a:rPr lang="en-US" sz="2400" dirty="0">
                <a:solidFill>
                  <a:srgbClr val="000000"/>
                </a:solidFill>
                <a:latin typeface="Calibri" pitchFamily="34" charset="0"/>
              </a:rPr>
              <a:t>, </a:t>
            </a:r>
            <a:r>
              <a:rPr lang="en-US" sz="2400" i="1" dirty="0" err="1">
                <a:solidFill>
                  <a:srgbClr val="000000"/>
                </a:solidFill>
                <a:latin typeface="Calibri" pitchFamily="34" charset="0"/>
              </a:rPr>
              <a:t>K</a:t>
            </a:r>
            <a:r>
              <a:rPr lang="en-US" sz="2400" baseline="-25000" dirty="0" err="1">
                <a:solidFill>
                  <a:srgbClr val="000000"/>
                </a:solidFill>
                <a:latin typeface="Calibri" pitchFamily="34" charset="0"/>
              </a:rPr>
              <a:t>sp</a:t>
            </a:r>
            <a:r>
              <a:rPr lang="en-US" sz="2400" dirty="0">
                <a:solidFill>
                  <a:srgbClr val="000000"/>
                </a:solidFill>
                <a:latin typeface="Calibri" pitchFamily="34" charset="0"/>
              </a:rPr>
              <a:t> = 1.6 x 10</a:t>
            </a:r>
            <a:r>
              <a:rPr lang="en-US" sz="2400" baseline="30000" dirty="0">
                <a:solidFill>
                  <a:srgbClr val="000000"/>
                </a:solidFill>
                <a:latin typeface="Calibri" pitchFamily="34" charset="0"/>
              </a:rPr>
              <a:t>-10</a:t>
            </a:r>
            <a:r>
              <a:rPr lang="en-US" sz="2400" dirty="0">
                <a:solidFill>
                  <a:srgbClr val="000000"/>
                </a:solidFill>
                <a:latin typeface="Calibri" pitchFamily="34" charset="0"/>
              </a:rPr>
              <a:t>)</a:t>
            </a:r>
            <a:endParaRPr lang="en-US" sz="2400" dirty="0">
              <a:latin typeface="Calibri" pitchFamily="34" charset="0"/>
            </a:endParaRPr>
          </a:p>
          <a:p>
            <a:pPr fontAlgn="base">
              <a:spcBef>
                <a:spcPct val="20000"/>
              </a:spcBef>
              <a:spcAft>
                <a:spcPct val="0"/>
              </a:spcAft>
              <a:buFont typeface="Arial" charset="0"/>
              <a:buNone/>
            </a:pPr>
            <a:endParaRPr lang="en-US" sz="2400" dirty="0">
              <a:solidFill>
                <a:srgbClr val="000000"/>
              </a:solidFill>
              <a:latin typeface="Calibri" pitchFamily="34" charset="0"/>
            </a:endParaRPr>
          </a:p>
        </p:txBody>
      </p:sp>
      <p:sp>
        <p:nvSpPr>
          <p:cNvPr id="6" name="Rectangle 5"/>
          <p:cNvSpPr/>
          <p:nvPr/>
        </p:nvSpPr>
        <p:spPr>
          <a:xfrm>
            <a:off x="30028" y="1764249"/>
            <a:ext cx="5121658" cy="400110"/>
          </a:xfrm>
          <a:prstGeom prst="rect">
            <a:avLst/>
          </a:prstGeom>
        </p:spPr>
        <p:txBody>
          <a:bodyPr wrap="none">
            <a:spAutoFit/>
          </a:bodyPr>
          <a:lstStyle/>
          <a:p>
            <a:r>
              <a:rPr lang="en-US" sz="2000" dirty="0">
                <a:latin typeface="Calibri" pitchFamily="34" charset="0"/>
              </a:rPr>
              <a:t>First lets calculate the solubility of </a:t>
            </a:r>
            <a:r>
              <a:rPr lang="en-US" sz="2000" dirty="0" err="1">
                <a:latin typeface="Calibri" pitchFamily="34" charset="0"/>
              </a:rPr>
              <a:t>AgCl</a:t>
            </a:r>
            <a:r>
              <a:rPr lang="en-US" sz="2000" dirty="0">
                <a:latin typeface="Calibri" pitchFamily="34" charset="0"/>
              </a:rPr>
              <a:t> (in g/L):</a:t>
            </a:r>
            <a:endParaRPr lang="en-US" sz="2000" dirty="0"/>
          </a:p>
        </p:txBody>
      </p:sp>
      <p:sp>
        <p:nvSpPr>
          <p:cNvPr id="24" name="Rectangle 23"/>
          <p:cNvSpPr/>
          <p:nvPr/>
        </p:nvSpPr>
        <p:spPr>
          <a:xfrm>
            <a:off x="5003097" y="1769159"/>
            <a:ext cx="1560042" cy="400110"/>
          </a:xfrm>
          <a:prstGeom prst="rect">
            <a:avLst/>
          </a:prstGeom>
        </p:spPr>
        <p:txBody>
          <a:bodyPr wrap="none">
            <a:spAutoFit/>
          </a:bodyPr>
          <a:lstStyle/>
          <a:p>
            <a:pPr algn="ctr" fontAlgn="base">
              <a:spcBef>
                <a:spcPct val="0"/>
              </a:spcBef>
              <a:spcAft>
                <a:spcPct val="0"/>
              </a:spcAft>
            </a:pPr>
            <a:r>
              <a:rPr lang="en-US" sz="2000" dirty="0">
                <a:solidFill>
                  <a:srgbClr val="FF0000"/>
                </a:solidFill>
                <a:latin typeface="Calibri" pitchFamily="34" charset="0"/>
              </a:rPr>
              <a:t>1.8 x 10</a:t>
            </a:r>
            <a:r>
              <a:rPr lang="en-US" sz="2000" baseline="30000" dirty="0">
                <a:solidFill>
                  <a:srgbClr val="FF0000"/>
                </a:solidFill>
                <a:latin typeface="Calibri" pitchFamily="34" charset="0"/>
              </a:rPr>
              <a:t>-3</a:t>
            </a:r>
            <a:r>
              <a:rPr lang="en-US" sz="2000" dirty="0">
                <a:solidFill>
                  <a:srgbClr val="FF0000"/>
                </a:solidFill>
              </a:rPr>
              <a:t> g/L</a:t>
            </a:r>
            <a:endParaRPr lang="en-US" sz="2000" baseline="30000" dirty="0">
              <a:solidFill>
                <a:srgbClr val="FF0000"/>
              </a:solidFill>
            </a:endParaRPr>
          </a:p>
        </p:txBody>
      </p:sp>
      <p:sp>
        <p:nvSpPr>
          <p:cNvPr id="15" name="TextBox 14"/>
          <p:cNvSpPr txBox="1"/>
          <p:nvPr/>
        </p:nvSpPr>
        <p:spPr>
          <a:xfrm>
            <a:off x="439737" y="2280490"/>
            <a:ext cx="8207567" cy="369332"/>
          </a:xfrm>
          <a:prstGeom prst="rect">
            <a:avLst/>
          </a:prstGeom>
          <a:noFill/>
        </p:spPr>
        <p:txBody>
          <a:bodyPr wrap="square" rtlCol="0">
            <a:spAutoFit/>
          </a:bodyPr>
          <a:lstStyle/>
          <a:p>
            <a:r>
              <a:rPr lang="en-US" dirty="0">
                <a:solidFill>
                  <a:srgbClr val="FF0000"/>
                </a:solidFill>
              </a:rPr>
              <a:t>What happens to this number is we are in a 6.5 x 10</a:t>
            </a:r>
            <a:r>
              <a:rPr lang="en-US" baseline="30000" dirty="0">
                <a:solidFill>
                  <a:srgbClr val="FF0000"/>
                </a:solidFill>
              </a:rPr>
              <a:t>-3</a:t>
            </a:r>
            <a:r>
              <a:rPr lang="en-US" dirty="0">
                <a:solidFill>
                  <a:srgbClr val="FF0000"/>
                </a:solidFill>
              </a:rPr>
              <a:t> M silver nitrate solution.</a:t>
            </a:r>
          </a:p>
        </p:txBody>
      </p:sp>
      <p:pic>
        <p:nvPicPr>
          <p:cNvPr id="16" name="Picture 4" descr="http://textflow.mheducation.com/figures/0077386620/cha02680_ueq16181.png"/>
          <p:cNvPicPr>
            <a:picLocks noChangeAspect="1" noChangeArrowheads="1"/>
          </p:cNvPicPr>
          <p:nvPr/>
        </p:nvPicPr>
        <p:blipFill>
          <a:blip r:embed="rId2" cstate="print"/>
          <a:srcRect/>
          <a:stretch>
            <a:fillRect/>
          </a:stretch>
        </p:blipFill>
        <p:spPr bwMode="auto">
          <a:xfrm>
            <a:off x="1095889" y="3058353"/>
            <a:ext cx="3325755" cy="291733"/>
          </a:xfrm>
          <a:prstGeom prst="rect">
            <a:avLst/>
          </a:prstGeom>
          <a:noFill/>
        </p:spPr>
      </p:pic>
      <p:pic>
        <p:nvPicPr>
          <p:cNvPr id="17" name="Picture 12" descr="http://textflow.mheducation.com/figures/0077386620/cha02680_ueq16180.png"/>
          <p:cNvPicPr>
            <a:picLocks noChangeAspect="1" noChangeArrowheads="1"/>
          </p:cNvPicPr>
          <p:nvPr/>
        </p:nvPicPr>
        <p:blipFill>
          <a:blip r:embed="rId3" cstate="print"/>
          <a:srcRect/>
          <a:stretch>
            <a:fillRect/>
          </a:stretch>
        </p:blipFill>
        <p:spPr bwMode="auto">
          <a:xfrm>
            <a:off x="898237" y="4004820"/>
            <a:ext cx="3479343" cy="436625"/>
          </a:xfrm>
          <a:prstGeom prst="rect">
            <a:avLst/>
          </a:prstGeom>
          <a:noFill/>
        </p:spPr>
      </p:pic>
      <p:sp>
        <p:nvSpPr>
          <p:cNvPr id="18" name="Oval 22"/>
          <p:cNvSpPr>
            <a:spLocks noChangeArrowheads="1"/>
          </p:cNvSpPr>
          <p:nvPr/>
        </p:nvSpPr>
        <p:spPr bwMode="auto">
          <a:xfrm>
            <a:off x="2419362" y="4038548"/>
            <a:ext cx="845514" cy="400136"/>
          </a:xfrm>
          <a:prstGeom prst="ellipse">
            <a:avLst/>
          </a:prstGeom>
          <a:noFill/>
          <a:ln w="28575">
            <a:solidFill>
              <a:srgbClr val="FF0000"/>
            </a:solidFill>
            <a:round/>
            <a:headEnd/>
            <a:tailEnd/>
          </a:ln>
        </p:spPr>
        <p:txBody>
          <a:bodyPr wrap="none" anchor="ctr"/>
          <a:lstStyle/>
          <a:p>
            <a:pPr fontAlgn="base">
              <a:spcBef>
                <a:spcPct val="0"/>
              </a:spcBef>
              <a:spcAft>
                <a:spcPct val="0"/>
              </a:spcAft>
            </a:pPr>
            <a:endParaRPr lang="en-US" sz="2400">
              <a:solidFill>
                <a:srgbClr val="000000"/>
              </a:solidFill>
              <a:latin typeface="Arial" charset="0"/>
            </a:endParaRPr>
          </a:p>
        </p:txBody>
      </p:sp>
      <p:sp>
        <p:nvSpPr>
          <p:cNvPr id="19" name="Text Box 25"/>
          <p:cNvSpPr txBox="1">
            <a:spLocks noChangeArrowheads="1"/>
          </p:cNvSpPr>
          <p:nvPr/>
        </p:nvSpPr>
        <p:spPr bwMode="auto">
          <a:xfrm>
            <a:off x="2126467" y="3648037"/>
            <a:ext cx="1656202" cy="400110"/>
          </a:xfrm>
          <a:prstGeom prst="rect">
            <a:avLst/>
          </a:prstGeom>
          <a:noFill/>
          <a:ln w="9525">
            <a:noFill/>
            <a:miter lim="800000"/>
            <a:headEnd/>
            <a:tailEnd/>
          </a:ln>
        </p:spPr>
        <p:txBody>
          <a:bodyPr wrap="square">
            <a:spAutoFit/>
          </a:bodyPr>
          <a:lstStyle/>
          <a:p>
            <a:pPr algn="ctr" fontAlgn="base">
              <a:spcBef>
                <a:spcPct val="50000"/>
              </a:spcBef>
              <a:spcAft>
                <a:spcPct val="0"/>
              </a:spcAft>
            </a:pPr>
            <a:r>
              <a:rPr lang="en-US" sz="2000" dirty="0">
                <a:solidFill>
                  <a:srgbClr val="FF0000"/>
                </a:solidFill>
                <a:latin typeface="Arial" charset="0"/>
              </a:rPr>
              <a:t>common ion</a:t>
            </a:r>
          </a:p>
        </p:txBody>
      </p:sp>
      <p:cxnSp>
        <p:nvCxnSpPr>
          <p:cNvPr id="20" name="Straight Arrow Connector 19"/>
          <p:cNvCxnSpPr/>
          <p:nvPr/>
        </p:nvCxnSpPr>
        <p:spPr>
          <a:xfrm flipV="1">
            <a:off x="2764622" y="2698405"/>
            <a:ext cx="0" cy="3193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1703986" y="2949020"/>
            <a:ext cx="844792"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5136702" y="3005884"/>
            <a:ext cx="3300968" cy="369332"/>
          </a:xfrm>
          <a:prstGeom prst="rect">
            <a:avLst/>
          </a:prstGeom>
        </p:spPr>
        <p:txBody>
          <a:bodyPr wrap="none">
            <a:spAutoFit/>
          </a:bodyPr>
          <a:lstStyle/>
          <a:p>
            <a:r>
              <a:rPr lang="en-US" dirty="0"/>
              <a:t>Solubility of </a:t>
            </a:r>
            <a:r>
              <a:rPr lang="en-US" dirty="0" err="1"/>
              <a:t>AgCl</a:t>
            </a:r>
            <a:r>
              <a:rPr lang="en-US" dirty="0"/>
              <a:t> will go down.</a:t>
            </a:r>
          </a:p>
        </p:txBody>
      </p:sp>
      <p:sp>
        <p:nvSpPr>
          <p:cNvPr id="27" name="Rectangle 26"/>
          <p:cNvSpPr/>
          <p:nvPr/>
        </p:nvSpPr>
        <p:spPr>
          <a:xfrm>
            <a:off x="5866754" y="3452335"/>
            <a:ext cx="1745992" cy="400110"/>
          </a:xfrm>
          <a:prstGeom prst="rect">
            <a:avLst/>
          </a:prstGeom>
        </p:spPr>
        <p:txBody>
          <a:bodyPr wrap="none">
            <a:spAutoFit/>
          </a:bodyPr>
          <a:lstStyle/>
          <a:p>
            <a:pPr algn="ctr" fontAlgn="base">
              <a:spcBef>
                <a:spcPct val="0"/>
              </a:spcBef>
              <a:spcAft>
                <a:spcPct val="0"/>
              </a:spcAft>
            </a:pPr>
            <a:r>
              <a:rPr lang="en-US" sz="2000" dirty="0">
                <a:solidFill>
                  <a:srgbClr val="FF0000"/>
                </a:solidFill>
                <a:latin typeface="Calibri" pitchFamily="34" charset="0"/>
              </a:rPr>
              <a:t>&lt; 1.8 x 10</a:t>
            </a:r>
            <a:r>
              <a:rPr lang="en-US" sz="2000" baseline="30000" dirty="0">
                <a:solidFill>
                  <a:srgbClr val="FF0000"/>
                </a:solidFill>
                <a:latin typeface="Calibri" pitchFamily="34" charset="0"/>
              </a:rPr>
              <a:t>-3</a:t>
            </a:r>
            <a:r>
              <a:rPr lang="en-US" sz="2000" dirty="0">
                <a:solidFill>
                  <a:srgbClr val="FF0000"/>
                </a:solidFill>
              </a:rPr>
              <a:t> g/L</a:t>
            </a:r>
            <a:endParaRPr lang="en-US" sz="2000" baseline="30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P spid="19" grpId="0"/>
      <p:bldP spid="26" grpId="0"/>
      <p:bldP spid="2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pPr>
              <a:defRPr/>
            </a:pPr>
            <a:fld id="{F5FABF5D-800B-4BF7-BC4D-AFDCB5AE4A87}" type="slidenum">
              <a:rPr lang="en-US">
                <a:solidFill>
                  <a:srgbClr val="000000">
                    <a:tint val="75000"/>
                  </a:srgbClr>
                </a:solidFill>
              </a:rPr>
              <a:pPr>
                <a:defRPr/>
              </a:pPr>
              <a:t>34</a:t>
            </a:fld>
            <a:endParaRPr lang="en-US" dirty="0">
              <a:solidFill>
                <a:srgbClr val="000000">
                  <a:tint val="75000"/>
                </a:srgbClr>
              </a:solidFill>
            </a:endParaRPr>
          </a:p>
        </p:txBody>
      </p:sp>
      <p:sp>
        <p:nvSpPr>
          <p:cNvPr id="91140" name="Text Placeholder 2"/>
          <p:cNvSpPr>
            <a:spLocks/>
          </p:cNvSpPr>
          <p:nvPr/>
        </p:nvSpPr>
        <p:spPr bwMode="auto">
          <a:xfrm>
            <a:off x="152400" y="762000"/>
            <a:ext cx="8807450" cy="901547"/>
          </a:xfrm>
          <a:prstGeom prst="rect">
            <a:avLst/>
          </a:prstGeom>
          <a:noFill/>
          <a:ln w="9525">
            <a:noFill/>
            <a:miter lim="800000"/>
            <a:headEnd/>
            <a:tailEnd/>
          </a:ln>
        </p:spPr>
        <p:txBody>
          <a:bodyPr/>
          <a:lstStyle/>
          <a:p>
            <a:pPr fontAlgn="base">
              <a:spcBef>
                <a:spcPct val="20000"/>
              </a:spcBef>
              <a:spcAft>
                <a:spcPct val="0"/>
              </a:spcAft>
            </a:pPr>
            <a:r>
              <a:rPr lang="en-US" sz="2400" dirty="0">
                <a:solidFill>
                  <a:srgbClr val="000000"/>
                </a:solidFill>
                <a:latin typeface="Calibri" pitchFamily="34" charset="0"/>
              </a:rPr>
              <a:t>Calculate the solubility of silver chloride (in g/L) in a 6.5 x 10</a:t>
            </a:r>
            <a:r>
              <a:rPr lang="en-US" sz="2400" baseline="30000" dirty="0">
                <a:solidFill>
                  <a:srgbClr val="000000"/>
                </a:solidFill>
                <a:latin typeface="Calibri" pitchFamily="34" charset="0"/>
              </a:rPr>
              <a:t>-3</a:t>
            </a:r>
            <a:r>
              <a:rPr lang="en-US" sz="2400" dirty="0">
                <a:solidFill>
                  <a:srgbClr val="000000"/>
                </a:solidFill>
                <a:latin typeface="Calibri" pitchFamily="34" charset="0"/>
              </a:rPr>
              <a:t> </a:t>
            </a:r>
            <a:r>
              <a:rPr lang="en-US" sz="2400" i="1" dirty="0">
                <a:solidFill>
                  <a:srgbClr val="000000"/>
                </a:solidFill>
                <a:latin typeface="Calibri" pitchFamily="34" charset="0"/>
              </a:rPr>
              <a:t>M </a:t>
            </a:r>
            <a:r>
              <a:rPr lang="en-US" sz="2400" dirty="0">
                <a:solidFill>
                  <a:srgbClr val="000000"/>
                </a:solidFill>
                <a:latin typeface="Calibri" pitchFamily="34" charset="0"/>
              </a:rPr>
              <a:t>silver nitrate solution. (</a:t>
            </a:r>
            <a:r>
              <a:rPr lang="en-US" sz="2400" dirty="0" err="1">
                <a:solidFill>
                  <a:srgbClr val="000000"/>
                </a:solidFill>
                <a:latin typeface="Calibri" pitchFamily="34" charset="0"/>
              </a:rPr>
              <a:t>AgCl</a:t>
            </a:r>
            <a:r>
              <a:rPr lang="en-US" sz="2400" dirty="0">
                <a:solidFill>
                  <a:srgbClr val="000000"/>
                </a:solidFill>
                <a:latin typeface="Calibri" pitchFamily="34" charset="0"/>
              </a:rPr>
              <a:t>, </a:t>
            </a:r>
            <a:r>
              <a:rPr lang="en-US" sz="2400" i="1" dirty="0" err="1">
                <a:solidFill>
                  <a:srgbClr val="000000"/>
                </a:solidFill>
                <a:latin typeface="Calibri" pitchFamily="34" charset="0"/>
              </a:rPr>
              <a:t>K</a:t>
            </a:r>
            <a:r>
              <a:rPr lang="en-US" sz="2400" baseline="-25000" dirty="0" err="1">
                <a:solidFill>
                  <a:srgbClr val="000000"/>
                </a:solidFill>
                <a:latin typeface="Calibri" pitchFamily="34" charset="0"/>
              </a:rPr>
              <a:t>sp</a:t>
            </a:r>
            <a:r>
              <a:rPr lang="en-US" sz="2400" dirty="0">
                <a:solidFill>
                  <a:srgbClr val="000000"/>
                </a:solidFill>
                <a:latin typeface="Calibri" pitchFamily="34" charset="0"/>
              </a:rPr>
              <a:t> = 1.6 x 10</a:t>
            </a:r>
            <a:r>
              <a:rPr lang="en-US" sz="2400" baseline="30000" dirty="0">
                <a:solidFill>
                  <a:srgbClr val="000000"/>
                </a:solidFill>
                <a:latin typeface="Calibri" pitchFamily="34" charset="0"/>
              </a:rPr>
              <a:t>-10</a:t>
            </a:r>
            <a:r>
              <a:rPr lang="en-US" sz="2400" dirty="0">
                <a:solidFill>
                  <a:srgbClr val="000000"/>
                </a:solidFill>
                <a:latin typeface="Calibri" pitchFamily="34" charset="0"/>
              </a:rPr>
              <a:t>)</a:t>
            </a:r>
            <a:endParaRPr lang="en-US" sz="2400" dirty="0">
              <a:latin typeface="Calibri" pitchFamily="34" charset="0"/>
            </a:endParaRPr>
          </a:p>
          <a:p>
            <a:pPr fontAlgn="base">
              <a:spcBef>
                <a:spcPct val="20000"/>
              </a:spcBef>
              <a:spcAft>
                <a:spcPct val="0"/>
              </a:spcAft>
              <a:buFont typeface="Arial" charset="0"/>
              <a:buNone/>
            </a:pPr>
            <a:endParaRPr lang="en-US" sz="2400" dirty="0">
              <a:solidFill>
                <a:srgbClr val="000000"/>
              </a:solidFill>
              <a:latin typeface="Calibri" pitchFamily="34" charset="0"/>
            </a:endParaRPr>
          </a:p>
        </p:txBody>
      </p:sp>
      <p:sp>
        <p:nvSpPr>
          <p:cNvPr id="6" name="Rectangle 5"/>
          <p:cNvSpPr/>
          <p:nvPr/>
        </p:nvSpPr>
        <p:spPr>
          <a:xfrm>
            <a:off x="30028" y="1764249"/>
            <a:ext cx="5121658" cy="400110"/>
          </a:xfrm>
          <a:prstGeom prst="rect">
            <a:avLst/>
          </a:prstGeom>
        </p:spPr>
        <p:txBody>
          <a:bodyPr wrap="none">
            <a:spAutoFit/>
          </a:bodyPr>
          <a:lstStyle/>
          <a:p>
            <a:r>
              <a:rPr lang="en-US" sz="2000" dirty="0">
                <a:latin typeface="Calibri" pitchFamily="34" charset="0"/>
              </a:rPr>
              <a:t>First lets calculate the solubility of </a:t>
            </a:r>
            <a:r>
              <a:rPr lang="en-US" sz="2000" dirty="0" err="1">
                <a:latin typeface="Calibri" pitchFamily="34" charset="0"/>
              </a:rPr>
              <a:t>AgCl</a:t>
            </a:r>
            <a:r>
              <a:rPr lang="en-US" sz="2000" dirty="0">
                <a:latin typeface="Calibri" pitchFamily="34" charset="0"/>
              </a:rPr>
              <a:t> (in g/L):</a:t>
            </a:r>
            <a:endParaRPr lang="en-US" sz="2000" dirty="0"/>
          </a:p>
        </p:txBody>
      </p:sp>
      <p:sp>
        <p:nvSpPr>
          <p:cNvPr id="24" name="Rectangle 23"/>
          <p:cNvSpPr/>
          <p:nvPr/>
        </p:nvSpPr>
        <p:spPr>
          <a:xfrm>
            <a:off x="5003097" y="1769159"/>
            <a:ext cx="1560042" cy="400110"/>
          </a:xfrm>
          <a:prstGeom prst="rect">
            <a:avLst/>
          </a:prstGeom>
        </p:spPr>
        <p:txBody>
          <a:bodyPr wrap="none">
            <a:spAutoFit/>
          </a:bodyPr>
          <a:lstStyle/>
          <a:p>
            <a:pPr algn="ctr" fontAlgn="base">
              <a:spcBef>
                <a:spcPct val="0"/>
              </a:spcBef>
              <a:spcAft>
                <a:spcPct val="0"/>
              </a:spcAft>
            </a:pPr>
            <a:r>
              <a:rPr lang="en-US" sz="2000" dirty="0">
                <a:solidFill>
                  <a:srgbClr val="FF0000"/>
                </a:solidFill>
                <a:latin typeface="Calibri" pitchFamily="34" charset="0"/>
              </a:rPr>
              <a:t>1.8 x 10</a:t>
            </a:r>
            <a:r>
              <a:rPr lang="en-US" sz="2000" baseline="30000" dirty="0">
                <a:solidFill>
                  <a:srgbClr val="FF0000"/>
                </a:solidFill>
                <a:latin typeface="Calibri" pitchFamily="34" charset="0"/>
              </a:rPr>
              <a:t>-3</a:t>
            </a:r>
            <a:r>
              <a:rPr lang="en-US" sz="2000" dirty="0">
                <a:solidFill>
                  <a:srgbClr val="FF0000"/>
                </a:solidFill>
              </a:rPr>
              <a:t> g/L</a:t>
            </a:r>
            <a:endParaRPr lang="en-US" sz="2000" baseline="30000" dirty="0">
              <a:solidFill>
                <a:srgbClr val="FF0000"/>
              </a:solidFill>
            </a:endParaRPr>
          </a:p>
        </p:txBody>
      </p:sp>
      <p:sp>
        <p:nvSpPr>
          <p:cNvPr id="15" name="TextBox 14"/>
          <p:cNvSpPr txBox="1"/>
          <p:nvPr/>
        </p:nvSpPr>
        <p:spPr>
          <a:xfrm>
            <a:off x="439737" y="2280490"/>
            <a:ext cx="8207567" cy="369332"/>
          </a:xfrm>
          <a:prstGeom prst="rect">
            <a:avLst/>
          </a:prstGeom>
          <a:noFill/>
        </p:spPr>
        <p:txBody>
          <a:bodyPr wrap="square" rtlCol="0">
            <a:spAutoFit/>
          </a:bodyPr>
          <a:lstStyle/>
          <a:p>
            <a:r>
              <a:rPr lang="en-US" dirty="0">
                <a:solidFill>
                  <a:srgbClr val="FF0000"/>
                </a:solidFill>
              </a:rPr>
              <a:t>What happens to this number is we are in a 6.5 x 10</a:t>
            </a:r>
            <a:r>
              <a:rPr lang="en-US" baseline="30000" dirty="0">
                <a:solidFill>
                  <a:srgbClr val="FF0000"/>
                </a:solidFill>
              </a:rPr>
              <a:t>-3</a:t>
            </a:r>
            <a:r>
              <a:rPr lang="en-US" dirty="0">
                <a:solidFill>
                  <a:srgbClr val="FF0000"/>
                </a:solidFill>
              </a:rPr>
              <a:t> M silver nitrate solution</a:t>
            </a:r>
            <a:r>
              <a:rPr lang="en-US" dirty="0"/>
              <a:t>.</a:t>
            </a:r>
          </a:p>
        </p:txBody>
      </p:sp>
      <p:graphicFrame>
        <p:nvGraphicFramePr>
          <p:cNvPr id="21" name="Group 3"/>
          <p:cNvGraphicFramePr>
            <a:graphicFrameLocks noGrp="1"/>
          </p:cNvGraphicFramePr>
          <p:nvPr/>
        </p:nvGraphicFramePr>
        <p:xfrm>
          <a:off x="152400" y="3699852"/>
          <a:ext cx="8763000" cy="1952626"/>
        </p:xfrm>
        <a:graphic>
          <a:graphicData uri="http://schemas.openxmlformats.org/drawingml/2006/table">
            <a:tbl>
              <a:tblPr/>
              <a:tblGrid>
                <a:gridCol w="2362200">
                  <a:extLst>
                    <a:ext uri="{9D8B030D-6E8A-4147-A177-3AD203B41FA5}">
                      <a16:colId xmlns:a16="http://schemas.microsoft.com/office/drawing/2014/main" val="20000"/>
                    </a:ext>
                  </a:extLst>
                </a:gridCol>
                <a:gridCol w="2255838">
                  <a:extLst>
                    <a:ext uri="{9D8B030D-6E8A-4147-A177-3AD203B41FA5}">
                      <a16:colId xmlns:a16="http://schemas.microsoft.com/office/drawing/2014/main" val="20001"/>
                    </a:ext>
                  </a:extLst>
                </a:gridCol>
                <a:gridCol w="487362">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tblGrid>
              <a:tr h="519113">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0" u="none" strike="noStrike" cap="none" normalizeH="0" baseline="0" dirty="0">
                        <a:ln>
                          <a:noFill/>
                        </a:ln>
                        <a:solidFill>
                          <a:schemeClr val="tx1"/>
                        </a:solidFill>
                        <a:effectLst/>
                        <a:latin typeface="Arial" pitchFamily="34" charset="0"/>
                      </a:endParaRPr>
                    </a:p>
                  </a:txBody>
                  <a:tcP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a:ln>
                            <a:noFill/>
                          </a:ln>
                          <a:solidFill>
                            <a:schemeClr val="tx1"/>
                          </a:solidFill>
                          <a:effectLst/>
                          <a:latin typeface="Arial" pitchFamily="34" charset="0"/>
                        </a:rPr>
                        <a:t>AgCl(</a:t>
                      </a:r>
                      <a:r>
                        <a:rPr kumimoji="0" lang="en-US" sz="2400" b="0" i="1" u="none" strike="noStrike" cap="none" normalizeH="0" baseline="0">
                          <a:ln>
                            <a:noFill/>
                          </a:ln>
                          <a:solidFill>
                            <a:schemeClr val="tx1"/>
                          </a:solidFill>
                          <a:effectLst/>
                          <a:latin typeface="Arial" pitchFamily="34" charset="0"/>
                        </a:rPr>
                        <a:t>s</a:t>
                      </a:r>
                      <a:r>
                        <a:rPr kumimoji="0" lang="en-US" sz="2400" b="0" i="0" u="none" strike="noStrike" cap="none" normalizeH="0" baseline="0">
                          <a:ln>
                            <a:noFill/>
                          </a:ln>
                          <a:solidFill>
                            <a:schemeClr val="tx1"/>
                          </a:solidFill>
                          <a:effectLst/>
                          <a:latin typeface="Arial" pitchFamily="34" charset="0"/>
                        </a:rPr>
                        <a:t>)</a:t>
                      </a: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0" u="none" strike="noStrike" cap="none" normalizeH="0" baseline="0">
                        <a:ln>
                          <a:noFill/>
                        </a:ln>
                        <a:solidFill>
                          <a:schemeClr val="tx1"/>
                        </a:solidFill>
                        <a:effectLst/>
                        <a:latin typeface=""/>
                      </a:endParaRP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dirty="0">
                          <a:ln>
                            <a:noFill/>
                          </a:ln>
                          <a:solidFill>
                            <a:schemeClr val="tx1"/>
                          </a:solidFill>
                          <a:effectLst/>
                          <a:latin typeface="Arial" pitchFamily="34" charset="0"/>
                        </a:rPr>
                        <a:t>    Ag</a:t>
                      </a:r>
                      <a:r>
                        <a:rPr kumimoji="0" lang="en-US" sz="2400" b="0" i="0" u="none" strike="noStrike" cap="none" normalizeH="0" baseline="30000" dirty="0">
                          <a:ln>
                            <a:noFill/>
                          </a:ln>
                          <a:solidFill>
                            <a:schemeClr val="tx1"/>
                          </a:solidFill>
                          <a:effectLst/>
                          <a:latin typeface="Arial" pitchFamily="34" charset="0"/>
                        </a:rPr>
                        <a:t>+</a:t>
                      </a:r>
                      <a:r>
                        <a:rPr kumimoji="0" lang="en-US" sz="2400" b="0" i="0" u="none" strike="noStrike" cap="none" normalizeH="0" baseline="0" dirty="0">
                          <a:ln>
                            <a:noFill/>
                          </a:ln>
                          <a:solidFill>
                            <a:schemeClr val="tx1"/>
                          </a:solidFill>
                          <a:effectLst/>
                          <a:latin typeface="Arial" pitchFamily="34" charset="0"/>
                        </a:rPr>
                        <a:t>(</a:t>
                      </a:r>
                      <a:r>
                        <a:rPr kumimoji="0" lang="en-US" sz="2400" b="0" i="1" u="none" strike="noStrike" cap="none" normalizeH="0" baseline="0" dirty="0" err="1">
                          <a:ln>
                            <a:noFill/>
                          </a:ln>
                          <a:solidFill>
                            <a:schemeClr val="tx1"/>
                          </a:solidFill>
                          <a:effectLst/>
                          <a:latin typeface="Arial" pitchFamily="34" charset="0"/>
                        </a:rPr>
                        <a:t>aq</a:t>
                      </a:r>
                      <a:r>
                        <a:rPr kumimoji="0" lang="en-US" sz="2400" b="0" i="0" u="none" strike="noStrike" cap="none" normalizeH="0" baseline="0" dirty="0">
                          <a:ln>
                            <a:noFill/>
                          </a:ln>
                          <a:solidFill>
                            <a:schemeClr val="tx1"/>
                          </a:solidFill>
                          <a:effectLst/>
                          <a:latin typeface="Arial" pitchFamily="34" charset="0"/>
                        </a:rPr>
                        <a:t>)     +</a:t>
                      </a: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a:ln>
                            <a:noFill/>
                          </a:ln>
                          <a:solidFill>
                            <a:schemeClr val="tx1"/>
                          </a:solidFill>
                          <a:effectLst/>
                          <a:latin typeface="Arial" pitchFamily="34" charset="0"/>
                        </a:rPr>
                        <a:t>Cl</a:t>
                      </a:r>
                      <a:r>
                        <a:rPr kumimoji="0" lang="en-US" sz="2400" b="0" i="0" u="none" strike="noStrike" cap="none" normalizeH="0" baseline="30000">
                          <a:ln>
                            <a:noFill/>
                          </a:ln>
                          <a:solidFill>
                            <a:schemeClr val="tx1"/>
                          </a:solidFill>
                          <a:effectLst/>
                          <a:latin typeface="Arial" pitchFamily="34" charset="0"/>
                        </a:rPr>
                        <a:t>-</a:t>
                      </a:r>
                      <a:r>
                        <a:rPr kumimoji="0" lang="en-US" sz="2400" b="0" i="1" u="none" strike="noStrike" cap="none" normalizeH="0" baseline="0">
                          <a:ln>
                            <a:noFill/>
                          </a:ln>
                          <a:solidFill>
                            <a:schemeClr val="tx1"/>
                          </a:solidFill>
                          <a:effectLst/>
                          <a:latin typeface="Arial" pitchFamily="34" charset="0"/>
                        </a:rPr>
                        <a:t>(aq</a:t>
                      </a:r>
                      <a:r>
                        <a:rPr kumimoji="0" lang="en-US" sz="2400" b="0" i="0" u="none" strike="noStrike" cap="none" normalizeH="0" baseline="0">
                          <a:ln>
                            <a:noFill/>
                          </a:ln>
                          <a:solidFill>
                            <a:schemeClr val="tx1"/>
                          </a:solidFill>
                          <a:effectLst/>
                          <a:latin typeface="Arial" pitchFamily="34" charset="0"/>
                        </a:rPr>
                        <a:t>)</a:t>
                      </a:r>
                    </a:p>
                  </a:txBody>
                  <a:tcP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69888">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a:ln>
                            <a:noFill/>
                          </a:ln>
                          <a:solidFill>
                            <a:schemeClr val="tx1"/>
                          </a:solidFill>
                          <a:effectLst/>
                          <a:latin typeface="Arial" pitchFamily="34" charset="0"/>
                        </a:rPr>
                        <a:t>Initial (</a:t>
                      </a:r>
                      <a:r>
                        <a:rPr kumimoji="0" lang="en-US" sz="2400" b="0" i="1" u="none" strike="noStrike" cap="none" normalizeH="0" baseline="0">
                          <a:ln>
                            <a:noFill/>
                          </a:ln>
                          <a:solidFill>
                            <a:schemeClr val="tx1"/>
                          </a:solidFill>
                          <a:effectLst/>
                          <a:latin typeface="Arial" pitchFamily="34" charset="0"/>
                        </a:rPr>
                        <a:t>M</a:t>
                      </a:r>
                      <a:r>
                        <a:rPr kumimoji="0" lang="en-US" sz="2400" b="0" i="0" u="none" strike="noStrike" cap="none" normalizeH="0" baseline="0">
                          <a:ln>
                            <a:noFill/>
                          </a:ln>
                          <a:solidFill>
                            <a:schemeClr val="tx1"/>
                          </a:solidFill>
                          <a:effectLst/>
                          <a:latin typeface="Arial" pitchFamily="34" charset="0"/>
                        </a:rPr>
                        <a:t>):</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0" u="none" strike="noStrike" cap="none" normalizeH="0" baseline="30000" dirty="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0" u="none" strike="noStrike" cap="none" normalizeH="0" baseline="30000" dirty="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0" u="none" strike="noStrike" cap="none" normalizeH="0" baseline="30000" dirty="0">
                        <a:ln>
                          <a:noFill/>
                        </a:ln>
                        <a:solidFill>
                          <a:schemeClr val="tx1"/>
                        </a:solidFill>
                        <a:effectLst/>
                        <a:latin typeface="Arial" pitchFamily="34"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455613">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dirty="0">
                          <a:ln>
                            <a:noFill/>
                          </a:ln>
                          <a:solidFill>
                            <a:schemeClr val="tx1"/>
                          </a:solidFill>
                          <a:effectLst/>
                          <a:latin typeface="Arial" pitchFamily="34" charset="0"/>
                        </a:rPr>
                        <a:t>Change (</a:t>
                      </a:r>
                      <a:r>
                        <a:rPr kumimoji="0" lang="en-US" sz="2400" b="0" i="1" u="none" strike="noStrike" cap="none" normalizeH="0" baseline="0" dirty="0">
                          <a:ln>
                            <a:noFill/>
                          </a:ln>
                          <a:solidFill>
                            <a:schemeClr val="tx1"/>
                          </a:solidFill>
                          <a:effectLst/>
                          <a:latin typeface="Arial" pitchFamily="34" charset="0"/>
                        </a:rPr>
                        <a:t>M</a:t>
                      </a:r>
                      <a:r>
                        <a:rPr kumimoji="0" lang="en-US" sz="2400" b="0" i="0" u="none" strike="noStrike" cap="none" normalizeH="0" baseline="0" dirty="0">
                          <a:ln>
                            <a:noFill/>
                          </a:ln>
                          <a:solidFill>
                            <a:schemeClr val="tx1"/>
                          </a:solidFill>
                          <a:effectLst/>
                          <a:latin typeface="Arial" pitchFamily="34" charset="0"/>
                        </a:rPr>
                        <a:t>):</a:t>
                      </a:r>
                    </a:p>
                  </a:txBody>
                  <a:tcPr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1" u="none" strike="noStrike" cap="none" normalizeH="0" baseline="0" dirty="0">
                        <a:ln>
                          <a:noFill/>
                        </a:ln>
                        <a:solidFill>
                          <a:schemeClr val="tx1"/>
                        </a:solidFill>
                        <a:effectLst/>
                        <a:latin typeface="Arial" pitchFamily="34"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0" u="none" strike="noStrike" cap="none" normalizeH="0" baseline="0" dirty="0">
                        <a:ln>
                          <a:noFill/>
                        </a:ln>
                        <a:solidFill>
                          <a:schemeClr val="tx1"/>
                        </a:solidFill>
                        <a:effectLst/>
                        <a:latin typeface="Arial" pitchFamily="34"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1" u="none" strike="noStrike" cap="none" normalizeH="0" baseline="0" dirty="0">
                        <a:ln>
                          <a:noFill/>
                        </a:ln>
                        <a:solidFill>
                          <a:schemeClr val="tx1"/>
                        </a:solidFill>
                        <a:effectLst/>
                        <a:latin typeface="Arial" pitchFamily="34"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1" u="none" strike="noStrike" cap="none" normalizeH="0" baseline="0" dirty="0">
                        <a:ln>
                          <a:noFill/>
                        </a:ln>
                        <a:solidFill>
                          <a:schemeClr val="tx1"/>
                        </a:solidFill>
                        <a:effectLst/>
                        <a:latin typeface="Arial" pitchFamily="34" charset="0"/>
                      </a:endParaRPr>
                    </a:p>
                  </a:txBody>
                  <a:tcPr horzOverflow="overflow">
                    <a:lnL>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9113">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400" b="0" i="0" u="none" strike="noStrike" cap="none" normalizeH="0" baseline="0">
                          <a:ln>
                            <a:noFill/>
                          </a:ln>
                          <a:solidFill>
                            <a:schemeClr val="tx1"/>
                          </a:solidFill>
                          <a:effectLst/>
                          <a:latin typeface="Arial" pitchFamily="34" charset="0"/>
                        </a:rPr>
                        <a:t>Equilibrium (</a:t>
                      </a:r>
                      <a:r>
                        <a:rPr kumimoji="0" lang="en-US" sz="2400" b="0" i="1" u="none" strike="noStrike" cap="none" normalizeH="0" baseline="0">
                          <a:ln>
                            <a:noFill/>
                          </a:ln>
                          <a:solidFill>
                            <a:schemeClr val="tx1"/>
                          </a:solidFill>
                          <a:effectLst/>
                          <a:latin typeface="Arial" pitchFamily="34" charset="0"/>
                        </a:rPr>
                        <a:t>M</a:t>
                      </a:r>
                      <a:r>
                        <a:rPr kumimoji="0" lang="en-US" sz="2400" b="0" i="0" u="none" strike="noStrike" cap="none" normalizeH="0" baseline="0">
                          <a:ln>
                            <a:noFill/>
                          </a:ln>
                          <a:solidFill>
                            <a:schemeClr val="tx1"/>
                          </a:solidFill>
                          <a:effectLst/>
                          <a:latin typeface="Arial" pitchFamily="34" charset="0"/>
                        </a:rPr>
                        <a:t>):</a:t>
                      </a:r>
                    </a:p>
                  </a:txBody>
                  <a:tcPr horzOverflow="overflow">
                    <a:lnL cap="flat">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1" u="none" strike="noStrike" cap="none" normalizeH="0" baseline="0">
                        <a:ln>
                          <a:noFill/>
                        </a:ln>
                        <a:solidFill>
                          <a:schemeClr val="tx1"/>
                        </a:solidFill>
                        <a:effectLst/>
                        <a:latin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0" u="none" strike="noStrike" cap="none" normalizeH="0" baseline="0">
                        <a:ln>
                          <a:noFill/>
                        </a:ln>
                        <a:solidFill>
                          <a:schemeClr val="tx1"/>
                        </a:solidFill>
                        <a:effectLst/>
                        <a:latin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1" u="none" strike="noStrike" cap="none" normalizeH="0" baseline="0" dirty="0">
                        <a:ln>
                          <a:noFill/>
                        </a:ln>
                        <a:solidFill>
                          <a:schemeClr val="tx1"/>
                        </a:solidFill>
                        <a:effectLst/>
                        <a:latin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2400" b="0" i="1" u="none" strike="noStrike" cap="none" normalizeH="0" baseline="0" dirty="0">
                        <a:ln>
                          <a:noFill/>
                        </a:ln>
                        <a:solidFill>
                          <a:schemeClr val="tx1"/>
                        </a:solidFill>
                        <a:effectLst/>
                        <a:latin typeface="Arial" pitchFamily="34" charset="0"/>
                      </a:endParaRPr>
                    </a:p>
                  </a:txBody>
                  <a:tcPr horzOverflow="overflow">
                    <a:lnL>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23" name="Picture 44"/>
          <p:cNvPicPr>
            <a:picLocks noChangeAspect="1" noChangeArrowheads="1"/>
          </p:cNvPicPr>
          <p:nvPr/>
        </p:nvPicPr>
        <p:blipFill>
          <a:blip r:embed="rId2" cstate="print"/>
          <a:srcRect/>
          <a:stretch>
            <a:fillRect/>
          </a:stretch>
        </p:blipFill>
        <p:spPr bwMode="auto">
          <a:xfrm>
            <a:off x="4648200" y="3852252"/>
            <a:ext cx="457200" cy="153988"/>
          </a:xfrm>
          <a:prstGeom prst="rect">
            <a:avLst/>
          </a:prstGeom>
          <a:noFill/>
          <a:ln w="9525">
            <a:noFill/>
            <a:miter lim="800000"/>
            <a:headEnd/>
            <a:tailEnd/>
          </a:ln>
        </p:spPr>
      </p:pic>
      <p:sp>
        <p:nvSpPr>
          <p:cNvPr id="25" name="Rectangle 24"/>
          <p:cNvSpPr/>
          <p:nvPr/>
        </p:nvSpPr>
        <p:spPr>
          <a:xfrm>
            <a:off x="5632528" y="4212508"/>
            <a:ext cx="1462259" cy="461665"/>
          </a:xfrm>
          <a:prstGeom prst="rect">
            <a:avLst/>
          </a:prstGeom>
        </p:spPr>
        <p:txBody>
          <a:bodyPr wrap="none">
            <a:spAutoFit/>
          </a:bodyPr>
          <a:lstStyle/>
          <a:p>
            <a:pPr lvl="0" algn="ctr" fontAlgn="base">
              <a:spcBef>
                <a:spcPct val="20000"/>
              </a:spcBef>
              <a:spcAft>
                <a:spcPct val="0"/>
              </a:spcAft>
            </a:pPr>
            <a:r>
              <a:rPr lang="en-US" sz="2400" dirty="0">
                <a:solidFill>
                  <a:srgbClr val="000000"/>
                </a:solidFill>
                <a:latin typeface="Arial" pitchFamily="34" charset="0"/>
              </a:rPr>
              <a:t>6.5 x 10</a:t>
            </a:r>
            <a:r>
              <a:rPr lang="en-US" sz="2400" baseline="30000" dirty="0">
                <a:solidFill>
                  <a:srgbClr val="000000"/>
                </a:solidFill>
                <a:latin typeface="Arial" pitchFamily="34" charset="0"/>
              </a:rPr>
              <a:t>-3</a:t>
            </a:r>
          </a:p>
        </p:txBody>
      </p:sp>
      <p:sp>
        <p:nvSpPr>
          <p:cNvPr id="28" name="Rectangle 27"/>
          <p:cNvSpPr/>
          <p:nvPr/>
        </p:nvSpPr>
        <p:spPr>
          <a:xfrm>
            <a:off x="7790684" y="4212508"/>
            <a:ext cx="784189" cy="461665"/>
          </a:xfrm>
          <a:prstGeom prst="rect">
            <a:avLst/>
          </a:prstGeom>
        </p:spPr>
        <p:txBody>
          <a:bodyPr wrap="none">
            <a:spAutoFit/>
          </a:bodyPr>
          <a:lstStyle/>
          <a:p>
            <a:pPr lvl="0" algn="ctr" fontAlgn="base">
              <a:spcBef>
                <a:spcPct val="20000"/>
              </a:spcBef>
              <a:spcAft>
                <a:spcPct val="0"/>
              </a:spcAft>
            </a:pPr>
            <a:r>
              <a:rPr lang="en-US" sz="2400" dirty="0">
                <a:solidFill>
                  <a:srgbClr val="000000"/>
                </a:solidFill>
                <a:latin typeface="Arial" pitchFamily="34" charset="0"/>
              </a:rPr>
              <a:t>0.00</a:t>
            </a:r>
            <a:endParaRPr lang="en-US" sz="2400" baseline="30000" dirty="0">
              <a:solidFill>
                <a:srgbClr val="000000"/>
              </a:solidFill>
              <a:latin typeface="Arial" pitchFamily="34" charset="0"/>
            </a:endParaRPr>
          </a:p>
        </p:txBody>
      </p:sp>
      <p:sp>
        <p:nvSpPr>
          <p:cNvPr id="29" name="Rectangle 28"/>
          <p:cNvSpPr/>
          <p:nvPr/>
        </p:nvSpPr>
        <p:spPr>
          <a:xfrm>
            <a:off x="6115953" y="4684040"/>
            <a:ext cx="518091" cy="461665"/>
          </a:xfrm>
          <a:prstGeom prst="rect">
            <a:avLst/>
          </a:prstGeom>
        </p:spPr>
        <p:txBody>
          <a:bodyPr wrap="none">
            <a:spAutoFit/>
          </a:bodyPr>
          <a:lstStyle/>
          <a:p>
            <a:pPr lvl="0" algn="ctr" fontAlgn="base">
              <a:spcBef>
                <a:spcPct val="20000"/>
              </a:spcBef>
              <a:spcAft>
                <a:spcPct val="0"/>
              </a:spcAft>
            </a:pPr>
            <a:r>
              <a:rPr lang="en-US" sz="2400" dirty="0">
                <a:solidFill>
                  <a:srgbClr val="000000"/>
                </a:solidFill>
                <a:latin typeface="Arial" pitchFamily="34" charset="0"/>
              </a:rPr>
              <a:t>+</a:t>
            </a:r>
            <a:r>
              <a:rPr lang="en-US" sz="2400" i="1" dirty="0">
                <a:solidFill>
                  <a:srgbClr val="000000"/>
                </a:solidFill>
                <a:latin typeface="Arial" pitchFamily="34" charset="0"/>
              </a:rPr>
              <a:t>s</a:t>
            </a:r>
          </a:p>
        </p:txBody>
      </p:sp>
      <p:sp>
        <p:nvSpPr>
          <p:cNvPr id="30" name="Rectangle 29"/>
          <p:cNvSpPr/>
          <p:nvPr/>
        </p:nvSpPr>
        <p:spPr>
          <a:xfrm>
            <a:off x="7931901" y="4682204"/>
            <a:ext cx="518091" cy="461665"/>
          </a:xfrm>
          <a:prstGeom prst="rect">
            <a:avLst/>
          </a:prstGeom>
        </p:spPr>
        <p:txBody>
          <a:bodyPr wrap="none">
            <a:spAutoFit/>
          </a:bodyPr>
          <a:lstStyle/>
          <a:p>
            <a:pPr lvl="0" algn="ctr" fontAlgn="base">
              <a:spcBef>
                <a:spcPct val="20000"/>
              </a:spcBef>
              <a:spcAft>
                <a:spcPct val="0"/>
              </a:spcAft>
            </a:pPr>
            <a:r>
              <a:rPr lang="en-US" sz="2400" dirty="0">
                <a:solidFill>
                  <a:srgbClr val="000000"/>
                </a:solidFill>
                <a:latin typeface="Arial" pitchFamily="34" charset="0"/>
              </a:rPr>
              <a:t>+</a:t>
            </a:r>
            <a:r>
              <a:rPr lang="en-US" sz="2400" i="1" dirty="0">
                <a:solidFill>
                  <a:srgbClr val="000000"/>
                </a:solidFill>
                <a:latin typeface="Arial" pitchFamily="34" charset="0"/>
              </a:rPr>
              <a:t>s</a:t>
            </a:r>
          </a:p>
        </p:txBody>
      </p:sp>
      <p:sp>
        <p:nvSpPr>
          <p:cNvPr id="31" name="Rectangle 30"/>
          <p:cNvSpPr/>
          <p:nvPr/>
        </p:nvSpPr>
        <p:spPr>
          <a:xfrm>
            <a:off x="3421707" y="4682759"/>
            <a:ext cx="441146" cy="461665"/>
          </a:xfrm>
          <a:prstGeom prst="rect">
            <a:avLst/>
          </a:prstGeom>
        </p:spPr>
        <p:txBody>
          <a:bodyPr wrap="none">
            <a:spAutoFit/>
          </a:bodyPr>
          <a:lstStyle/>
          <a:p>
            <a:pPr lvl="0" algn="ctr" fontAlgn="base">
              <a:spcBef>
                <a:spcPct val="20000"/>
              </a:spcBef>
              <a:spcAft>
                <a:spcPct val="0"/>
              </a:spcAft>
            </a:pPr>
            <a:r>
              <a:rPr lang="en-US" sz="2400" dirty="0">
                <a:solidFill>
                  <a:srgbClr val="000000"/>
                </a:solidFill>
                <a:latin typeface="Arial" pitchFamily="34" charset="0"/>
              </a:rPr>
              <a:t>-</a:t>
            </a:r>
            <a:r>
              <a:rPr lang="en-US" sz="2400" i="1" dirty="0">
                <a:solidFill>
                  <a:srgbClr val="000000"/>
                </a:solidFill>
                <a:latin typeface="Arial" pitchFamily="34" charset="0"/>
              </a:rPr>
              <a:t>s</a:t>
            </a:r>
          </a:p>
        </p:txBody>
      </p:sp>
      <p:sp>
        <p:nvSpPr>
          <p:cNvPr id="32" name="Rectangle 31"/>
          <p:cNvSpPr/>
          <p:nvPr/>
        </p:nvSpPr>
        <p:spPr>
          <a:xfrm>
            <a:off x="5333099" y="5134870"/>
            <a:ext cx="2085827" cy="461665"/>
          </a:xfrm>
          <a:prstGeom prst="rect">
            <a:avLst/>
          </a:prstGeom>
        </p:spPr>
        <p:txBody>
          <a:bodyPr wrap="none">
            <a:spAutoFit/>
          </a:bodyPr>
          <a:lstStyle/>
          <a:p>
            <a:pPr lvl="0" algn="ctr" fontAlgn="base">
              <a:spcBef>
                <a:spcPct val="20000"/>
              </a:spcBef>
              <a:spcAft>
                <a:spcPct val="0"/>
              </a:spcAft>
            </a:pPr>
            <a:r>
              <a:rPr lang="en-US" sz="2400" dirty="0">
                <a:solidFill>
                  <a:srgbClr val="000000"/>
                </a:solidFill>
                <a:latin typeface="Arial" pitchFamily="34" charset="0"/>
              </a:rPr>
              <a:t>(6.5 x 10</a:t>
            </a:r>
            <a:r>
              <a:rPr lang="en-US" sz="2400" baseline="30000" dirty="0">
                <a:solidFill>
                  <a:srgbClr val="000000"/>
                </a:solidFill>
                <a:latin typeface="Arial" pitchFamily="34" charset="0"/>
              </a:rPr>
              <a:t>-3</a:t>
            </a:r>
            <a:r>
              <a:rPr lang="en-US" sz="2400" i="1" dirty="0">
                <a:solidFill>
                  <a:srgbClr val="000000"/>
                </a:solidFill>
                <a:latin typeface="Arial" pitchFamily="34" charset="0"/>
              </a:rPr>
              <a:t> +s)</a:t>
            </a:r>
          </a:p>
        </p:txBody>
      </p:sp>
      <p:sp>
        <p:nvSpPr>
          <p:cNvPr id="33" name="Rectangle 32"/>
          <p:cNvSpPr/>
          <p:nvPr/>
        </p:nvSpPr>
        <p:spPr>
          <a:xfrm>
            <a:off x="8012794" y="5135061"/>
            <a:ext cx="338554" cy="461665"/>
          </a:xfrm>
          <a:prstGeom prst="rect">
            <a:avLst/>
          </a:prstGeom>
        </p:spPr>
        <p:txBody>
          <a:bodyPr wrap="none">
            <a:spAutoFit/>
          </a:bodyPr>
          <a:lstStyle/>
          <a:p>
            <a:pPr lvl="0" algn="ctr" fontAlgn="base">
              <a:spcBef>
                <a:spcPct val="20000"/>
              </a:spcBef>
              <a:spcAft>
                <a:spcPct val="0"/>
              </a:spcAft>
            </a:pPr>
            <a:r>
              <a:rPr lang="en-US" sz="2400" i="1" dirty="0">
                <a:solidFill>
                  <a:srgbClr val="000000"/>
                </a:solidFill>
                <a:latin typeface="Arial" pitchFamily="34" charset="0"/>
              </a:rPr>
              <a:t>s</a:t>
            </a:r>
          </a:p>
        </p:txBody>
      </p:sp>
      <p:pic>
        <p:nvPicPr>
          <p:cNvPr id="35" name="Picture 12" descr="http://textflow.mheducation.com/figures/0077386620/cha02680_ueq16180.png"/>
          <p:cNvPicPr>
            <a:picLocks noChangeAspect="1" noChangeArrowheads="1"/>
          </p:cNvPicPr>
          <p:nvPr/>
        </p:nvPicPr>
        <p:blipFill>
          <a:blip r:embed="rId3" cstate="print"/>
          <a:srcRect/>
          <a:stretch>
            <a:fillRect/>
          </a:stretch>
        </p:blipFill>
        <p:spPr bwMode="auto">
          <a:xfrm>
            <a:off x="2804157" y="2671779"/>
            <a:ext cx="3479343" cy="436625"/>
          </a:xfrm>
          <a:prstGeom prst="rect">
            <a:avLst/>
          </a:prstGeom>
          <a:noFill/>
        </p:spPr>
      </p:pic>
      <p:sp>
        <p:nvSpPr>
          <p:cNvPr id="36" name="Rectangle 35"/>
          <p:cNvSpPr/>
          <p:nvPr/>
        </p:nvSpPr>
        <p:spPr>
          <a:xfrm>
            <a:off x="2415811" y="3049952"/>
            <a:ext cx="1462260" cy="369332"/>
          </a:xfrm>
          <a:prstGeom prst="rect">
            <a:avLst/>
          </a:prstGeom>
        </p:spPr>
        <p:txBody>
          <a:bodyPr wrap="none">
            <a:spAutoFit/>
          </a:bodyPr>
          <a:lstStyle/>
          <a:p>
            <a:r>
              <a:rPr lang="en-US" dirty="0">
                <a:solidFill>
                  <a:srgbClr val="000000"/>
                </a:solidFill>
              </a:rPr>
              <a:t>6.5 x 10</a:t>
            </a:r>
            <a:r>
              <a:rPr lang="en-US" baseline="30000" dirty="0">
                <a:solidFill>
                  <a:srgbClr val="000000"/>
                </a:solidFill>
              </a:rPr>
              <a:t>-3</a:t>
            </a:r>
            <a:r>
              <a:rPr lang="en-US" dirty="0">
                <a:solidFill>
                  <a:srgbClr val="000000"/>
                </a:solidFill>
              </a:rPr>
              <a:t> M </a:t>
            </a:r>
            <a:endParaRPr lang="en-US" dirty="0"/>
          </a:p>
        </p:txBody>
      </p:sp>
      <p:sp>
        <p:nvSpPr>
          <p:cNvPr id="37" name="Rectangle 36"/>
          <p:cNvSpPr/>
          <p:nvPr/>
        </p:nvSpPr>
        <p:spPr>
          <a:xfrm>
            <a:off x="4032731" y="3027918"/>
            <a:ext cx="1462260" cy="369332"/>
          </a:xfrm>
          <a:prstGeom prst="rect">
            <a:avLst/>
          </a:prstGeom>
        </p:spPr>
        <p:txBody>
          <a:bodyPr wrap="none">
            <a:spAutoFit/>
          </a:bodyPr>
          <a:lstStyle/>
          <a:p>
            <a:r>
              <a:rPr lang="en-US" dirty="0">
                <a:solidFill>
                  <a:srgbClr val="000000"/>
                </a:solidFill>
              </a:rPr>
              <a:t>6.5 x 10</a:t>
            </a:r>
            <a:r>
              <a:rPr lang="en-US" baseline="30000" dirty="0">
                <a:solidFill>
                  <a:srgbClr val="000000"/>
                </a:solidFill>
              </a:rPr>
              <a:t>-3</a:t>
            </a:r>
            <a:r>
              <a:rPr lang="en-US" dirty="0">
                <a:solidFill>
                  <a:srgbClr val="000000"/>
                </a:solidFill>
              </a:rPr>
              <a:t> M </a:t>
            </a:r>
            <a:endParaRPr lang="en-US" dirty="0"/>
          </a:p>
        </p:txBody>
      </p:sp>
      <p:sp>
        <p:nvSpPr>
          <p:cNvPr id="38" name="Rectangle 45"/>
          <p:cNvSpPr>
            <a:spLocks noChangeArrowheads="1"/>
          </p:cNvSpPr>
          <p:nvPr/>
        </p:nvSpPr>
        <p:spPr bwMode="auto">
          <a:xfrm>
            <a:off x="375476" y="5830683"/>
            <a:ext cx="3877038" cy="861774"/>
          </a:xfrm>
          <a:prstGeom prst="rect">
            <a:avLst/>
          </a:prstGeom>
          <a:noFill/>
          <a:ln w="9525">
            <a:noFill/>
            <a:miter lim="800000"/>
            <a:headEnd/>
            <a:tailEnd/>
          </a:ln>
        </p:spPr>
        <p:txBody>
          <a:bodyPr wrap="square">
            <a:spAutoFit/>
          </a:bodyPr>
          <a:lstStyle/>
          <a:p>
            <a:pPr algn="ctr" fontAlgn="base">
              <a:spcBef>
                <a:spcPct val="0"/>
              </a:spcBef>
              <a:spcAft>
                <a:spcPts val="1200"/>
              </a:spcAft>
            </a:pPr>
            <a:r>
              <a:rPr lang="en-US" sz="2000" i="1" dirty="0" err="1">
                <a:solidFill>
                  <a:srgbClr val="000000"/>
                </a:solidFill>
              </a:rPr>
              <a:t>K</a:t>
            </a:r>
            <a:r>
              <a:rPr lang="en-US" sz="2000" baseline="-25000" dirty="0" err="1">
                <a:solidFill>
                  <a:srgbClr val="000000"/>
                </a:solidFill>
              </a:rPr>
              <a:t>sp</a:t>
            </a:r>
            <a:r>
              <a:rPr lang="en-US" sz="2000" dirty="0">
                <a:solidFill>
                  <a:srgbClr val="000000"/>
                </a:solidFill>
              </a:rPr>
              <a:t> = [Ag</a:t>
            </a:r>
            <a:r>
              <a:rPr lang="en-US" sz="2000" baseline="30000" dirty="0">
                <a:solidFill>
                  <a:srgbClr val="000000"/>
                </a:solidFill>
              </a:rPr>
              <a:t>+</a:t>
            </a:r>
            <a:r>
              <a:rPr lang="en-US" sz="2000" dirty="0">
                <a:solidFill>
                  <a:srgbClr val="000000"/>
                </a:solidFill>
              </a:rPr>
              <a:t>][</a:t>
            </a:r>
            <a:r>
              <a:rPr lang="en-US" sz="2000" dirty="0" err="1">
                <a:solidFill>
                  <a:srgbClr val="000000"/>
                </a:solidFill>
              </a:rPr>
              <a:t>Cl</a:t>
            </a:r>
            <a:r>
              <a:rPr lang="en-US" sz="2000" baseline="30000" dirty="0">
                <a:solidFill>
                  <a:srgbClr val="000000"/>
                </a:solidFill>
              </a:rPr>
              <a:t>-</a:t>
            </a:r>
            <a:r>
              <a:rPr lang="en-US" sz="2000" dirty="0">
                <a:solidFill>
                  <a:srgbClr val="000000"/>
                </a:solidFill>
              </a:rPr>
              <a:t>]</a:t>
            </a:r>
          </a:p>
          <a:p>
            <a:pPr algn="ctr" fontAlgn="base">
              <a:spcBef>
                <a:spcPct val="0"/>
              </a:spcBef>
              <a:spcAft>
                <a:spcPct val="0"/>
              </a:spcAft>
            </a:pPr>
            <a:r>
              <a:rPr lang="en-US" sz="2000" dirty="0">
                <a:solidFill>
                  <a:srgbClr val="000000"/>
                </a:solidFill>
              </a:rPr>
              <a:t>1.6 x 10</a:t>
            </a:r>
            <a:r>
              <a:rPr lang="en-US" sz="2000" baseline="30000" dirty="0">
                <a:solidFill>
                  <a:srgbClr val="000000"/>
                </a:solidFill>
              </a:rPr>
              <a:t>-10</a:t>
            </a:r>
            <a:r>
              <a:rPr lang="en-US" sz="2000" dirty="0">
                <a:solidFill>
                  <a:srgbClr val="000000"/>
                </a:solidFill>
              </a:rPr>
              <a:t> = (6.5 x 10</a:t>
            </a:r>
            <a:r>
              <a:rPr lang="en-US" sz="2000" baseline="30000" dirty="0">
                <a:solidFill>
                  <a:srgbClr val="000000"/>
                </a:solidFill>
              </a:rPr>
              <a:t>-3</a:t>
            </a:r>
            <a:r>
              <a:rPr lang="en-US" sz="2000" dirty="0">
                <a:solidFill>
                  <a:srgbClr val="000000"/>
                </a:solidFill>
              </a:rPr>
              <a:t> + </a:t>
            </a:r>
            <a:r>
              <a:rPr lang="en-US" sz="2000" i="1" dirty="0">
                <a:solidFill>
                  <a:srgbClr val="000000"/>
                </a:solidFill>
              </a:rPr>
              <a:t>s</a:t>
            </a:r>
            <a:r>
              <a:rPr lang="en-US" sz="2000" dirty="0">
                <a:solidFill>
                  <a:srgbClr val="000000"/>
                </a:solidFill>
              </a:rPr>
              <a:t>)(</a:t>
            </a:r>
            <a:r>
              <a:rPr lang="en-US" sz="2000" i="1" dirty="0">
                <a:solidFill>
                  <a:srgbClr val="000000"/>
                </a:solidFill>
              </a:rPr>
              <a:t>s</a:t>
            </a:r>
            <a:r>
              <a:rPr lang="en-US" sz="2000" dirty="0">
                <a:solidFill>
                  <a:srgbClr val="000000"/>
                </a:solidFill>
              </a:rPr>
              <a:t>)</a:t>
            </a:r>
          </a:p>
        </p:txBody>
      </p:sp>
      <p:sp>
        <p:nvSpPr>
          <p:cNvPr id="39" name="Rectangle 38"/>
          <p:cNvSpPr/>
          <p:nvPr/>
        </p:nvSpPr>
        <p:spPr>
          <a:xfrm>
            <a:off x="4909544" y="6053636"/>
            <a:ext cx="1949573" cy="400110"/>
          </a:xfrm>
          <a:prstGeom prst="rect">
            <a:avLst/>
          </a:prstGeom>
        </p:spPr>
        <p:txBody>
          <a:bodyPr wrap="none">
            <a:spAutoFit/>
          </a:bodyPr>
          <a:lstStyle/>
          <a:p>
            <a:pPr lvl="0" algn="ctr" fontAlgn="base">
              <a:spcBef>
                <a:spcPct val="20000"/>
              </a:spcBef>
              <a:spcAft>
                <a:spcPct val="0"/>
              </a:spcAft>
              <a:tabLst>
                <a:tab pos="1087438" algn="l"/>
                <a:tab pos="3776663" algn="l"/>
                <a:tab pos="6454775" algn="l"/>
              </a:tabLst>
            </a:pPr>
            <a:r>
              <a:rPr lang="en-US" sz="2000" i="1" dirty="0">
                <a:solidFill>
                  <a:srgbClr val="000000"/>
                </a:solidFill>
              </a:rPr>
              <a:t>s </a:t>
            </a:r>
            <a:r>
              <a:rPr lang="en-US" sz="2000" dirty="0">
                <a:solidFill>
                  <a:srgbClr val="000000"/>
                </a:solidFill>
              </a:rPr>
              <a:t>= 2.5 x 10</a:t>
            </a:r>
            <a:r>
              <a:rPr lang="en-US" sz="2000" baseline="30000" dirty="0">
                <a:solidFill>
                  <a:srgbClr val="000000"/>
                </a:solidFill>
              </a:rPr>
              <a:t>-8</a:t>
            </a:r>
            <a:r>
              <a:rPr lang="en-US" sz="2000" dirty="0">
                <a:solidFill>
                  <a:srgbClr val="000000"/>
                </a:solidFill>
              </a:rPr>
              <a:t> </a:t>
            </a:r>
            <a:r>
              <a:rPr lang="en-US" sz="2000" i="1" dirty="0">
                <a:solidFill>
                  <a:srgbClr val="000000"/>
                </a:solidFill>
              </a:rPr>
              <a:t>M</a:t>
            </a:r>
            <a:endParaRPr lang="en-US" sz="20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bldP spid="29" grpId="0"/>
      <p:bldP spid="30" grpId="0"/>
      <p:bldP spid="31" grpId="0"/>
      <p:bldP spid="32" grpId="0"/>
      <p:bldP spid="33" grpId="0"/>
      <p:bldP spid="38" grpId="0"/>
      <p:bldP spid="3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pPr>
              <a:defRPr/>
            </a:pPr>
            <a:fld id="{F5FABF5D-800B-4BF7-BC4D-AFDCB5AE4A87}" type="slidenum">
              <a:rPr lang="en-US">
                <a:solidFill>
                  <a:srgbClr val="000000">
                    <a:tint val="75000"/>
                  </a:srgbClr>
                </a:solidFill>
              </a:rPr>
              <a:pPr>
                <a:defRPr/>
              </a:pPr>
              <a:t>35</a:t>
            </a:fld>
            <a:endParaRPr lang="en-US" dirty="0">
              <a:solidFill>
                <a:srgbClr val="000000">
                  <a:tint val="75000"/>
                </a:srgbClr>
              </a:solidFill>
            </a:endParaRPr>
          </a:p>
        </p:txBody>
      </p:sp>
      <p:sp>
        <p:nvSpPr>
          <p:cNvPr id="91140" name="Text Placeholder 2"/>
          <p:cNvSpPr>
            <a:spLocks/>
          </p:cNvSpPr>
          <p:nvPr/>
        </p:nvSpPr>
        <p:spPr bwMode="auto">
          <a:xfrm>
            <a:off x="152400" y="762000"/>
            <a:ext cx="8807450" cy="901547"/>
          </a:xfrm>
          <a:prstGeom prst="rect">
            <a:avLst/>
          </a:prstGeom>
          <a:noFill/>
          <a:ln w="9525">
            <a:noFill/>
            <a:miter lim="800000"/>
            <a:headEnd/>
            <a:tailEnd/>
          </a:ln>
        </p:spPr>
        <p:txBody>
          <a:bodyPr/>
          <a:lstStyle/>
          <a:p>
            <a:pPr fontAlgn="base">
              <a:spcBef>
                <a:spcPct val="20000"/>
              </a:spcBef>
              <a:spcAft>
                <a:spcPct val="0"/>
              </a:spcAft>
            </a:pPr>
            <a:r>
              <a:rPr lang="en-US" sz="2400" dirty="0">
                <a:solidFill>
                  <a:srgbClr val="000000"/>
                </a:solidFill>
                <a:latin typeface="Calibri" pitchFamily="34" charset="0"/>
              </a:rPr>
              <a:t>Calculate the solubility of silver chloride (in g/L) in a 6.5 x 10</a:t>
            </a:r>
            <a:r>
              <a:rPr lang="en-US" sz="2400" baseline="30000" dirty="0">
                <a:solidFill>
                  <a:srgbClr val="000000"/>
                </a:solidFill>
                <a:latin typeface="Calibri" pitchFamily="34" charset="0"/>
              </a:rPr>
              <a:t>-3</a:t>
            </a:r>
            <a:r>
              <a:rPr lang="en-US" sz="2400" dirty="0">
                <a:solidFill>
                  <a:srgbClr val="000000"/>
                </a:solidFill>
                <a:latin typeface="Calibri" pitchFamily="34" charset="0"/>
              </a:rPr>
              <a:t> </a:t>
            </a:r>
            <a:r>
              <a:rPr lang="en-US" sz="2400" i="1" dirty="0">
                <a:solidFill>
                  <a:srgbClr val="000000"/>
                </a:solidFill>
                <a:latin typeface="Calibri" pitchFamily="34" charset="0"/>
              </a:rPr>
              <a:t>M </a:t>
            </a:r>
            <a:r>
              <a:rPr lang="en-US" sz="2400" dirty="0">
                <a:solidFill>
                  <a:srgbClr val="000000"/>
                </a:solidFill>
                <a:latin typeface="Calibri" pitchFamily="34" charset="0"/>
              </a:rPr>
              <a:t>silver nitrate solution. (</a:t>
            </a:r>
            <a:r>
              <a:rPr lang="en-US" sz="2400" dirty="0" err="1">
                <a:solidFill>
                  <a:srgbClr val="000000"/>
                </a:solidFill>
                <a:latin typeface="Calibri" pitchFamily="34" charset="0"/>
              </a:rPr>
              <a:t>AgCl</a:t>
            </a:r>
            <a:r>
              <a:rPr lang="en-US" sz="2400" dirty="0">
                <a:solidFill>
                  <a:srgbClr val="000000"/>
                </a:solidFill>
                <a:latin typeface="Calibri" pitchFamily="34" charset="0"/>
              </a:rPr>
              <a:t>, </a:t>
            </a:r>
            <a:r>
              <a:rPr lang="en-US" sz="2400" i="1" dirty="0" err="1">
                <a:solidFill>
                  <a:srgbClr val="000000"/>
                </a:solidFill>
                <a:latin typeface="Calibri" pitchFamily="34" charset="0"/>
              </a:rPr>
              <a:t>K</a:t>
            </a:r>
            <a:r>
              <a:rPr lang="en-US" sz="2400" baseline="-25000" dirty="0" err="1">
                <a:solidFill>
                  <a:srgbClr val="000000"/>
                </a:solidFill>
                <a:latin typeface="Calibri" pitchFamily="34" charset="0"/>
              </a:rPr>
              <a:t>sp</a:t>
            </a:r>
            <a:r>
              <a:rPr lang="en-US" sz="2400" dirty="0">
                <a:solidFill>
                  <a:srgbClr val="000000"/>
                </a:solidFill>
                <a:latin typeface="Calibri" pitchFamily="34" charset="0"/>
              </a:rPr>
              <a:t> = 1.6 x 10</a:t>
            </a:r>
            <a:r>
              <a:rPr lang="en-US" sz="2400" baseline="30000" dirty="0">
                <a:solidFill>
                  <a:srgbClr val="000000"/>
                </a:solidFill>
                <a:latin typeface="Calibri" pitchFamily="34" charset="0"/>
              </a:rPr>
              <a:t>-10</a:t>
            </a:r>
            <a:r>
              <a:rPr lang="en-US" sz="2400" dirty="0">
                <a:solidFill>
                  <a:srgbClr val="000000"/>
                </a:solidFill>
                <a:latin typeface="Calibri" pitchFamily="34" charset="0"/>
              </a:rPr>
              <a:t>)</a:t>
            </a:r>
            <a:endParaRPr lang="en-US" sz="2400" dirty="0">
              <a:latin typeface="Calibri" pitchFamily="34" charset="0"/>
            </a:endParaRPr>
          </a:p>
          <a:p>
            <a:pPr fontAlgn="base">
              <a:spcBef>
                <a:spcPct val="20000"/>
              </a:spcBef>
              <a:spcAft>
                <a:spcPct val="0"/>
              </a:spcAft>
              <a:buFont typeface="Arial" charset="0"/>
              <a:buNone/>
            </a:pPr>
            <a:endParaRPr lang="en-US" sz="2400" dirty="0">
              <a:solidFill>
                <a:srgbClr val="000000"/>
              </a:solidFill>
              <a:latin typeface="Calibri" pitchFamily="34" charset="0"/>
            </a:endParaRPr>
          </a:p>
        </p:txBody>
      </p:sp>
      <p:sp>
        <p:nvSpPr>
          <p:cNvPr id="6" name="Rectangle 5"/>
          <p:cNvSpPr/>
          <p:nvPr/>
        </p:nvSpPr>
        <p:spPr>
          <a:xfrm>
            <a:off x="30028" y="1764249"/>
            <a:ext cx="5121658" cy="400110"/>
          </a:xfrm>
          <a:prstGeom prst="rect">
            <a:avLst/>
          </a:prstGeom>
        </p:spPr>
        <p:txBody>
          <a:bodyPr wrap="none">
            <a:spAutoFit/>
          </a:bodyPr>
          <a:lstStyle/>
          <a:p>
            <a:r>
              <a:rPr lang="en-US" sz="2000" dirty="0">
                <a:latin typeface="Calibri" pitchFamily="34" charset="0"/>
              </a:rPr>
              <a:t>First lets calculate the solubility of </a:t>
            </a:r>
            <a:r>
              <a:rPr lang="en-US" sz="2000" dirty="0" err="1">
                <a:latin typeface="Calibri" pitchFamily="34" charset="0"/>
              </a:rPr>
              <a:t>AgCl</a:t>
            </a:r>
            <a:r>
              <a:rPr lang="en-US" sz="2000" dirty="0">
                <a:latin typeface="Calibri" pitchFamily="34" charset="0"/>
              </a:rPr>
              <a:t> (in g/L):</a:t>
            </a:r>
            <a:endParaRPr lang="en-US" sz="2000" dirty="0"/>
          </a:p>
        </p:txBody>
      </p:sp>
      <p:sp>
        <p:nvSpPr>
          <p:cNvPr id="24" name="Rectangle 23"/>
          <p:cNvSpPr/>
          <p:nvPr/>
        </p:nvSpPr>
        <p:spPr>
          <a:xfrm>
            <a:off x="5003097" y="1769159"/>
            <a:ext cx="1560042" cy="400110"/>
          </a:xfrm>
          <a:prstGeom prst="rect">
            <a:avLst/>
          </a:prstGeom>
        </p:spPr>
        <p:txBody>
          <a:bodyPr wrap="none">
            <a:spAutoFit/>
          </a:bodyPr>
          <a:lstStyle/>
          <a:p>
            <a:pPr algn="ctr" fontAlgn="base">
              <a:spcBef>
                <a:spcPct val="0"/>
              </a:spcBef>
              <a:spcAft>
                <a:spcPct val="0"/>
              </a:spcAft>
            </a:pPr>
            <a:r>
              <a:rPr lang="en-US" sz="2000" dirty="0">
                <a:solidFill>
                  <a:srgbClr val="FF0000"/>
                </a:solidFill>
                <a:latin typeface="Calibri" pitchFamily="34" charset="0"/>
              </a:rPr>
              <a:t>1.8 x 10</a:t>
            </a:r>
            <a:r>
              <a:rPr lang="en-US" sz="2000" baseline="30000" dirty="0">
                <a:solidFill>
                  <a:srgbClr val="FF0000"/>
                </a:solidFill>
                <a:latin typeface="Calibri" pitchFamily="34" charset="0"/>
              </a:rPr>
              <a:t>-3</a:t>
            </a:r>
            <a:r>
              <a:rPr lang="en-US" sz="2000" dirty="0">
                <a:solidFill>
                  <a:srgbClr val="FF0000"/>
                </a:solidFill>
              </a:rPr>
              <a:t> g/L</a:t>
            </a:r>
            <a:endParaRPr lang="en-US" sz="2000" baseline="30000" dirty="0">
              <a:solidFill>
                <a:srgbClr val="FF0000"/>
              </a:solidFill>
            </a:endParaRPr>
          </a:p>
        </p:txBody>
      </p:sp>
      <p:sp>
        <p:nvSpPr>
          <p:cNvPr id="15" name="TextBox 14"/>
          <p:cNvSpPr txBox="1"/>
          <p:nvPr/>
        </p:nvSpPr>
        <p:spPr>
          <a:xfrm>
            <a:off x="439737" y="2280490"/>
            <a:ext cx="8207567" cy="369332"/>
          </a:xfrm>
          <a:prstGeom prst="rect">
            <a:avLst/>
          </a:prstGeom>
          <a:noFill/>
        </p:spPr>
        <p:txBody>
          <a:bodyPr wrap="square" rtlCol="0">
            <a:spAutoFit/>
          </a:bodyPr>
          <a:lstStyle/>
          <a:p>
            <a:r>
              <a:rPr lang="en-US" dirty="0">
                <a:solidFill>
                  <a:srgbClr val="FF0000"/>
                </a:solidFill>
              </a:rPr>
              <a:t>What happens to this number is we are in a 6.5 x 10</a:t>
            </a:r>
            <a:r>
              <a:rPr lang="en-US" baseline="30000" dirty="0">
                <a:solidFill>
                  <a:srgbClr val="FF0000"/>
                </a:solidFill>
              </a:rPr>
              <a:t>-3</a:t>
            </a:r>
            <a:r>
              <a:rPr lang="en-US" dirty="0">
                <a:solidFill>
                  <a:srgbClr val="FF0000"/>
                </a:solidFill>
              </a:rPr>
              <a:t> M silver nitrate solution</a:t>
            </a:r>
            <a:r>
              <a:rPr lang="en-US" dirty="0"/>
              <a:t>.</a:t>
            </a:r>
          </a:p>
        </p:txBody>
      </p:sp>
      <p:sp>
        <p:nvSpPr>
          <p:cNvPr id="39" name="Rectangle 38"/>
          <p:cNvSpPr/>
          <p:nvPr/>
        </p:nvSpPr>
        <p:spPr>
          <a:xfrm>
            <a:off x="2499561" y="3894331"/>
            <a:ext cx="1410964" cy="400110"/>
          </a:xfrm>
          <a:prstGeom prst="rect">
            <a:avLst/>
          </a:prstGeom>
        </p:spPr>
        <p:txBody>
          <a:bodyPr wrap="none">
            <a:spAutoFit/>
          </a:bodyPr>
          <a:lstStyle/>
          <a:p>
            <a:pPr lvl="0" algn="ctr" fontAlgn="base">
              <a:spcBef>
                <a:spcPct val="20000"/>
              </a:spcBef>
              <a:spcAft>
                <a:spcPct val="0"/>
              </a:spcAft>
              <a:tabLst>
                <a:tab pos="1087438" algn="l"/>
                <a:tab pos="3776663" algn="l"/>
                <a:tab pos="6454775" algn="l"/>
              </a:tabLst>
            </a:pPr>
            <a:r>
              <a:rPr lang="en-US" sz="2000" dirty="0">
                <a:solidFill>
                  <a:srgbClr val="FF0000"/>
                </a:solidFill>
                <a:latin typeface="Calibri" pitchFamily="34" charset="0"/>
              </a:rPr>
              <a:t>2.5 x 10</a:t>
            </a:r>
            <a:r>
              <a:rPr lang="en-US" sz="2000" baseline="30000" dirty="0">
                <a:solidFill>
                  <a:srgbClr val="FF0000"/>
                </a:solidFill>
                <a:latin typeface="Calibri" pitchFamily="34" charset="0"/>
              </a:rPr>
              <a:t>-8</a:t>
            </a:r>
            <a:r>
              <a:rPr lang="en-US" sz="2000" dirty="0">
                <a:solidFill>
                  <a:srgbClr val="FF0000"/>
                </a:solidFill>
                <a:latin typeface="Calibri" pitchFamily="34" charset="0"/>
              </a:rPr>
              <a:t> </a:t>
            </a:r>
            <a:r>
              <a:rPr lang="en-US" sz="2000" i="1" dirty="0">
                <a:solidFill>
                  <a:srgbClr val="FF0000"/>
                </a:solidFill>
                <a:latin typeface="Calibri" pitchFamily="34" charset="0"/>
              </a:rPr>
              <a:t>M</a:t>
            </a:r>
            <a:endParaRPr lang="en-US" sz="2000" dirty="0">
              <a:solidFill>
                <a:srgbClr val="FF0000"/>
              </a:solidFill>
              <a:latin typeface="Calibri" pitchFamily="34" charset="0"/>
            </a:endParaRPr>
          </a:p>
        </p:txBody>
      </p:sp>
      <p:grpSp>
        <p:nvGrpSpPr>
          <p:cNvPr id="22" name="Group 6"/>
          <p:cNvGrpSpPr/>
          <p:nvPr/>
        </p:nvGrpSpPr>
        <p:grpSpPr>
          <a:xfrm>
            <a:off x="2641401" y="2959421"/>
            <a:ext cx="3804240" cy="787521"/>
            <a:chOff x="152400" y="761999"/>
            <a:chExt cx="3804240" cy="787521"/>
          </a:xfrm>
        </p:grpSpPr>
        <p:sp>
          <p:nvSpPr>
            <p:cNvPr id="26" name="Text Placeholder 2"/>
            <p:cNvSpPr>
              <a:spLocks/>
            </p:cNvSpPr>
            <p:nvPr/>
          </p:nvSpPr>
          <p:spPr bwMode="auto">
            <a:xfrm>
              <a:off x="152400" y="761999"/>
              <a:ext cx="3804240" cy="787521"/>
            </a:xfrm>
            <a:prstGeom prst="rect">
              <a:avLst/>
            </a:prstGeom>
            <a:noFill/>
            <a:ln w="9525">
              <a:solidFill>
                <a:schemeClr val="tx1"/>
              </a:solidFill>
              <a:miter lim="800000"/>
              <a:headEnd/>
              <a:tailEnd/>
            </a:ln>
          </p:spPr>
          <p:txBody>
            <a:bodyPr/>
            <a:lstStyle/>
            <a:p>
              <a:pPr fontAlgn="base">
                <a:spcBef>
                  <a:spcPct val="20000"/>
                </a:spcBef>
                <a:spcAft>
                  <a:spcPct val="0"/>
                </a:spcAft>
                <a:buFont typeface="Arial" charset="0"/>
                <a:buNone/>
                <a:tabLst>
                  <a:tab pos="1774825" algn="l"/>
                  <a:tab pos="3776663" algn="l"/>
                  <a:tab pos="6454775" algn="l"/>
                </a:tabLst>
              </a:pPr>
              <a:r>
                <a:rPr lang="en-US" sz="2000" dirty="0">
                  <a:solidFill>
                    <a:srgbClr val="000000"/>
                  </a:solidFill>
                  <a:latin typeface="Calibri" pitchFamily="34" charset="0"/>
                </a:rPr>
                <a:t>molar solubility	         solubility of</a:t>
              </a:r>
            </a:p>
            <a:p>
              <a:pPr fontAlgn="base">
                <a:spcBef>
                  <a:spcPct val="20000"/>
                </a:spcBef>
                <a:spcAft>
                  <a:spcPct val="0"/>
                </a:spcAft>
                <a:buFont typeface="Arial" charset="0"/>
                <a:buNone/>
                <a:tabLst>
                  <a:tab pos="1774825" algn="l"/>
                  <a:tab pos="3776663" algn="l"/>
                  <a:tab pos="6454775" algn="l"/>
                </a:tabLst>
              </a:pPr>
              <a:r>
                <a:rPr lang="en-US" sz="2000" dirty="0">
                  <a:solidFill>
                    <a:srgbClr val="000000"/>
                  </a:solidFill>
                  <a:latin typeface="Calibri" pitchFamily="34" charset="0"/>
                </a:rPr>
                <a:t>      of </a:t>
              </a:r>
              <a:r>
                <a:rPr lang="en-US" sz="2000" dirty="0" err="1">
                  <a:solidFill>
                    <a:srgbClr val="000000"/>
                  </a:solidFill>
                  <a:latin typeface="Calibri" pitchFamily="34" charset="0"/>
                </a:rPr>
                <a:t>AgCl</a:t>
              </a:r>
              <a:r>
                <a:rPr lang="en-US" sz="2000" baseline="-25000" dirty="0">
                  <a:solidFill>
                    <a:srgbClr val="000000"/>
                  </a:solidFill>
                  <a:latin typeface="Calibri" pitchFamily="34" charset="0"/>
                </a:rPr>
                <a:t>	               </a:t>
              </a:r>
              <a:r>
                <a:rPr lang="en-US" sz="2000" dirty="0" err="1">
                  <a:solidFill>
                    <a:srgbClr val="000000"/>
                  </a:solidFill>
                  <a:latin typeface="Calibri" pitchFamily="34" charset="0"/>
                </a:rPr>
                <a:t>AgCl</a:t>
              </a:r>
              <a:r>
                <a:rPr lang="en-US" sz="2000" baseline="-25000" dirty="0">
                  <a:solidFill>
                    <a:srgbClr val="000000"/>
                  </a:solidFill>
                  <a:latin typeface="Calibri" pitchFamily="34" charset="0"/>
                </a:rPr>
                <a:t> </a:t>
              </a:r>
              <a:r>
                <a:rPr lang="en-US" sz="2000" dirty="0">
                  <a:solidFill>
                    <a:srgbClr val="000000"/>
                  </a:solidFill>
                  <a:latin typeface="Calibri" pitchFamily="34" charset="0"/>
                </a:rPr>
                <a:t>in g/L</a:t>
              </a:r>
            </a:p>
          </p:txBody>
        </p:sp>
        <p:sp>
          <p:nvSpPr>
            <p:cNvPr id="40" name="Line 6"/>
            <p:cNvSpPr>
              <a:spLocks noChangeShapeType="1"/>
            </p:cNvSpPr>
            <p:nvPr/>
          </p:nvSpPr>
          <p:spPr bwMode="auto">
            <a:xfrm>
              <a:off x="1876347" y="1128399"/>
              <a:ext cx="609600"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000">
                <a:solidFill>
                  <a:srgbClr val="000000"/>
                </a:solidFill>
                <a:latin typeface="Calibri" pitchFamily="34" charset="0"/>
              </a:endParaRPr>
            </a:p>
          </p:txBody>
        </p:sp>
      </p:grpSp>
      <p:sp>
        <p:nvSpPr>
          <p:cNvPr id="41" name="Rectangle 40"/>
          <p:cNvSpPr/>
          <p:nvPr/>
        </p:nvSpPr>
        <p:spPr>
          <a:xfrm>
            <a:off x="3989087" y="3823547"/>
            <a:ext cx="1119217" cy="307777"/>
          </a:xfrm>
          <a:prstGeom prst="rect">
            <a:avLst/>
          </a:prstGeom>
        </p:spPr>
        <p:txBody>
          <a:bodyPr wrap="none">
            <a:spAutoFit/>
          </a:bodyPr>
          <a:lstStyle/>
          <a:p>
            <a:r>
              <a:rPr lang="en-US" sz="1400" dirty="0"/>
              <a:t>143.4 g/mol</a:t>
            </a:r>
          </a:p>
        </p:txBody>
      </p:sp>
      <p:sp>
        <p:nvSpPr>
          <p:cNvPr id="42" name="Rectangle 41"/>
          <p:cNvSpPr/>
          <p:nvPr/>
        </p:nvSpPr>
        <p:spPr>
          <a:xfrm>
            <a:off x="5201397" y="3895414"/>
            <a:ext cx="1560042" cy="400110"/>
          </a:xfrm>
          <a:prstGeom prst="rect">
            <a:avLst/>
          </a:prstGeom>
        </p:spPr>
        <p:txBody>
          <a:bodyPr wrap="none">
            <a:spAutoFit/>
          </a:bodyPr>
          <a:lstStyle/>
          <a:p>
            <a:pPr algn="ctr" fontAlgn="base">
              <a:spcBef>
                <a:spcPct val="0"/>
              </a:spcBef>
              <a:spcAft>
                <a:spcPct val="0"/>
              </a:spcAft>
            </a:pPr>
            <a:r>
              <a:rPr lang="en-US" sz="2000" dirty="0">
                <a:solidFill>
                  <a:srgbClr val="FF0000"/>
                </a:solidFill>
                <a:latin typeface="Calibri" pitchFamily="34" charset="0"/>
              </a:rPr>
              <a:t>3.6 x 10</a:t>
            </a:r>
            <a:r>
              <a:rPr lang="en-US" sz="2000" baseline="30000" dirty="0">
                <a:solidFill>
                  <a:srgbClr val="FF0000"/>
                </a:solidFill>
                <a:latin typeface="Calibri" pitchFamily="34" charset="0"/>
              </a:rPr>
              <a:t>-6</a:t>
            </a:r>
            <a:r>
              <a:rPr lang="en-US" sz="2000" dirty="0">
                <a:solidFill>
                  <a:srgbClr val="FF0000"/>
                </a:solidFill>
                <a:latin typeface="Calibri" pitchFamily="34" charset="0"/>
              </a:rPr>
              <a:t> g/L</a:t>
            </a:r>
            <a:endParaRPr lang="en-US" sz="2000" baseline="30000" dirty="0">
              <a:solidFill>
                <a:srgbClr val="FF0000"/>
              </a:solidFill>
              <a:latin typeface="Calibri" pitchFamily="34" charset="0"/>
            </a:endParaRPr>
          </a:p>
        </p:txBody>
      </p:sp>
      <p:sp>
        <p:nvSpPr>
          <p:cNvPr id="43" name="Line 6"/>
          <p:cNvSpPr>
            <a:spLocks noChangeShapeType="1"/>
          </p:cNvSpPr>
          <p:nvPr/>
        </p:nvSpPr>
        <p:spPr bwMode="auto">
          <a:xfrm>
            <a:off x="3945677" y="4089903"/>
            <a:ext cx="1287331"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000">
              <a:solidFill>
                <a:srgbClr val="000000"/>
              </a:solidFill>
              <a:latin typeface="Calibri" pitchFamily="34" charset="0"/>
            </a:endParaRPr>
          </a:p>
        </p:txBody>
      </p:sp>
      <p:sp>
        <p:nvSpPr>
          <p:cNvPr id="44" name="Rectangle 43"/>
          <p:cNvSpPr/>
          <p:nvPr/>
        </p:nvSpPr>
        <p:spPr>
          <a:xfrm>
            <a:off x="1587333" y="4882460"/>
            <a:ext cx="5890394" cy="461665"/>
          </a:xfrm>
          <a:prstGeom prst="rect">
            <a:avLst/>
          </a:prstGeom>
        </p:spPr>
        <p:txBody>
          <a:bodyPr wrap="none">
            <a:spAutoFit/>
          </a:bodyPr>
          <a:lstStyle/>
          <a:p>
            <a:pPr lvl="0" algn="ctr" fontAlgn="base">
              <a:spcBef>
                <a:spcPct val="20000"/>
              </a:spcBef>
              <a:spcAft>
                <a:spcPct val="0"/>
              </a:spcAft>
            </a:pPr>
            <a:r>
              <a:rPr lang="en-US" sz="2400" dirty="0" err="1">
                <a:solidFill>
                  <a:srgbClr val="FF0000"/>
                </a:solidFill>
                <a:latin typeface="Calibri" pitchFamily="34" charset="0"/>
              </a:rPr>
              <a:t>AgCl</a:t>
            </a:r>
            <a:r>
              <a:rPr lang="en-US" sz="2400" dirty="0">
                <a:solidFill>
                  <a:srgbClr val="FF0000"/>
                </a:solidFill>
                <a:latin typeface="Calibri" pitchFamily="34" charset="0"/>
              </a:rPr>
              <a:t> becomes less soluble when Ag</a:t>
            </a:r>
            <a:r>
              <a:rPr lang="en-US" sz="2400" baseline="30000" dirty="0">
                <a:solidFill>
                  <a:srgbClr val="FF0000"/>
                </a:solidFill>
                <a:latin typeface="Calibri" pitchFamily="34" charset="0"/>
              </a:rPr>
              <a:t>+</a:t>
            </a:r>
            <a:r>
              <a:rPr lang="en-US" sz="2400" dirty="0">
                <a:solidFill>
                  <a:srgbClr val="FF0000"/>
                </a:solidFill>
                <a:latin typeface="Calibri" pitchFamily="34" charset="0"/>
              </a:rPr>
              <a:t> is added.</a:t>
            </a:r>
            <a:endParaRPr lang="en-US" sz="2400" baseline="-25000" dirty="0">
              <a:solidFill>
                <a:srgbClr val="FF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animBg="1"/>
      <p:bldP spid="44" grpId="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BB6A6-5F90-42D6-8E77-B30B6F0B8208}" type="slidenum">
              <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7283" name="Rectangle 3"/>
          <p:cNvSpPr>
            <a:spLocks noGrp="1" noChangeArrowheads="1"/>
          </p:cNvSpPr>
          <p:nvPr>
            <p:ph type="body" sz="half" idx="1"/>
          </p:nvPr>
        </p:nvSpPr>
        <p:spPr>
          <a:xfrm>
            <a:off x="457200" y="1123750"/>
            <a:ext cx="8470900" cy="2009775"/>
          </a:xfrm>
          <a:noFill/>
          <a:ln/>
        </p:spPr>
        <p:txBody>
          <a:bodyPr>
            <a:normAutofit/>
          </a:bodyPr>
          <a:lstStyle/>
          <a:p>
            <a:pPr marL="0" indent="0" eaLnBrk="0" hangingPunct="0">
              <a:buNone/>
            </a:pPr>
            <a:r>
              <a:rPr lang="en-US" altLang="en-US" sz="2800" i="1" dirty="0">
                <a:solidFill>
                  <a:srgbClr val="0000FF"/>
                </a:solidFill>
              </a:rPr>
              <a:t>Fractional precipitation </a:t>
            </a:r>
            <a:r>
              <a:rPr lang="en-US" altLang="en-US" sz="2800" dirty="0"/>
              <a:t>is a method of precipitating some ions from solution while leaving others in solution.</a:t>
            </a:r>
          </a:p>
        </p:txBody>
      </p:sp>
      <p:sp>
        <p:nvSpPr>
          <p:cNvPr id="7" name="Title 1"/>
          <p:cNvSpPr txBox="1">
            <a:spLocks/>
          </p:cNvSpPr>
          <p:nvPr/>
        </p:nvSpPr>
        <p:spPr>
          <a:xfrm>
            <a:off x="990600" y="7391"/>
            <a:ext cx="718167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Calibri"/>
                <a:ea typeface="+mj-ea"/>
                <a:cs typeface="+mj-cs"/>
              </a:rPr>
              <a:t>Fractional Precipitation</a:t>
            </a:r>
          </a:p>
        </p:txBody>
      </p:sp>
      <p:graphicFrame>
        <p:nvGraphicFramePr>
          <p:cNvPr id="3" name="Object 2"/>
          <p:cNvGraphicFramePr>
            <a:graphicFrameLocks/>
          </p:cNvGraphicFramePr>
          <p:nvPr>
            <p:extLst/>
          </p:nvPr>
        </p:nvGraphicFramePr>
        <p:xfrm>
          <a:off x="2427288" y="3008313"/>
          <a:ext cx="6359525" cy="1543050"/>
        </p:xfrm>
        <a:graphic>
          <a:graphicData uri="http://schemas.openxmlformats.org/presentationml/2006/ole">
            <mc:AlternateContent xmlns:mc="http://schemas.openxmlformats.org/markup-compatibility/2006">
              <mc:Choice xmlns:v="urn:schemas-microsoft-com:vml" Requires="v">
                <p:oleObj spid="_x0000_s803858" name="Equation" r:id="rId4" imgW="3136900" imgH="787400" progId="Equation.3">
                  <p:embed/>
                </p:oleObj>
              </mc:Choice>
              <mc:Fallback>
                <p:oleObj name="Equation" r:id="rId4" imgW="3136900" imgH="787400" progId="Equation.3">
                  <p:embed/>
                  <p:pic>
                    <p:nvPicPr>
                      <p:cNvPr id="3"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7288" y="3008313"/>
                        <a:ext cx="6359525" cy="1543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15"/>
          <p:cNvGrpSpPr/>
          <p:nvPr/>
        </p:nvGrpSpPr>
        <p:grpSpPr>
          <a:xfrm>
            <a:off x="411163" y="2335104"/>
            <a:ext cx="1774825" cy="2366962"/>
            <a:chOff x="411163" y="2335104"/>
            <a:chExt cx="1774825" cy="2366962"/>
          </a:xfrm>
        </p:grpSpPr>
        <p:graphicFrame>
          <p:nvGraphicFramePr>
            <p:cNvPr id="4" name="Object 3"/>
            <p:cNvGraphicFramePr>
              <a:graphicFrameLocks noChangeAspect="1"/>
            </p:cNvGraphicFramePr>
            <p:nvPr>
              <p:extLst/>
            </p:nvPr>
          </p:nvGraphicFramePr>
          <p:xfrm>
            <a:off x="411163" y="2335104"/>
            <a:ext cx="1774825" cy="2366962"/>
          </p:xfrm>
          <a:graphic>
            <a:graphicData uri="http://schemas.openxmlformats.org/presentationml/2006/ole">
              <mc:AlternateContent xmlns:mc="http://schemas.openxmlformats.org/markup-compatibility/2006">
                <mc:Choice xmlns:v="urn:schemas-microsoft-com:vml" Requires="v">
                  <p:oleObj spid="_x0000_s803859" name="CS ChemDraw Drawing" r:id="rId6" imgW="1530720" imgH="2040120" progId="ChemDraw.Document.6.0">
                    <p:embed/>
                  </p:oleObj>
                </mc:Choice>
                <mc:Fallback>
                  <p:oleObj name="CS ChemDraw Drawing" r:id="rId6" imgW="1530720" imgH="2040120" progId="ChemDraw.Document.6.0">
                    <p:embed/>
                    <p:pic>
                      <p:nvPicPr>
                        <p:cNvPr id="4"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163" y="2335104"/>
                          <a:ext cx="1774825" cy="2366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8"/>
            <p:cNvSpPr/>
            <p:nvPr/>
          </p:nvSpPr>
          <p:spPr>
            <a:xfrm>
              <a:off x="697393" y="3381831"/>
              <a:ext cx="61266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Cu</a:t>
              </a:r>
              <a:r>
                <a:rPr kumimoji="0" lang="en-US" sz="24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ctangle 10"/>
            <p:cNvSpPr/>
            <p:nvPr/>
          </p:nvSpPr>
          <p:spPr>
            <a:xfrm>
              <a:off x="1333284" y="3381831"/>
              <a:ext cx="60946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Ag</a:t>
              </a:r>
              <a:r>
                <a:rPr kumimoji="0" lang="en-US" sz="24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a:t>
              </a:r>
              <a:endParaRPr kumimoji="0" lang="en-US" sz="1800" b="0" i="0" u="none" strike="noStrike" kern="1200" cap="none" spc="0" normalizeH="0" baseline="30000" noProof="0" dirty="0">
                <a:ln>
                  <a:noFill/>
                </a:ln>
                <a:solidFill>
                  <a:prstClr val="black"/>
                </a:solidFill>
                <a:effectLst/>
                <a:uLnTx/>
                <a:uFillTx/>
                <a:latin typeface="Calibri"/>
                <a:ea typeface="+mn-ea"/>
                <a:cs typeface="+mn-cs"/>
              </a:endParaRPr>
            </a:p>
          </p:txBody>
        </p:sp>
        <p:sp>
          <p:nvSpPr>
            <p:cNvPr id="12" name="Rectangle 11"/>
            <p:cNvSpPr/>
            <p:nvPr/>
          </p:nvSpPr>
          <p:spPr>
            <a:xfrm>
              <a:off x="729280" y="3812499"/>
              <a:ext cx="62709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Au</a:t>
              </a:r>
              <a:r>
                <a:rPr kumimoji="0" lang="en-US" sz="24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a:t>
              </a:r>
              <a:endParaRPr kumimoji="0" lang="en-US" sz="1800" b="0" i="0" u="none" strike="noStrike" kern="1200" cap="none" spc="0" normalizeH="0" baseline="30000" noProof="0" dirty="0">
                <a:ln>
                  <a:noFill/>
                </a:ln>
                <a:solidFill>
                  <a:prstClr val="black"/>
                </a:solidFill>
                <a:effectLst/>
                <a:uLnTx/>
                <a:uFillTx/>
                <a:latin typeface="Calibri"/>
                <a:ea typeface="+mn-ea"/>
                <a:cs typeface="+mn-cs"/>
              </a:endParaRPr>
            </a:p>
          </p:txBody>
        </p:sp>
        <p:sp>
          <p:nvSpPr>
            <p:cNvPr id="13" name="Rectangle 12"/>
            <p:cNvSpPr/>
            <p:nvPr/>
          </p:nvSpPr>
          <p:spPr>
            <a:xfrm>
              <a:off x="1271961" y="3782494"/>
              <a:ext cx="80021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a:t>
              </a:r>
              <a:r>
                <a:rPr kumimoji="0" lang="en-US" sz="2400" b="0" i="0" u="none" strike="noStrike" kern="1200" cap="none" spc="0" normalizeH="0" baseline="-25000" noProof="0" dirty="0">
                  <a:ln>
                    <a:noFill/>
                  </a:ln>
                  <a:solidFill>
                    <a:srgbClr val="000000"/>
                  </a:solidFill>
                  <a:effectLst/>
                  <a:uLnTx/>
                  <a:uFillTx/>
                  <a:latin typeface="Calibri" panose="020F0502020204030204" pitchFamily="34" charset="0"/>
                  <a:ea typeface="+mn-ea"/>
                  <a:cs typeface="+mn-cs"/>
                </a:rPr>
                <a:t>4</a:t>
              </a:r>
              <a:r>
                <a:rPr kumimoji="0" lang="en-US" sz="24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2-</a:t>
              </a:r>
              <a:endParaRPr kumimoji="0" lang="en-US" sz="1800" b="0" i="0" u="none" strike="noStrike" kern="1200" cap="none" spc="0" normalizeH="0" baseline="30000" noProof="0" dirty="0">
                <a:ln>
                  <a:noFill/>
                </a:ln>
                <a:solidFill>
                  <a:prstClr val="black"/>
                </a:solidFill>
                <a:effectLst/>
                <a:uLnTx/>
                <a:uFillTx/>
                <a:latin typeface="Calibri"/>
                <a:ea typeface="+mn-ea"/>
                <a:cs typeface="+mn-cs"/>
              </a:endParaRPr>
            </a:p>
          </p:txBody>
        </p:sp>
      </p:grpSp>
      <p:sp>
        <p:nvSpPr>
          <p:cNvPr id="14" name="Rectangle 13"/>
          <p:cNvSpPr/>
          <p:nvPr/>
        </p:nvSpPr>
        <p:spPr>
          <a:xfrm>
            <a:off x="2103775" y="2346906"/>
            <a:ext cx="6913225" cy="46166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If we want to separate gold we could add Cl</a:t>
            </a:r>
            <a:r>
              <a:rPr kumimoji="0" lang="en-US" sz="2400" b="0" i="0" u="none" strike="noStrike" kern="1200" cap="none" spc="0" normalizeH="0" baseline="30000" noProof="0" dirty="0">
                <a:ln>
                  <a:noFill/>
                </a:ln>
                <a:solidFill>
                  <a:srgbClr val="000000"/>
                </a:solidFill>
                <a:effectLst/>
                <a:uLnTx/>
                <a:uFillTx/>
                <a:latin typeface="Calibri"/>
                <a:ea typeface="+mn-ea"/>
                <a:cs typeface="+mn-cs"/>
              </a:rPr>
              <a:t>-</a:t>
            </a:r>
            <a:r>
              <a:rPr kumimoji="0" lang="en-US" sz="2400" b="0" i="0" u="none" strike="noStrike" kern="1200" cap="none" spc="0" normalizeH="0" baseline="0" noProof="0" dirty="0">
                <a:ln>
                  <a:noFill/>
                </a:ln>
                <a:solidFill>
                  <a:srgbClr val="000000"/>
                </a:solidFill>
                <a:effectLst/>
                <a:uLnTx/>
                <a:uFillTx/>
                <a:latin typeface="Calibri"/>
                <a:ea typeface="+mn-ea"/>
                <a:cs typeface="+mn-cs"/>
              </a:rPr>
              <a:t> ions.</a:t>
            </a:r>
          </a:p>
        </p:txBody>
      </p:sp>
      <p:sp>
        <p:nvSpPr>
          <p:cNvPr id="8" name="Rectangle 7"/>
          <p:cNvSpPr/>
          <p:nvPr/>
        </p:nvSpPr>
        <p:spPr>
          <a:xfrm>
            <a:off x="779463" y="4910604"/>
            <a:ext cx="78105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0" cap="none" spc="0" normalizeH="0" baseline="0" noProof="0" dirty="0">
                <a:ln>
                  <a:noFill/>
                </a:ln>
                <a:solidFill>
                  <a:srgbClr val="000000"/>
                </a:solidFill>
                <a:effectLst/>
                <a:uLnTx/>
                <a:uFillTx/>
                <a:latin typeface="Calibri"/>
                <a:ea typeface="+mn-ea"/>
                <a:cs typeface="+mn-cs"/>
              </a:rPr>
              <a:t>If solid sodium chloride is slowly added to a solution that is 0.010 </a:t>
            </a:r>
            <a:r>
              <a:rPr kumimoji="0" lang="en-US" altLang="en-US" sz="2400" b="0" i="1" u="none" strike="noStrike" kern="0" cap="none" spc="0" normalizeH="0" baseline="0" noProof="0" dirty="0">
                <a:ln>
                  <a:noFill/>
                </a:ln>
                <a:solidFill>
                  <a:srgbClr val="000000"/>
                </a:solidFill>
                <a:effectLst/>
                <a:uLnTx/>
                <a:uFillTx/>
                <a:latin typeface="Calibri"/>
                <a:ea typeface="+mn-ea"/>
                <a:cs typeface="+mn-cs"/>
              </a:rPr>
              <a:t>M</a:t>
            </a:r>
            <a:r>
              <a:rPr kumimoji="0" lang="en-US" altLang="en-US" sz="2400" b="0" i="0" u="none" strike="noStrike" kern="0" cap="none" spc="0" normalizeH="0" baseline="0" noProof="0" dirty="0">
                <a:ln>
                  <a:noFill/>
                </a:ln>
                <a:solidFill>
                  <a:srgbClr val="000000"/>
                </a:solidFill>
                <a:effectLst/>
                <a:uLnTx/>
                <a:uFillTx/>
                <a:latin typeface="Calibri"/>
                <a:ea typeface="+mn-ea"/>
                <a:cs typeface="+mn-cs"/>
              </a:rPr>
              <a:t> each in Cu</a:t>
            </a:r>
            <a:r>
              <a:rPr kumimoji="0" lang="en-US" altLang="en-US" sz="2400" b="0" i="0" u="none" strike="noStrike" kern="0" cap="none" spc="0" normalizeH="0" baseline="30000" noProof="0" dirty="0">
                <a:ln>
                  <a:noFill/>
                </a:ln>
                <a:solidFill>
                  <a:srgbClr val="000000"/>
                </a:solidFill>
                <a:effectLst/>
                <a:uLnTx/>
                <a:uFillTx/>
                <a:latin typeface="Calibri"/>
                <a:ea typeface="+mn-ea"/>
                <a:cs typeface="+mn-cs"/>
              </a:rPr>
              <a:t>+</a:t>
            </a:r>
            <a:r>
              <a:rPr kumimoji="0" lang="en-US" altLang="en-US" sz="2400" b="0" i="0" u="none" strike="noStrike" kern="0" cap="none" spc="0" normalizeH="0" baseline="0" noProof="0" dirty="0">
                <a:ln>
                  <a:noFill/>
                </a:ln>
                <a:solidFill>
                  <a:srgbClr val="000000"/>
                </a:solidFill>
                <a:effectLst/>
                <a:uLnTx/>
                <a:uFillTx/>
                <a:latin typeface="Calibri"/>
                <a:ea typeface="+mn-ea"/>
                <a:cs typeface="+mn-cs"/>
              </a:rPr>
              <a:t>, Ag</a:t>
            </a:r>
            <a:r>
              <a:rPr kumimoji="0" lang="en-US" altLang="en-US" sz="2400" b="0" i="0" u="none" strike="noStrike" kern="0" cap="none" spc="0" normalizeH="0" baseline="30000" noProof="0" dirty="0">
                <a:ln>
                  <a:noFill/>
                </a:ln>
                <a:solidFill>
                  <a:srgbClr val="000000"/>
                </a:solidFill>
                <a:effectLst/>
                <a:uLnTx/>
                <a:uFillTx/>
                <a:latin typeface="Calibri"/>
                <a:ea typeface="+mn-ea"/>
                <a:cs typeface="+mn-cs"/>
              </a:rPr>
              <a:t>+</a:t>
            </a:r>
            <a:r>
              <a:rPr kumimoji="0" lang="en-US" altLang="en-US" sz="2400" b="0" i="0" u="none" strike="noStrike" kern="0" cap="none" spc="0" normalizeH="0" baseline="0" noProof="0" dirty="0">
                <a:ln>
                  <a:noFill/>
                </a:ln>
                <a:solidFill>
                  <a:srgbClr val="000000"/>
                </a:solidFill>
                <a:effectLst/>
                <a:uLnTx/>
                <a:uFillTx/>
                <a:latin typeface="Calibri"/>
                <a:ea typeface="+mn-ea"/>
                <a:cs typeface="+mn-cs"/>
              </a:rPr>
              <a:t>, and Au</a:t>
            </a:r>
            <a:r>
              <a:rPr kumimoji="0" lang="en-US" altLang="en-US" sz="2400" b="0" i="0" u="none" strike="noStrike" kern="0" cap="none" spc="0" normalizeH="0" baseline="30000" noProof="0" dirty="0">
                <a:ln>
                  <a:noFill/>
                </a:ln>
                <a:solidFill>
                  <a:srgbClr val="000000"/>
                </a:solidFill>
                <a:effectLst/>
                <a:uLnTx/>
                <a:uFillTx/>
                <a:latin typeface="Calibri"/>
                <a:ea typeface="+mn-ea"/>
                <a:cs typeface="+mn-cs"/>
              </a:rPr>
              <a:t>+</a:t>
            </a:r>
            <a:r>
              <a:rPr kumimoji="0" lang="en-US" altLang="en-US" sz="2400" b="0" i="0" u="none" strike="noStrike" kern="0" cap="none" spc="0" normalizeH="0" baseline="0" noProof="0" dirty="0">
                <a:ln>
                  <a:noFill/>
                </a:ln>
                <a:solidFill>
                  <a:srgbClr val="000000"/>
                </a:solidFill>
                <a:effectLst/>
                <a:uLnTx/>
                <a:uFillTx/>
                <a:latin typeface="Calibri"/>
                <a:ea typeface="+mn-ea"/>
                <a:cs typeface="+mn-cs"/>
              </a:rPr>
              <a:t> ions, which compound precipitates first?</a:t>
            </a: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5" name="TextBox 14"/>
          <p:cNvSpPr txBox="1"/>
          <p:nvPr/>
        </p:nvSpPr>
        <p:spPr>
          <a:xfrm>
            <a:off x="2011450" y="6159496"/>
            <a:ext cx="51145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First </a:t>
            </a:r>
            <a:r>
              <a:rPr kumimoji="0" lang="en-US" sz="2800" b="0" i="0" u="none" strike="noStrike" kern="1200" cap="none" spc="0" normalizeH="0" baseline="0" noProof="0" dirty="0" err="1">
                <a:ln>
                  <a:noFill/>
                </a:ln>
                <a:solidFill>
                  <a:srgbClr val="FF0000"/>
                </a:solidFill>
                <a:effectLst/>
                <a:uLnTx/>
                <a:uFillTx/>
                <a:latin typeface="Calibri"/>
                <a:ea typeface="+mn-ea"/>
                <a:cs typeface="+mn-cs"/>
              </a:rPr>
              <a:t>AuCl</a:t>
            </a:r>
            <a:r>
              <a:rPr kumimoji="0" lang="en-US" sz="2800" b="0" i="0" u="none" strike="noStrike" kern="1200" cap="none" spc="0" normalizeH="0" baseline="0" noProof="0" dirty="0">
                <a:ln>
                  <a:noFill/>
                </a:ln>
                <a:solidFill>
                  <a:srgbClr val="FF0000"/>
                </a:solidFill>
                <a:effectLst/>
                <a:uLnTx/>
                <a:uFillTx/>
                <a:latin typeface="Calibri"/>
                <a:ea typeface="+mn-ea"/>
                <a:cs typeface="+mn-cs"/>
              </a:rPr>
              <a:t> then </a:t>
            </a:r>
            <a:r>
              <a:rPr kumimoji="0" lang="en-US" sz="2800" b="0" i="0" u="none" strike="noStrike" kern="1200" cap="none" spc="0" normalizeH="0" baseline="0" noProof="0" dirty="0" err="1">
                <a:ln>
                  <a:noFill/>
                </a:ln>
                <a:solidFill>
                  <a:srgbClr val="FF0000"/>
                </a:solidFill>
                <a:effectLst/>
                <a:uLnTx/>
                <a:uFillTx/>
                <a:latin typeface="Calibri"/>
                <a:ea typeface="+mn-ea"/>
                <a:cs typeface="+mn-cs"/>
              </a:rPr>
              <a:t>AgCl</a:t>
            </a:r>
            <a:r>
              <a:rPr kumimoji="0" lang="en-US" sz="2800" b="0" i="0" u="none" strike="noStrike" kern="1200" cap="none" spc="0" normalizeH="0" baseline="0" noProof="0" dirty="0">
                <a:ln>
                  <a:noFill/>
                </a:ln>
                <a:solidFill>
                  <a:srgbClr val="FF0000"/>
                </a:solidFill>
                <a:effectLst/>
                <a:uLnTx/>
                <a:uFillTx/>
                <a:latin typeface="Calibri"/>
                <a:ea typeface="+mn-ea"/>
                <a:cs typeface="+mn-cs"/>
              </a:rPr>
              <a:t> then </a:t>
            </a:r>
            <a:r>
              <a:rPr kumimoji="0" lang="en-US" sz="2800" b="0" i="0" u="none" strike="noStrike" kern="1200" cap="none" spc="0" normalizeH="0" baseline="0" noProof="0" dirty="0" err="1">
                <a:ln>
                  <a:noFill/>
                </a:ln>
                <a:solidFill>
                  <a:srgbClr val="FF0000"/>
                </a:solidFill>
                <a:effectLst/>
                <a:uLnTx/>
                <a:uFillTx/>
                <a:latin typeface="Calibri"/>
                <a:ea typeface="+mn-ea"/>
                <a:cs typeface="+mn-cs"/>
              </a:rPr>
              <a:t>CuCl</a:t>
            </a:r>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7491896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90600" y="7391"/>
            <a:ext cx="718167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Calibri"/>
                <a:ea typeface="+mj-ea"/>
                <a:cs typeface="+mj-cs"/>
              </a:rPr>
              <a:t>Fractional Precipitation</a:t>
            </a:r>
          </a:p>
        </p:txBody>
      </p:sp>
      <p:sp>
        <p:nvSpPr>
          <p:cNvPr id="5" name="Rectangle 4"/>
          <p:cNvSpPr/>
          <p:nvPr/>
        </p:nvSpPr>
        <p:spPr>
          <a:xfrm>
            <a:off x="327851" y="950019"/>
            <a:ext cx="851135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a:ea typeface="+mn-ea"/>
                <a:cs typeface="+mn-cs"/>
              </a:rPr>
              <a:t>We can calculate the concentration of Cl</a:t>
            </a:r>
            <a:r>
              <a:rPr kumimoji="0" lang="en-US" altLang="en-US" sz="2400" b="0" i="0" u="none" strike="noStrike" kern="1200" cap="none" spc="0" normalizeH="0" baseline="30000" noProof="0" dirty="0">
                <a:ln>
                  <a:noFill/>
                </a:ln>
                <a:solidFill>
                  <a:prstClr val="black"/>
                </a:solidFill>
                <a:effectLst/>
                <a:uLnTx/>
                <a:uFillTx/>
                <a:latin typeface="Calibri"/>
                <a:ea typeface="+mn-ea"/>
                <a:cs typeface="+mn-cs"/>
              </a:rPr>
              <a:t>-</a:t>
            </a:r>
            <a:r>
              <a:rPr kumimoji="0" lang="en-US" altLang="en-US" sz="2400" b="0" i="0" u="none" strike="noStrike" kern="1200" cap="none" spc="0" normalizeH="0" baseline="0" noProof="0" dirty="0">
                <a:ln>
                  <a:noFill/>
                </a:ln>
                <a:solidFill>
                  <a:prstClr val="black"/>
                </a:solidFill>
                <a:effectLst/>
                <a:uLnTx/>
                <a:uFillTx/>
                <a:latin typeface="Calibri"/>
                <a:ea typeface="+mn-ea"/>
                <a:cs typeface="+mn-cs"/>
              </a:rPr>
              <a:t> required to initiate precipitation of each of these metal chlorides.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2" name="Group 5"/>
          <p:cNvGrpSpPr/>
          <p:nvPr/>
        </p:nvGrpSpPr>
        <p:grpSpPr>
          <a:xfrm>
            <a:off x="654994" y="1795887"/>
            <a:ext cx="1280884" cy="1708227"/>
            <a:chOff x="411163" y="2335104"/>
            <a:chExt cx="1774825" cy="2366962"/>
          </a:xfrm>
        </p:grpSpPr>
        <p:graphicFrame>
          <p:nvGraphicFramePr>
            <p:cNvPr id="7" name="Object 6"/>
            <p:cNvGraphicFramePr>
              <a:graphicFrameLocks noChangeAspect="1"/>
            </p:cNvGraphicFramePr>
            <p:nvPr>
              <p:extLst/>
            </p:nvPr>
          </p:nvGraphicFramePr>
          <p:xfrm>
            <a:off x="411163" y="2335104"/>
            <a:ext cx="1774825" cy="2366962"/>
          </p:xfrm>
          <a:graphic>
            <a:graphicData uri="http://schemas.openxmlformats.org/presentationml/2006/ole">
              <mc:AlternateContent xmlns:mc="http://schemas.openxmlformats.org/markup-compatibility/2006">
                <mc:Choice xmlns:v="urn:schemas-microsoft-com:vml" Requires="v">
                  <p:oleObj spid="_x0000_s804890" name="CS ChemDraw Drawing" r:id="rId3" imgW="1530720" imgH="2040120" progId="ChemDraw.Document.6.0">
                    <p:embed/>
                  </p:oleObj>
                </mc:Choice>
                <mc:Fallback>
                  <p:oleObj name="CS ChemDraw Drawing" r:id="rId3" imgW="1530720" imgH="2040120" progId="ChemDraw.Document.6.0">
                    <p:embed/>
                    <p:pic>
                      <p:nvPicPr>
                        <p:cNvPr id="7"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163" y="2335104"/>
                          <a:ext cx="1774825" cy="2366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7"/>
            <p:cNvSpPr/>
            <p:nvPr/>
          </p:nvSpPr>
          <p:spPr>
            <a:xfrm>
              <a:off x="697393" y="3381831"/>
              <a:ext cx="649024" cy="46910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Cu</a:t>
              </a:r>
              <a:r>
                <a:rPr kumimoji="0" 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8"/>
            <p:cNvSpPr/>
            <p:nvPr/>
          </p:nvSpPr>
          <p:spPr>
            <a:xfrm>
              <a:off x="1333284" y="3381831"/>
              <a:ext cx="646801" cy="46910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Ag</a:t>
              </a:r>
              <a:r>
                <a:rPr kumimoji="0" 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a:t>
              </a:r>
              <a:endParaRPr kumimoji="0" lang="en-US" sz="1200" b="0" i="0" u="none" strike="noStrike" kern="1200" cap="none" spc="0" normalizeH="0" baseline="30000" noProof="0" dirty="0">
                <a:ln>
                  <a:noFill/>
                </a:ln>
                <a:solidFill>
                  <a:prstClr val="black"/>
                </a:solidFill>
                <a:effectLst/>
                <a:uLnTx/>
                <a:uFillTx/>
                <a:latin typeface="Calibri"/>
                <a:ea typeface="+mn-ea"/>
                <a:cs typeface="+mn-cs"/>
              </a:endParaRPr>
            </a:p>
          </p:txBody>
        </p:sp>
        <p:sp>
          <p:nvSpPr>
            <p:cNvPr id="10" name="Rectangle 9"/>
            <p:cNvSpPr/>
            <p:nvPr/>
          </p:nvSpPr>
          <p:spPr>
            <a:xfrm>
              <a:off x="729280" y="3812499"/>
              <a:ext cx="662351" cy="46910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Au</a:t>
              </a:r>
              <a:r>
                <a:rPr kumimoji="0" 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a:t>
              </a:r>
              <a:endParaRPr kumimoji="0" lang="en-US" sz="1200" b="0" i="0" u="none" strike="noStrike" kern="1200" cap="none" spc="0" normalizeH="0" baseline="30000" noProof="0" dirty="0">
                <a:ln>
                  <a:noFill/>
                </a:ln>
                <a:solidFill>
                  <a:prstClr val="black"/>
                </a:solidFill>
                <a:effectLst/>
                <a:uLnTx/>
                <a:uFillTx/>
                <a:latin typeface="Calibri"/>
                <a:ea typeface="+mn-ea"/>
                <a:cs typeface="+mn-cs"/>
              </a:endParaRPr>
            </a:p>
          </p:txBody>
        </p:sp>
        <p:sp>
          <p:nvSpPr>
            <p:cNvPr id="11" name="Rectangle 10"/>
            <p:cNvSpPr/>
            <p:nvPr/>
          </p:nvSpPr>
          <p:spPr>
            <a:xfrm>
              <a:off x="1271960" y="3782495"/>
              <a:ext cx="824495" cy="46910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a:t>
              </a:r>
              <a:r>
                <a:rPr kumimoji="0" lang="en-US" sz="1600" b="0" i="0" u="none" strike="noStrike" kern="1200" cap="none" spc="0" normalizeH="0" baseline="-25000" noProof="0" dirty="0">
                  <a:ln>
                    <a:noFill/>
                  </a:ln>
                  <a:solidFill>
                    <a:srgbClr val="000000"/>
                  </a:solidFill>
                  <a:effectLst/>
                  <a:uLnTx/>
                  <a:uFillTx/>
                  <a:latin typeface="Calibri" panose="020F0502020204030204" pitchFamily="34" charset="0"/>
                  <a:ea typeface="+mn-ea"/>
                  <a:cs typeface="+mn-cs"/>
                </a:rPr>
                <a:t>4</a:t>
              </a:r>
              <a:r>
                <a:rPr kumimoji="0" 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2-</a:t>
              </a:r>
              <a:endParaRPr kumimoji="0" lang="en-US" sz="1200" b="0" i="0" u="none" strike="noStrike" kern="1200" cap="none" spc="0" normalizeH="0" baseline="30000" noProof="0" dirty="0">
                <a:ln>
                  <a:noFill/>
                </a:ln>
                <a:solidFill>
                  <a:prstClr val="black"/>
                </a:solidFill>
                <a:effectLst/>
                <a:uLnTx/>
                <a:uFillTx/>
                <a:latin typeface="Calibri"/>
                <a:ea typeface="+mn-ea"/>
                <a:cs typeface="+mn-cs"/>
              </a:endParaRPr>
            </a:p>
          </p:txBody>
        </p:sp>
      </p:grpSp>
      <p:pic>
        <p:nvPicPr>
          <p:cNvPr id="3502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5092" y="2070656"/>
            <a:ext cx="3905272" cy="1212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2" name="Object 11"/>
          <p:cNvGraphicFramePr>
            <a:graphicFrameLocks/>
          </p:cNvGraphicFramePr>
          <p:nvPr>
            <p:extLst/>
          </p:nvPr>
        </p:nvGraphicFramePr>
        <p:xfrm>
          <a:off x="2397408" y="3889832"/>
          <a:ext cx="3520639" cy="457711"/>
        </p:xfrm>
        <a:graphic>
          <a:graphicData uri="http://schemas.openxmlformats.org/presentationml/2006/ole">
            <mc:AlternateContent xmlns:mc="http://schemas.openxmlformats.org/markup-compatibility/2006">
              <mc:Choice xmlns:v="urn:schemas-microsoft-com:vml" Requires="v">
                <p:oleObj spid="_x0000_s804891" name="Equation" r:id="rId6" imgW="1739900" imgH="228600" progId="Equation.3">
                  <p:embed/>
                </p:oleObj>
              </mc:Choice>
              <mc:Fallback>
                <p:oleObj name="Equation" r:id="rId6" imgW="1739900" imgH="228600" progId="Equation.3">
                  <p:embed/>
                  <p:pic>
                    <p:nvPicPr>
                      <p:cNvPr id="12" name="Object 11"/>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7408" y="3889832"/>
                        <a:ext cx="3520639" cy="4577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p:cNvGraphicFramePr>
          <p:nvPr>
            <p:extLst/>
          </p:nvPr>
        </p:nvGraphicFramePr>
        <p:xfrm>
          <a:off x="1215186" y="4534808"/>
          <a:ext cx="5855437" cy="835477"/>
        </p:xfrm>
        <a:graphic>
          <a:graphicData uri="http://schemas.openxmlformats.org/presentationml/2006/ole">
            <mc:AlternateContent xmlns:mc="http://schemas.openxmlformats.org/markup-compatibility/2006">
              <mc:Choice xmlns:v="urn:schemas-microsoft-com:vml" Requires="v">
                <p:oleObj spid="_x0000_s804892" name="Equation" r:id="rId8" imgW="2794000" imgH="444500" progId="Equation.3">
                  <p:embed/>
                </p:oleObj>
              </mc:Choice>
              <mc:Fallback>
                <p:oleObj name="Equation" r:id="rId8" imgW="2794000" imgH="444500" progId="Equation.3">
                  <p:embed/>
                  <p:pic>
                    <p:nvPicPr>
                      <p:cNvPr id="13" name="Object 12"/>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5186" y="4534808"/>
                        <a:ext cx="5855437" cy="83547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Box 15"/>
          <p:cNvSpPr txBox="1"/>
          <p:nvPr/>
        </p:nvSpPr>
        <p:spPr>
          <a:xfrm>
            <a:off x="1198650" y="5636632"/>
            <a:ext cx="67261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We need to add a minimum of 2.0 x 10</a:t>
            </a:r>
            <a:r>
              <a:rPr kumimoji="0" lang="en-US" sz="2400" b="0" i="0" u="none" strike="noStrike" kern="1200" cap="none" spc="0" normalizeH="0" baseline="30000" noProof="0" dirty="0">
                <a:ln>
                  <a:noFill/>
                </a:ln>
                <a:solidFill>
                  <a:srgbClr val="FF0000"/>
                </a:solidFill>
                <a:effectLst/>
                <a:uLnTx/>
                <a:uFillTx/>
                <a:latin typeface="Calibri"/>
                <a:ea typeface="+mn-ea"/>
                <a:cs typeface="+mn-cs"/>
              </a:rPr>
              <a:t>-11</a:t>
            </a:r>
            <a:r>
              <a:rPr kumimoji="0" lang="en-US" sz="2400" b="0" i="0" u="none" strike="noStrike" kern="1200" cap="none" spc="0" normalizeH="0" baseline="0" noProof="0" dirty="0">
                <a:ln>
                  <a:noFill/>
                </a:ln>
                <a:solidFill>
                  <a:srgbClr val="FF0000"/>
                </a:solidFill>
                <a:effectLst/>
                <a:uLnTx/>
                <a:uFillTx/>
                <a:latin typeface="Calibri"/>
                <a:ea typeface="+mn-ea"/>
                <a:cs typeface="+mn-cs"/>
              </a:rPr>
              <a:t> M Cl</a:t>
            </a:r>
            <a:r>
              <a:rPr kumimoji="0" lang="en-US" sz="2400" b="0" i="0" u="none" strike="noStrike" kern="1200" cap="none" spc="0" normalizeH="0" baseline="30000" noProof="0" dirty="0">
                <a:ln>
                  <a:noFill/>
                </a:ln>
                <a:solidFill>
                  <a:srgbClr val="FF0000"/>
                </a:solidFill>
                <a:effectLst/>
                <a:uLnTx/>
                <a:uFillTx/>
                <a:latin typeface="Calibri"/>
                <a:ea typeface="+mn-ea"/>
                <a:cs typeface="+mn-cs"/>
              </a:rPr>
              <a:t>-</a:t>
            </a:r>
            <a:r>
              <a:rPr kumimoji="0" lang="en-US" sz="2400" b="0" i="0" u="none" strike="noStrike" kern="1200" cap="none" spc="0" normalizeH="0" baseline="0" noProof="0" dirty="0">
                <a:ln>
                  <a:noFill/>
                </a:ln>
                <a:solidFill>
                  <a:srgbClr val="FF0000"/>
                </a:solidFill>
                <a:effectLst/>
                <a:uLnTx/>
                <a:uFillTx/>
                <a:latin typeface="Calibri"/>
                <a:ea typeface="+mn-ea"/>
                <a:cs typeface="+mn-cs"/>
              </a:rPr>
              <a:t> to begin to precipitate Au</a:t>
            </a:r>
            <a:r>
              <a:rPr kumimoji="0" lang="en-US" sz="2400" b="0" i="0" u="none" strike="noStrike" kern="1200" cap="none" spc="0" normalizeH="0" baseline="30000" noProof="0" dirty="0">
                <a:ln>
                  <a:noFill/>
                </a:ln>
                <a:solidFill>
                  <a:srgbClr val="FF0000"/>
                </a:solidFill>
                <a:effectLst/>
                <a:uLnTx/>
                <a:uFillTx/>
                <a:latin typeface="Calibri"/>
                <a:ea typeface="+mn-ea"/>
                <a:cs typeface="+mn-cs"/>
              </a:rPr>
              <a:t>+</a:t>
            </a:r>
            <a:r>
              <a:rPr kumimoji="0" lang="en-US" sz="2400" b="0" i="0" u="none" strike="noStrike" kern="1200" cap="none" spc="0" normalizeH="0" baseline="0" noProof="0" dirty="0">
                <a:ln>
                  <a:noFill/>
                </a:ln>
                <a:solidFill>
                  <a:srgbClr val="FF0000"/>
                </a:solidFill>
                <a:effectLst/>
                <a:uLnTx/>
                <a:uFillTx/>
                <a:latin typeface="Calibri"/>
                <a:ea typeface="+mn-ea"/>
                <a:cs typeface="+mn-cs"/>
              </a:rPr>
              <a:t>.</a:t>
            </a:r>
          </a:p>
        </p:txBody>
      </p:sp>
      <p:sp>
        <p:nvSpPr>
          <p:cNvPr id="14" name="Rectangle 13"/>
          <p:cNvSpPr/>
          <p:nvPr/>
        </p:nvSpPr>
        <p:spPr>
          <a:xfrm>
            <a:off x="6763572" y="2896454"/>
            <a:ext cx="1625766" cy="400110"/>
          </a:xfrm>
          <a:prstGeom prst="rect">
            <a:avLst/>
          </a:prstGeom>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 typeface="Monotype Sorts" pitchFamily="2" charset="2"/>
              <a:buNone/>
              <a:tabLst/>
              <a:defRPr/>
            </a:pPr>
            <a:r>
              <a:rPr kumimoji="0" lang="en-US" altLang="en-US" sz="2000" b="0" i="0" u="none" strike="noStrike" kern="1200" cap="none" spc="0" normalizeH="0" baseline="0" noProof="0" dirty="0">
                <a:ln>
                  <a:noFill/>
                </a:ln>
                <a:solidFill>
                  <a:prstClr val="black"/>
                </a:solidFill>
                <a:effectLst/>
                <a:uLnTx/>
                <a:uFillTx/>
                <a:latin typeface="Calibri"/>
                <a:ea typeface="+mn-ea"/>
                <a:cs typeface="+mn-cs"/>
              </a:rPr>
              <a:t>&gt;2.0 x 10</a:t>
            </a:r>
            <a:r>
              <a:rPr kumimoji="0" lang="en-US" altLang="en-US" sz="2000" b="0" i="0" u="none" strike="noStrike" kern="1200" cap="none" spc="0" normalizeH="0" baseline="30000" noProof="0" dirty="0">
                <a:ln>
                  <a:noFill/>
                </a:ln>
                <a:solidFill>
                  <a:prstClr val="black"/>
                </a:solidFill>
                <a:effectLst/>
                <a:uLnTx/>
                <a:uFillTx/>
                <a:latin typeface="Calibri"/>
                <a:ea typeface="+mn-ea"/>
                <a:cs typeface="+mn-cs"/>
              </a:rPr>
              <a:t>-11</a:t>
            </a:r>
            <a:r>
              <a:rPr kumimoji="0" lang="en-US" altLang="en-US" sz="2000" b="0" i="1" u="none" strike="noStrike" kern="1200" cap="none" spc="0" normalizeH="0" baseline="0" noProof="0" dirty="0">
                <a:ln>
                  <a:noFill/>
                </a:ln>
                <a:solidFill>
                  <a:prstClr val="black"/>
                </a:solidFill>
                <a:effectLst/>
                <a:uLnTx/>
                <a:uFillTx/>
                <a:latin typeface="Calibri"/>
                <a:ea typeface="+mn-ea"/>
                <a:cs typeface="+mn-cs"/>
              </a:rPr>
              <a:t> M</a:t>
            </a:r>
          </a:p>
        </p:txBody>
      </p:sp>
      <p:sp>
        <p:nvSpPr>
          <p:cNvPr id="15" name="Rectangle 14"/>
          <p:cNvSpPr/>
          <p:nvPr/>
        </p:nvSpPr>
        <p:spPr>
          <a:xfrm>
            <a:off x="6197448" y="1701324"/>
            <a:ext cx="26518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[Cl-] needed to precipitate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Rectangle 19"/>
          <p:cNvSpPr/>
          <p:nvPr/>
        </p:nvSpPr>
        <p:spPr>
          <a:xfrm>
            <a:off x="646995" y="3386635"/>
            <a:ext cx="1287532"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dirty="0">
                <a:ln>
                  <a:noFill/>
                </a:ln>
                <a:solidFill>
                  <a:srgbClr val="000000"/>
                </a:solidFill>
                <a:effectLst/>
                <a:uLnTx/>
                <a:uFillTx/>
                <a:latin typeface="Calibri"/>
                <a:ea typeface="+mn-ea"/>
                <a:cs typeface="+mn-cs"/>
              </a:rPr>
              <a:t>0.010 </a:t>
            </a:r>
            <a:r>
              <a:rPr kumimoji="0" lang="en-US" altLang="en-US" sz="1800" b="0" i="1" u="none" strike="noStrike" kern="0" cap="none" spc="0" normalizeH="0" baseline="0" noProof="0" dirty="0">
                <a:ln>
                  <a:noFill/>
                </a:ln>
                <a:solidFill>
                  <a:srgbClr val="000000"/>
                </a:solidFill>
                <a:effectLst/>
                <a:uLnTx/>
                <a:uFillTx/>
                <a:latin typeface="Calibri"/>
                <a:ea typeface="+mn-ea"/>
                <a:cs typeface="+mn-cs"/>
              </a:rPr>
              <a:t>M </a:t>
            </a:r>
            <a:r>
              <a:rPr kumimoji="0" lang="en-US" altLang="en-US" sz="1800" b="0" i="0" u="none" strike="noStrike" kern="0" cap="none" spc="0" normalizeH="0" baseline="0" noProof="0" dirty="0" err="1">
                <a:ln>
                  <a:noFill/>
                </a:ln>
                <a:solidFill>
                  <a:srgbClr val="000000"/>
                </a:solidFill>
                <a:effectLst/>
                <a:uLnTx/>
                <a:uFillTx/>
                <a:latin typeface="Calibri"/>
                <a:ea typeface="+mn-ea"/>
                <a:cs typeface="+mn-cs"/>
              </a:rPr>
              <a:t>M</a:t>
            </a:r>
            <a:r>
              <a:rPr kumimoji="0" lang="en-US" altLang="en-US" sz="1800" b="0" i="0" u="none" strike="noStrike" kern="0" cap="none" spc="0" normalizeH="0" baseline="30000" noProof="0" dirty="0">
                <a:ln>
                  <a:noFill/>
                </a:ln>
                <a:solidFill>
                  <a:srgbClr val="000000"/>
                </a:solidFill>
                <a:effectLst/>
                <a:uLnTx/>
                <a:uFillTx/>
                <a:latin typeface="Calibri"/>
                <a:ea typeface="+mn-ea"/>
                <a:cs typeface="+mn-cs"/>
              </a:rPr>
              <a:t>+</a:t>
            </a:r>
            <a:endParaRPr kumimoji="0" lang="en-US" sz="1800" b="0" i="0" u="none" strike="noStrike" kern="1200" cap="none" spc="0" normalizeH="0" baseline="30000" noProof="0" dirty="0">
              <a:ln>
                <a:noFill/>
              </a:ln>
              <a:solidFill>
                <a:prstClr val="black"/>
              </a:solidFill>
              <a:effectLst/>
              <a:uLnTx/>
              <a:uFillTx/>
              <a:latin typeface="Calibri"/>
              <a:ea typeface="+mn-ea"/>
              <a:cs typeface="+mn-cs"/>
            </a:endParaRPr>
          </a:p>
        </p:txBody>
      </p:sp>
      <p:sp>
        <p:nvSpPr>
          <p:cNvPr id="17" name="Slide Number Placeholder 1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7808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90600" y="7391"/>
            <a:ext cx="718167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Calibri"/>
                <a:ea typeface="+mj-ea"/>
                <a:cs typeface="+mj-cs"/>
              </a:rPr>
              <a:t>Fractional Precipitation</a:t>
            </a:r>
          </a:p>
        </p:txBody>
      </p:sp>
      <p:sp>
        <p:nvSpPr>
          <p:cNvPr id="5" name="Rectangle 4"/>
          <p:cNvSpPr/>
          <p:nvPr/>
        </p:nvSpPr>
        <p:spPr>
          <a:xfrm>
            <a:off x="327851" y="950019"/>
            <a:ext cx="851135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a:ea typeface="+mn-ea"/>
                <a:cs typeface="+mn-cs"/>
              </a:rPr>
              <a:t>We can calculate the concentration of Cl</a:t>
            </a:r>
            <a:r>
              <a:rPr kumimoji="0" lang="en-US" altLang="en-US" sz="2400" b="0" i="0" u="none" strike="noStrike" kern="1200" cap="none" spc="0" normalizeH="0" baseline="30000" noProof="0" dirty="0">
                <a:ln>
                  <a:noFill/>
                </a:ln>
                <a:solidFill>
                  <a:prstClr val="black"/>
                </a:solidFill>
                <a:effectLst/>
                <a:uLnTx/>
                <a:uFillTx/>
                <a:latin typeface="Calibri"/>
                <a:ea typeface="+mn-ea"/>
                <a:cs typeface="+mn-cs"/>
              </a:rPr>
              <a:t>-</a:t>
            </a:r>
            <a:r>
              <a:rPr kumimoji="0" lang="en-US" altLang="en-US" sz="2400" b="0" i="0" u="none" strike="noStrike" kern="1200" cap="none" spc="0" normalizeH="0" baseline="0" noProof="0" dirty="0">
                <a:ln>
                  <a:noFill/>
                </a:ln>
                <a:solidFill>
                  <a:prstClr val="black"/>
                </a:solidFill>
                <a:effectLst/>
                <a:uLnTx/>
                <a:uFillTx/>
                <a:latin typeface="Calibri"/>
                <a:ea typeface="+mn-ea"/>
                <a:cs typeface="+mn-cs"/>
              </a:rPr>
              <a:t> required to initiate precipitation of each of these metal chlorides.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6" name="Group 5"/>
          <p:cNvGrpSpPr/>
          <p:nvPr/>
        </p:nvGrpSpPr>
        <p:grpSpPr>
          <a:xfrm>
            <a:off x="654994" y="1795887"/>
            <a:ext cx="1280884" cy="1708227"/>
            <a:chOff x="411163" y="2335104"/>
            <a:chExt cx="1774825" cy="2366962"/>
          </a:xfrm>
        </p:grpSpPr>
        <p:graphicFrame>
          <p:nvGraphicFramePr>
            <p:cNvPr id="7" name="Object 6"/>
            <p:cNvGraphicFramePr>
              <a:graphicFrameLocks noChangeAspect="1"/>
            </p:cNvGraphicFramePr>
            <p:nvPr>
              <p:extLst/>
            </p:nvPr>
          </p:nvGraphicFramePr>
          <p:xfrm>
            <a:off x="411163" y="2335104"/>
            <a:ext cx="1774825" cy="2366962"/>
          </p:xfrm>
          <a:graphic>
            <a:graphicData uri="http://schemas.openxmlformats.org/presentationml/2006/ole">
              <mc:AlternateContent xmlns:mc="http://schemas.openxmlformats.org/markup-compatibility/2006">
                <mc:Choice xmlns:v="urn:schemas-microsoft-com:vml" Requires="v">
                  <p:oleObj spid="_x0000_s805914" name="CS ChemDraw Drawing" r:id="rId3" imgW="1530720" imgH="2040120" progId="ChemDraw.Document.6.0">
                    <p:embed/>
                  </p:oleObj>
                </mc:Choice>
                <mc:Fallback>
                  <p:oleObj name="CS ChemDraw Drawing" r:id="rId3" imgW="1530720" imgH="2040120" progId="ChemDraw.Document.6.0">
                    <p:embed/>
                    <p:pic>
                      <p:nvPicPr>
                        <p:cNvPr id="7"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163" y="2335104"/>
                          <a:ext cx="1774825" cy="2366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7"/>
            <p:cNvSpPr/>
            <p:nvPr/>
          </p:nvSpPr>
          <p:spPr>
            <a:xfrm>
              <a:off x="697393" y="3381831"/>
              <a:ext cx="649024" cy="46910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Cu</a:t>
              </a:r>
              <a:r>
                <a:rPr kumimoji="0" 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8"/>
            <p:cNvSpPr/>
            <p:nvPr/>
          </p:nvSpPr>
          <p:spPr>
            <a:xfrm>
              <a:off x="1333284" y="3381831"/>
              <a:ext cx="646801" cy="46910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Ag</a:t>
              </a:r>
              <a:r>
                <a:rPr kumimoji="0" 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a:t>
              </a:r>
              <a:endParaRPr kumimoji="0" lang="en-US" sz="1200" b="0" i="0" u="none" strike="noStrike" kern="1200" cap="none" spc="0" normalizeH="0" baseline="30000" noProof="0" dirty="0">
                <a:ln>
                  <a:noFill/>
                </a:ln>
                <a:solidFill>
                  <a:prstClr val="black"/>
                </a:solidFill>
                <a:effectLst/>
                <a:uLnTx/>
                <a:uFillTx/>
                <a:latin typeface="Calibri"/>
                <a:ea typeface="+mn-ea"/>
                <a:cs typeface="+mn-cs"/>
              </a:endParaRPr>
            </a:p>
          </p:txBody>
        </p:sp>
        <p:sp>
          <p:nvSpPr>
            <p:cNvPr id="10" name="Rectangle 9"/>
            <p:cNvSpPr/>
            <p:nvPr/>
          </p:nvSpPr>
          <p:spPr>
            <a:xfrm>
              <a:off x="729280" y="3812499"/>
              <a:ext cx="662351" cy="46910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Au</a:t>
              </a:r>
              <a:r>
                <a:rPr kumimoji="0" 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a:t>
              </a:r>
              <a:endParaRPr kumimoji="0" lang="en-US" sz="1200" b="0" i="0" u="none" strike="noStrike" kern="1200" cap="none" spc="0" normalizeH="0" baseline="30000" noProof="0" dirty="0">
                <a:ln>
                  <a:noFill/>
                </a:ln>
                <a:solidFill>
                  <a:prstClr val="black"/>
                </a:solidFill>
                <a:effectLst/>
                <a:uLnTx/>
                <a:uFillTx/>
                <a:latin typeface="Calibri"/>
                <a:ea typeface="+mn-ea"/>
                <a:cs typeface="+mn-cs"/>
              </a:endParaRPr>
            </a:p>
          </p:txBody>
        </p:sp>
        <p:sp>
          <p:nvSpPr>
            <p:cNvPr id="11" name="Rectangle 10"/>
            <p:cNvSpPr/>
            <p:nvPr/>
          </p:nvSpPr>
          <p:spPr>
            <a:xfrm>
              <a:off x="1271960" y="3782495"/>
              <a:ext cx="824495" cy="46910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a:t>
              </a:r>
              <a:r>
                <a:rPr kumimoji="0" lang="en-US" sz="1600" b="0" i="0" u="none" strike="noStrike" kern="1200" cap="none" spc="0" normalizeH="0" baseline="-25000" noProof="0" dirty="0">
                  <a:ln>
                    <a:noFill/>
                  </a:ln>
                  <a:solidFill>
                    <a:srgbClr val="000000"/>
                  </a:solidFill>
                  <a:effectLst/>
                  <a:uLnTx/>
                  <a:uFillTx/>
                  <a:latin typeface="Calibri" panose="020F0502020204030204" pitchFamily="34" charset="0"/>
                  <a:ea typeface="+mn-ea"/>
                  <a:cs typeface="+mn-cs"/>
                </a:rPr>
                <a:t>4</a:t>
              </a:r>
              <a:r>
                <a:rPr kumimoji="0" 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2-</a:t>
              </a:r>
              <a:endParaRPr kumimoji="0" lang="en-US" sz="1200" b="0" i="0" u="none" strike="noStrike" kern="1200" cap="none" spc="0" normalizeH="0" baseline="30000" noProof="0" dirty="0">
                <a:ln>
                  <a:noFill/>
                </a:ln>
                <a:solidFill>
                  <a:prstClr val="black"/>
                </a:solidFill>
                <a:effectLst/>
                <a:uLnTx/>
                <a:uFillTx/>
                <a:latin typeface="Calibri"/>
                <a:ea typeface="+mn-ea"/>
                <a:cs typeface="+mn-cs"/>
              </a:endParaRPr>
            </a:p>
          </p:txBody>
        </p:sp>
      </p:grpSp>
      <p:pic>
        <p:nvPicPr>
          <p:cNvPr id="3502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5092" y="2070656"/>
            <a:ext cx="3905272" cy="1212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1198650" y="5607604"/>
            <a:ext cx="67261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We need to add a minimum of 1.8 x 10</a:t>
            </a:r>
            <a:r>
              <a:rPr kumimoji="0" lang="en-US" sz="2400" b="0" i="0" u="none" strike="noStrike" kern="1200" cap="none" spc="0" normalizeH="0" baseline="30000" noProof="0" dirty="0">
                <a:ln>
                  <a:noFill/>
                </a:ln>
                <a:solidFill>
                  <a:srgbClr val="FF0000"/>
                </a:solidFill>
                <a:effectLst/>
                <a:uLnTx/>
                <a:uFillTx/>
                <a:latin typeface="Calibri"/>
                <a:ea typeface="+mn-ea"/>
                <a:cs typeface="+mn-cs"/>
              </a:rPr>
              <a:t>-8</a:t>
            </a:r>
            <a:r>
              <a:rPr kumimoji="0" lang="en-US" sz="2400" b="0" i="0" u="none" strike="noStrike" kern="1200" cap="none" spc="0" normalizeH="0" baseline="0" noProof="0" dirty="0">
                <a:ln>
                  <a:noFill/>
                </a:ln>
                <a:solidFill>
                  <a:srgbClr val="FF0000"/>
                </a:solidFill>
                <a:effectLst/>
                <a:uLnTx/>
                <a:uFillTx/>
                <a:latin typeface="Calibri"/>
                <a:ea typeface="+mn-ea"/>
                <a:cs typeface="+mn-cs"/>
              </a:rPr>
              <a:t> M Cl</a:t>
            </a:r>
            <a:r>
              <a:rPr kumimoji="0" lang="en-US" sz="2400" b="0" i="0" u="none" strike="noStrike" kern="1200" cap="none" spc="0" normalizeH="0" baseline="30000" noProof="0" dirty="0">
                <a:ln>
                  <a:noFill/>
                </a:ln>
                <a:solidFill>
                  <a:srgbClr val="FF0000"/>
                </a:solidFill>
                <a:effectLst/>
                <a:uLnTx/>
                <a:uFillTx/>
                <a:latin typeface="Calibri"/>
                <a:ea typeface="+mn-ea"/>
                <a:cs typeface="+mn-cs"/>
              </a:rPr>
              <a:t>-</a:t>
            </a:r>
            <a:r>
              <a:rPr kumimoji="0" lang="en-US" sz="2400" b="0" i="0" u="none" strike="noStrike" kern="1200" cap="none" spc="0" normalizeH="0" baseline="0" noProof="0" dirty="0">
                <a:ln>
                  <a:noFill/>
                </a:ln>
                <a:solidFill>
                  <a:srgbClr val="FF0000"/>
                </a:solidFill>
                <a:effectLst/>
                <a:uLnTx/>
                <a:uFillTx/>
                <a:latin typeface="Calibri"/>
                <a:ea typeface="+mn-ea"/>
                <a:cs typeface="+mn-cs"/>
              </a:rPr>
              <a:t> to begin to precipitate Ag</a:t>
            </a:r>
            <a:r>
              <a:rPr kumimoji="0" lang="en-US" sz="2400" b="0" i="0" u="none" strike="noStrike" kern="1200" cap="none" spc="0" normalizeH="0" baseline="30000" noProof="0" dirty="0">
                <a:ln>
                  <a:noFill/>
                </a:ln>
                <a:solidFill>
                  <a:srgbClr val="FF0000"/>
                </a:solidFill>
                <a:effectLst/>
                <a:uLnTx/>
                <a:uFillTx/>
                <a:latin typeface="Calibri"/>
                <a:ea typeface="+mn-ea"/>
                <a:cs typeface="+mn-cs"/>
              </a:rPr>
              <a:t>+</a:t>
            </a:r>
            <a:r>
              <a:rPr kumimoji="0" lang="en-US" sz="2400" b="0" i="0" u="none" strike="noStrike" kern="1200" cap="none" spc="0" normalizeH="0" baseline="0" noProof="0" dirty="0">
                <a:ln>
                  <a:noFill/>
                </a:ln>
                <a:solidFill>
                  <a:srgbClr val="FF0000"/>
                </a:solidFill>
                <a:effectLst/>
                <a:uLnTx/>
                <a:uFillTx/>
                <a:latin typeface="Calibri"/>
                <a:ea typeface="+mn-ea"/>
                <a:cs typeface="+mn-cs"/>
              </a:rPr>
              <a:t>.</a:t>
            </a:r>
          </a:p>
        </p:txBody>
      </p:sp>
      <p:sp>
        <p:nvSpPr>
          <p:cNvPr id="15" name="Rectangle 14"/>
          <p:cNvSpPr/>
          <p:nvPr/>
        </p:nvSpPr>
        <p:spPr>
          <a:xfrm>
            <a:off x="6197448" y="1701324"/>
            <a:ext cx="26518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[Cl-] needed to precipitate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 name="Object 1"/>
          <p:cNvGraphicFramePr>
            <a:graphicFrameLocks/>
          </p:cNvGraphicFramePr>
          <p:nvPr>
            <p:extLst/>
          </p:nvPr>
        </p:nvGraphicFramePr>
        <p:xfrm>
          <a:off x="2188432" y="3822724"/>
          <a:ext cx="4459112" cy="531562"/>
        </p:xfrm>
        <a:graphic>
          <a:graphicData uri="http://schemas.openxmlformats.org/presentationml/2006/ole">
            <mc:AlternateContent xmlns:mc="http://schemas.openxmlformats.org/markup-compatibility/2006">
              <mc:Choice xmlns:v="urn:schemas-microsoft-com:vml" Requires="v">
                <p:oleObj spid="_x0000_s805915" name="Equation" r:id="rId6" imgW="1752600" imgH="254000" progId="Equation.3">
                  <p:embed/>
                </p:oleObj>
              </mc:Choice>
              <mc:Fallback>
                <p:oleObj name="Equation" r:id="rId6" imgW="1752600" imgH="254000" progId="Equation.3">
                  <p:embed/>
                  <p:pic>
                    <p:nvPicPr>
                      <p:cNvPr id="2" name="Object 1"/>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8432" y="3822724"/>
                        <a:ext cx="4459112" cy="531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p:cNvGraphicFramePr>
            <a:graphicFrameLocks/>
          </p:cNvGraphicFramePr>
          <p:nvPr>
            <p:extLst/>
          </p:nvPr>
        </p:nvGraphicFramePr>
        <p:xfrm>
          <a:off x="1582910" y="4577671"/>
          <a:ext cx="5816600" cy="785812"/>
        </p:xfrm>
        <a:graphic>
          <a:graphicData uri="http://schemas.openxmlformats.org/presentationml/2006/ole">
            <mc:AlternateContent xmlns:mc="http://schemas.openxmlformats.org/markup-compatibility/2006">
              <mc:Choice xmlns:v="urn:schemas-microsoft-com:vml" Requires="v">
                <p:oleObj spid="_x0000_s805916" name="Equation" r:id="rId8" imgW="2705100" imgH="444500" progId="Equation.3">
                  <p:embed/>
                </p:oleObj>
              </mc:Choice>
              <mc:Fallback>
                <p:oleObj name="Equation" r:id="rId8" imgW="2705100" imgH="444500" progId="Equation.3">
                  <p:embed/>
                  <p:pic>
                    <p:nvPicPr>
                      <p:cNvPr id="3" name="Object 2"/>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2910" y="4577671"/>
                        <a:ext cx="5816600" cy="785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Rectangle 17"/>
          <p:cNvSpPr/>
          <p:nvPr/>
        </p:nvSpPr>
        <p:spPr>
          <a:xfrm>
            <a:off x="6797296" y="2520063"/>
            <a:ext cx="1539203" cy="400110"/>
          </a:xfrm>
          <a:prstGeom prst="rect">
            <a:avLst/>
          </a:prstGeom>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 typeface="Monotype Sorts" pitchFamily="2" charset="2"/>
              <a:buNone/>
              <a:tabLst/>
              <a:defRPr/>
            </a:pPr>
            <a:r>
              <a:rPr kumimoji="0" lang="en-US" altLang="en-US" sz="2000" b="0" i="0" u="none" strike="noStrike" kern="1200" cap="none" spc="0" normalizeH="0" baseline="0" noProof="0" dirty="0">
                <a:ln>
                  <a:noFill/>
                </a:ln>
                <a:solidFill>
                  <a:prstClr val="black"/>
                </a:solidFill>
                <a:effectLst/>
                <a:uLnTx/>
                <a:uFillTx/>
                <a:latin typeface="Calibri"/>
                <a:ea typeface="+mn-ea"/>
                <a:cs typeface="+mn-cs"/>
              </a:rPr>
              <a:t>&gt;1.8 x 10</a:t>
            </a:r>
            <a:r>
              <a:rPr kumimoji="0" lang="en-US" altLang="en-US" sz="2000" b="0" i="0" u="none" strike="noStrike" kern="1200" cap="none" spc="0" normalizeH="0" baseline="30000" noProof="0" dirty="0">
                <a:ln>
                  <a:noFill/>
                </a:ln>
                <a:solidFill>
                  <a:prstClr val="black"/>
                </a:solidFill>
                <a:effectLst/>
                <a:uLnTx/>
                <a:uFillTx/>
                <a:latin typeface="Calibri"/>
                <a:ea typeface="+mn-ea"/>
                <a:cs typeface="+mn-cs"/>
              </a:rPr>
              <a:t>-8</a:t>
            </a:r>
            <a:r>
              <a:rPr kumimoji="0" lang="en-US" altLang="en-US" sz="2000" b="0" i="1" u="none" strike="noStrike" kern="1200" cap="none" spc="0" normalizeH="0" baseline="0" noProof="0" dirty="0">
                <a:ln>
                  <a:noFill/>
                </a:ln>
                <a:solidFill>
                  <a:prstClr val="black"/>
                </a:solidFill>
                <a:effectLst/>
                <a:uLnTx/>
                <a:uFillTx/>
                <a:latin typeface="Calibri"/>
                <a:ea typeface="+mn-ea"/>
                <a:cs typeface="+mn-cs"/>
              </a:rPr>
              <a:t> M</a:t>
            </a:r>
          </a:p>
        </p:txBody>
      </p:sp>
      <p:sp>
        <p:nvSpPr>
          <p:cNvPr id="20" name="Rectangle 19"/>
          <p:cNvSpPr/>
          <p:nvPr/>
        </p:nvSpPr>
        <p:spPr>
          <a:xfrm>
            <a:off x="646995" y="3386635"/>
            <a:ext cx="1287532"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dirty="0">
                <a:ln>
                  <a:noFill/>
                </a:ln>
                <a:solidFill>
                  <a:srgbClr val="000000"/>
                </a:solidFill>
                <a:effectLst/>
                <a:uLnTx/>
                <a:uFillTx/>
                <a:latin typeface="Calibri"/>
                <a:ea typeface="+mn-ea"/>
                <a:cs typeface="+mn-cs"/>
              </a:rPr>
              <a:t>0.010 </a:t>
            </a:r>
            <a:r>
              <a:rPr kumimoji="0" lang="en-US" altLang="en-US" sz="1800" b="0" i="1" u="none" strike="noStrike" kern="0" cap="none" spc="0" normalizeH="0" baseline="0" noProof="0" dirty="0">
                <a:ln>
                  <a:noFill/>
                </a:ln>
                <a:solidFill>
                  <a:srgbClr val="000000"/>
                </a:solidFill>
                <a:effectLst/>
                <a:uLnTx/>
                <a:uFillTx/>
                <a:latin typeface="Calibri"/>
                <a:ea typeface="+mn-ea"/>
                <a:cs typeface="+mn-cs"/>
              </a:rPr>
              <a:t>M </a:t>
            </a:r>
            <a:r>
              <a:rPr kumimoji="0" lang="en-US" altLang="en-US" sz="1800" b="0" i="0" u="none" strike="noStrike" kern="0" cap="none" spc="0" normalizeH="0" baseline="0" noProof="0" dirty="0" err="1">
                <a:ln>
                  <a:noFill/>
                </a:ln>
                <a:solidFill>
                  <a:srgbClr val="000000"/>
                </a:solidFill>
                <a:effectLst/>
                <a:uLnTx/>
                <a:uFillTx/>
                <a:latin typeface="Calibri"/>
                <a:ea typeface="+mn-ea"/>
                <a:cs typeface="+mn-cs"/>
              </a:rPr>
              <a:t>M</a:t>
            </a:r>
            <a:r>
              <a:rPr kumimoji="0" lang="en-US" altLang="en-US" sz="1800" b="0" i="0" u="none" strike="noStrike" kern="0" cap="none" spc="0" normalizeH="0" baseline="30000" noProof="0" dirty="0">
                <a:ln>
                  <a:noFill/>
                </a:ln>
                <a:solidFill>
                  <a:srgbClr val="000000"/>
                </a:solidFill>
                <a:effectLst/>
                <a:uLnTx/>
                <a:uFillTx/>
                <a:latin typeface="Calibri"/>
                <a:ea typeface="+mn-ea"/>
                <a:cs typeface="+mn-cs"/>
              </a:rPr>
              <a:t>+</a:t>
            </a:r>
            <a:endParaRPr kumimoji="0" lang="en-US" sz="1800" b="0" i="0" u="none" strike="noStrike" kern="1200" cap="none" spc="0" normalizeH="0" baseline="30000" noProof="0" dirty="0">
              <a:ln>
                <a:noFill/>
              </a:ln>
              <a:solidFill>
                <a:prstClr val="black"/>
              </a:solidFill>
              <a:effectLst/>
              <a:uLnTx/>
              <a:uFillTx/>
              <a:latin typeface="Calibri"/>
              <a:ea typeface="+mn-ea"/>
              <a:cs typeface="+mn-cs"/>
            </a:endParaRPr>
          </a:p>
        </p:txBody>
      </p:sp>
      <p:sp>
        <p:nvSpPr>
          <p:cNvPr id="19" name="Slide Number Placeholder 1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1" name="Rectangle 20"/>
          <p:cNvSpPr/>
          <p:nvPr/>
        </p:nvSpPr>
        <p:spPr>
          <a:xfrm>
            <a:off x="6763572" y="2896454"/>
            <a:ext cx="1625766" cy="400110"/>
          </a:xfrm>
          <a:prstGeom prst="rect">
            <a:avLst/>
          </a:prstGeom>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 typeface="Monotype Sorts" pitchFamily="2" charset="2"/>
              <a:buNone/>
              <a:tabLst/>
              <a:defRPr/>
            </a:pPr>
            <a:r>
              <a:rPr kumimoji="0" lang="en-US" altLang="en-US" sz="2000" b="0" i="0" u="none" strike="noStrike" kern="1200" cap="none" spc="0" normalizeH="0" baseline="0" noProof="0" dirty="0">
                <a:ln>
                  <a:noFill/>
                </a:ln>
                <a:solidFill>
                  <a:prstClr val="black"/>
                </a:solidFill>
                <a:effectLst/>
                <a:uLnTx/>
                <a:uFillTx/>
                <a:latin typeface="Calibri"/>
                <a:ea typeface="+mn-ea"/>
                <a:cs typeface="+mn-cs"/>
              </a:rPr>
              <a:t>&gt;2.0 x 10</a:t>
            </a:r>
            <a:r>
              <a:rPr kumimoji="0" lang="en-US" altLang="en-US" sz="2000" b="0" i="0" u="none" strike="noStrike" kern="1200" cap="none" spc="0" normalizeH="0" baseline="30000" noProof="0" dirty="0">
                <a:ln>
                  <a:noFill/>
                </a:ln>
                <a:solidFill>
                  <a:prstClr val="black"/>
                </a:solidFill>
                <a:effectLst/>
                <a:uLnTx/>
                <a:uFillTx/>
                <a:latin typeface="Calibri"/>
                <a:ea typeface="+mn-ea"/>
                <a:cs typeface="+mn-cs"/>
              </a:rPr>
              <a:t>-11</a:t>
            </a:r>
            <a:r>
              <a:rPr kumimoji="0" lang="en-US" altLang="en-US" sz="2000" b="0" i="1" u="none" strike="noStrike" kern="1200" cap="none" spc="0" normalizeH="0" baseline="0" noProof="0" dirty="0">
                <a:ln>
                  <a:noFill/>
                </a:ln>
                <a:solidFill>
                  <a:prstClr val="black"/>
                </a:solidFill>
                <a:effectLst/>
                <a:uLnTx/>
                <a:uFillTx/>
                <a:latin typeface="Calibri"/>
                <a:ea typeface="+mn-ea"/>
                <a:cs typeface="+mn-cs"/>
              </a:rPr>
              <a:t> M</a:t>
            </a:r>
          </a:p>
        </p:txBody>
      </p:sp>
    </p:spTree>
    <p:extLst>
      <p:ext uri="{BB962C8B-B14F-4D97-AF65-F5344CB8AC3E}">
        <p14:creationId xmlns:p14="http://schemas.microsoft.com/office/powerpoint/2010/main" val="115498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90600" y="7391"/>
            <a:ext cx="718167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Calibri"/>
                <a:ea typeface="+mj-ea"/>
                <a:cs typeface="+mj-cs"/>
              </a:rPr>
              <a:t>Fractional Precipitation</a:t>
            </a:r>
          </a:p>
        </p:txBody>
      </p:sp>
      <p:sp>
        <p:nvSpPr>
          <p:cNvPr id="5" name="Rectangle 4"/>
          <p:cNvSpPr/>
          <p:nvPr/>
        </p:nvSpPr>
        <p:spPr>
          <a:xfrm>
            <a:off x="327851" y="950019"/>
            <a:ext cx="851135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a:ea typeface="+mn-ea"/>
                <a:cs typeface="+mn-cs"/>
              </a:rPr>
              <a:t>We can calculate the concentration of Cl</a:t>
            </a:r>
            <a:r>
              <a:rPr kumimoji="0" lang="en-US" altLang="en-US" sz="2400" b="0" i="0" u="none" strike="noStrike" kern="1200" cap="none" spc="0" normalizeH="0" baseline="30000" noProof="0" dirty="0">
                <a:ln>
                  <a:noFill/>
                </a:ln>
                <a:solidFill>
                  <a:prstClr val="black"/>
                </a:solidFill>
                <a:effectLst/>
                <a:uLnTx/>
                <a:uFillTx/>
                <a:latin typeface="Calibri"/>
                <a:ea typeface="+mn-ea"/>
                <a:cs typeface="+mn-cs"/>
              </a:rPr>
              <a:t>-</a:t>
            </a:r>
            <a:r>
              <a:rPr kumimoji="0" lang="en-US" altLang="en-US" sz="2400" b="0" i="0" u="none" strike="noStrike" kern="1200" cap="none" spc="0" normalizeH="0" baseline="0" noProof="0" dirty="0">
                <a:ln>
                  <a:noFill/>
                </a:ln>
                <a:solidFill>
                  <a:prstClr val="black"/>
                </a:solidFill>
                <a:effectLst/>
                <a:uLnTx/>
                <a:uFillTx/>
                <a:latin typeface="Calibri"/>
                <a:ea typeface="+mn-ea"/>
                <a:cs typeface="+mn-cs"/>
              </a:rPr>
              <a:t> required to initiate precipitation of each of these metal chlorides.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2" name="Group 5"/>
          <p:cNvGrpSpPr/>
          <p:nvPr/>
        </p:nvGrpSpPr>
        <p:grpSpPr>
          <a:xfrm>
            <a:off x="654994" y="1795887"/>
            <a:ext cx="1280884" cy="1708227"/>
            <a:chOff x="411163" y="2335104"/>
            <a:chExt cx="1774825" cy="2366962"/>
          </a:xfrm>
        </p:grpSpPr>
        <p:graphicFrame>
          <p:nvGraphicFramePr>
            <p:cNvPr id="7" name="Object 6"/>
            <p:cNvGraphicFramePr>
              <a:graphicFrameLocks noChangeAspect="1"/>
            </p:cNvGraphicFramePr>
            <p:nvPr>
              <p:extLst/>
            </p:nvPr>
          </p:nvGraphicFramePr>
          <p:xfrm>
            <a:off x="411163" y="2335104"/>
            <a:ext cx="1774825" cy="2366962"/>
          </p:xfrm>
          <a:graphic>
            <a:graphicData uri="http://schemas.openxmlformats.org/presentationml/2006/ole">
              <mc:AlternateContent xmlns:mc="http://schemas.openxmlformats.org/markup-compatibility/2006">
                <mc:Choice xmlns:v="urn:schemas-microsoft-com:vml" Requires="v">
                  <p:oleObj spid="_x0000_s806938" name="CS ChemDraw Drawing" r:id="rId3" imgW="1530720" imgH="2040120" progId="ChemDraw.Document.6.0">
                    <p:embed/>
                  </p:oleObj>
                </mc:Choice>
                <mc:Fallback>
                  <p:oleObj name="CS ChemDraw Drawing" r:id="rId3" imgW="1530720" imgH="2040120" progId="ChemDraw.Document.6.0">
                    <p:embed/>
                    <p:pic>
                      <p:nvPicPr>
                        <p:cNvPr id="7"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163" y="2335104"/>
                          <a:ext cx="1774825" cy="2366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7"/>
            <p:cNvSpPr/>
            <p:nvPr/>
          </p:nvSpPr>
          <p:spPr>
            <a:xfrm>
              <a:off x="697393" y="3381831"/>
              <a:ext cx="649024" cy="46910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Cu</a:t>
              </a:r>
              <a:r>
                <a:rPr kumimoji="0" 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8"/>
            <p:cNvSpPr/>
            <p:nvPr/>
          </p:nvSpPr>
          <p:spPr>
            <a:xfrm>
              <a:off x="1333284" y="3381831"/>
              <a:ext cx="646801" cy="46910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Ag</a:t>
              </a:r>
              <a:r>
                <a:rPr kumimoji="0" 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a:t>
              </a:r>
              <a:endParaRPr kumimoji="0" lang="en-US" sz="1200" b="0" i="0" u="none" strike="noStrike" kern="1200" cap="none" spc="0" normalizeH="0" baseline="30000" noProof="0" dirty="0">
                <a:ln>
                  <a:noFill/>
                </a:ln>
                <a:solidFill>
                  <a:prstClr val="black"/>
                </a:solidFill>
                <a:effectLst/>
                <a:uLnTx/>
                <a:uFillTx/>
                <a:latin typeface="Calibri"/>
                <a:ea typeface="+mn-ea"/>
                <a:cs typeface="+mn-cs"/>
              </a:endParaRPr>
            </a:p>
          </p:txBody>
        </p:sp>
        <p:sp>
          <p:nvSpPr>
            <p:cNvPr id="10" name="Rectangle 9"/>
            <p:cNvSpPr/>
            <p:nvPr/>
          </p:nvSpPr>
          <p:spPr>
            <a:xfrm>
              <a:off x="729280" y="3812499"/>
              <a:ext cx="662351" cy="46910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Au</a:t>
              </a:r>
              <a:r>
                <a:rPr kumimoji="0" 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a:t>
              </a:r>
              <a:endParaRPr kumimoji="0" lang="en-US" sz="1200" b="0" i="0" u="none" strike="noStrike" kern="1200" cap="none" spc="0" normalizeH="0" baseline="30000" noProof="0" dirty="0">
                <a:ln>
                  <a:noFill/>
                </a:ln>
                <a:solidFill>
                  <a:prstClr val="black"/>
                </a:solidFill>
                <a:effectLst/>
                <a:uLnTx/>
                <a:uFillTx/>
                <a:latin typeface="Calibri"/>
                <a:ea typeface="+mn-ea"/>
                <a:cs typeface="+mn-cs"/>
              </a:endParaRPr>
            </a:p>
          </p:txBody>
        </p:sp>
        <p:sp>
          <p:nvSpPr>
            <p:cNvPr id="11" name="Rectangle 10"/>
            <p:cNvSpPr/>
            <p:nvPr/>
          </p:nvSpPr>
          <p:spPr>
            <a:xfrm>
              <a:off x="1271960" y="3782495"/>
              <a:ext cx="824495" cy="46910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a:t>
              </a:r>
              <a:r>
                <a:rPr kumimoji="0" lang="en-US" sz="1600" b="0" i="0" u="none" strike="noStrike" kern="1200" cap="none" spc="0" normalizeH="0" baseline="-25000" noProof="0" dirty="0">
                  <a:ln>
                    <a:noFill/>
                  </a:ln>
                  <a:solidFill>
                    <a:srgbClr val="000000"/>
                  </a:solidFill>
                  <a:effectLst/>
                  <a:uLnTx/>
                  <a:uFillTx/>
                  <a:latin typeface="Calibri" panose="020F0502020204030204" pitchFamily="34" charset="0"/>
                  <a:ea typeface="+mn-ea"/>
                  <a:cs typeface="+mn-cs"/>
                </a:rPr>
                <a:t>4</a:t>
              </a:r>
              <a:r>
                <a:rPr kumimoji="0" 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2-</a:t>
              </a:r>
              <a:endParaRPr kumimoji="0" lang="en-US" sz="1200" b="0" i="0" u="none" strike="noStrike" kern="1200" cap="none" spc="0" normalizeH="0" baseline="30000" noProof="0" dirty="0">
                <a:ln>
                  <a:noFill/>
                </a:ln>
                <a:solidFill>
                  <a:prstClr val="black"/>
                </a:solidFill>
                <a:effectLst/>
                <a:uLnTx/>
                <a:uFillTx/>
                <a:latin typeface="Calibri"/>
                <a:ea typeface="+mn-ea"/>
                <a:cs typeface="+mn-cs"/>
              </a:endParaRPr>
            </a:p>
          </p:txBody>
        </p:sp>
      </p:grpSp>
      <p:pic>
        <p:nvPicPr>
          <p:cNvPr id="3502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5092" y="2070656"/>
            <a:ext cx="3905272" cy="1212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1198650" y="5607604"/>
            <a:ext cx="67261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We need to add a minimum of 1.9 x 10</a:t>
            </a:r>
            <a:r>
              <a:rPr kumimoji="0" lang="en-US" sz="2400" b="0" i="0" u="none" strike="noStrike" kern="1200" cap="none" spc="0" normalizeH="0" baseline="30000" noProof="0" dirty="0">
                <a:ln>
                  <a:noFill/>
                </a:ln>
                <a:solidFill>
                  <a:srgbClr val="FF0000"/>
                </a:solidFill>
                <a:effectLst/>
                <a:uLnTx/>
                <a:uFillTx/>
                <a:latin typeface="Calibri"/>
                <a:ea typeface="+mn-ea"/>
                <a:cs typeface="+mn-cs"/>
              </a:rPr>
              <a:t>-5</a:t>
            </a:r>
            <a:r>
              <a:rPr kumimoji="0" lang="en-US" sz="2400" b="0" i="0" u="none" strike="noStrike" kern="1200" cap="none" spc="0" normalizeH="0" baseline="0" noProof="0" dirty="0">
                <a:ln>
                  <a:noFill/>
                </a:ln>
                <a:solidFill>
                  <a:srgbClr val="FF0000"/>
                </a:solidFill>
                <a:effectLst/>
                <a:uLnTx/>
                <a:uFillTx/>
                <a:latin typeface="Calibri"/>
                <a:ea typeface="+mn-ea"/>
                <a:cs typeface="+mn-cs"/>
              </a:rPr>
              <a:t> M Cl</a:t>
            </a:r>
            <a:r>
              <a:rPr kumimoji="0" lang="en-US" sz="2400" b="0" i="0" u="none" strike="noStrike" kern="1200" cap="none" spc="0" normalizeH="0" baseline="30000" noProof="0" dirty="0">
                <a:ln>
                  <a:noFill/>
                </a:ln>
                <a:solidFill>
                  <a:srgbClr val="FF0000"/>
                </a:solidFill>
                <a:effectLst/>
                <a:uLnTx/>
                <a:uFillTx/>
                <a:latin typeface="Calibri"/>
                <a:ea typeface="+mn-ea"/>
                <a:cs typeface="+mn-cs"/>
              </a:rPr>
              <a:t>-</a:t>
            </a:r>
            <a:r>
              <a:rPr kumimoji="0" lang="en-US" sz="2400" b="0" i="0" u="none" strike="noStrike" kern="1200" cap="none" spc="0" normalizeH="0" baseline="0" noProof="0" dirty="0">
                <a:ln>
                  <a:noFill/>
                </a:ln>
                <a:solidFill>
                  <a:srgbClr val="FF0000"/>
                </a:solidFill>
                <a:effectLst/>
                <a:uLnTx/>
                <a:uFillTx/>
                <a:latin typeface="Calibri"/>
                <a:ea typeface="+mn-ea"/>
                <a:cs typeface="+mn-cs"/>
              </a:rPr>
              <a:t> to begin to precipitate Cu</a:t>
            </a:r>
            <a:r>
              <a:rPr kumimoji="0" lang="en-US" sz="2400" b="0" i="0" u="none" strike="noStrike" kern="1200" cap="none" spc="0" normalizeH="0" baseline="30000" noProof="0" dirty="0">
                <a:ln>
                  <a:noFill/>
                </a:ln>
                <a:solidFill>
                  <a:srgbClr val="FF0000"/>
                </a:solidFill>
                <a:effectLst/>
                <a:uLnTx/>
                <a:uFillTx/>
                <a:latin typeface="Calibri"/>
                <a:ea typeface="+mn-ea"/>
                <a:cs typeface="+mn-cs"/>
              </a:rPr>
              <a:t>+</a:t>
            </a:r>
            <a:r>
              <a:rPr kumimoji="0" lang="en-US" sz="2400" b="0" i="0" u="none" strike="noStrike" kern="1200" cap="none" spc="0" normalizeH="0" baseline="0" noProof="0" dirty="0">
                <a:ln>
                  <a:noFill/>
                </a:ln>
                <a:solidFill>
                  <a:srgbClr val="FF0000"/>
                </a:solidFill>
                <a:effectLst/>
                <a:uLnTx/>
                <a:uFillTx/>
                <a:latin typeface="Calibri"/>
                <a:ea typeface="+mn-ea"/>
                <a:cs typeface="+mn-cs"/>
              </a:rPr>
              <a:t>.</a:t>
            </a:r>
          </a:p>
        </p:txBody>
      </p:sp>
      <p:sp>
        <p:nvSpPr>
          <p:cNvPr id="15" name="Rectangle 14"/>
          <p:cNvSpPr/>
          <p:nvPr/>
        </p:nvSpPr>
        <p:spPr>
          <a:xfrm>
            <a:off x="6197448" y="1701324"/>
            <a:ext cx="26518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[Cl-] needed to precipitate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ectangle 17"/>
          <p:cNvSpPr/>
          <p:nvPr/>
        </p:nvSpPr>
        <p:spPr>
          <a:xfrm>
            <a:off x="6797296" y="2520063"/>
            <a:ext cx="1539203" cy="400110"/>
          </a:xfrm>
          <a:prstGeom prst="rect">
            <a:avLst/>
          </a:prstGeom>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 typeface="Monotype Sorts" pitchFamily="2" charset="2"/>
              <a:buNone/>
              <a:tabLst/>
              <a:defRPr/>
            </a:pPr>
            <a:r>
              <a:rPr kumimoji="0" lang="en-US" altLang="en-US" sz="2000" b="0" i="0" u="none" strike="noStrike" kern="1200" cap="none" spc="0" normalizeH="0" baseline="0" noProof="0" dirty="0">
                <a:ln>
                  <a:noFill/>
                </a:ln>
                <a:solidFill>
                  <a:prstClr val="black"/>
                </a:solidFill>
                <a:effectLst/>
                <a:uLnTx/>
                <a:uFillTx/>
                <a:latin typeface="Calibri"/>
                <a:ea typeface="+mn-ea"/>
                <a:cs typeface="+mn-cs"/>
              </a:rPr>
              <a:t>&gt;1.8 x 10</a:t>
            </a:r>
            <a:r>
              <a:rPr kumimoji="0" lang="en-US" altLang="en-US" sz="2000" b="0" i="0" u="none" strike="noStrike" kern="1200" cap="none" spc="0" normalizeH="0" baseline="30000" noProof="0" dirty="0">
                <a:ln>
                  <a:noFill/>
                </a:ln>
                <a:solidFill>
                  <a:prstClr val="black"/>
                </a:solidFill>
                <a:effectLst/>
                <a:uLnTx/>
                <a:uFillTx/>
                <a:latin typeface="Calibri"/>
                <a:ea typeface="+mn-ea"/>
                <a:cs typeface="+mn-cs"/>
              </a:rPr>
              <a:t>-8</a:t>
            </a:r>
            <a:r>
              <a:rPr kumimoji="0" lang="en-US" altLang="en-US" sz="2000" b="0" i="1" u="none" strike="noStrike" kern="1200" cap="none" spc="0" normalizeH="0" baseline="0" noProof="0" dirty="0">
                <a:ln>
                  <a:noFill/>
                </a:ln>
                <a:solidFill>
                  <a:prstClr val="black"/>
                </a:solidFill>
                <a:effectLst/>
                <a:uLnTx/>
                <a:uFillTx/>
                <a:latin typeface="Calibri"/>
                <a:ea typeface="+mn-ea"/>
                <a:cs typeface="+mn-cs"/>
              </a:rPr>
              <a:t> M</a:t>
            </a:r>
          </a:p>
        </p:txBody>
      </p:sp>
      <p:graphicFrame>
        <p:nvGraphicFramePr>
          <p:cNvPr id="12" name="Object 11"/>
          <p:cNvGraphicFramePr>
            <a:graphicFrameLocks/>
          </p:cNvGraphicFramePr>
          <p:nvPr>
            <p:extLst/>
          </p:nvPr>
        </p:nvGraphicFramePr>
        <p:xfrm>
          <a:off x="2671659" y="3700237"/>
          <a:ext cx="3409677" cy="508907"/>
        </p:xfrm>
        <a:graphic>
          <a:graphicData uri="http://schemas.openxmlformats.org/presentationml/2006/ole">
            <mc:AlternateContent xmlns:mc="http://schemas.openxmlformats.org/markup-compatibility/2006">
              <mc:Choice xmlns:v="urn:schemas-microsoft-com:vml" Requires="v">
                <p:oleObj spid="_x0000_s806939" name="Equation" r:id="rId6" imgW="1701800" imgH="254000" progId="Equation.3">
                  <p:embed/>
                </p:oleObj>
              </mc:Choice>
              <mc:Fallback>
                <p:oleObj name="Equation" r:id="rId6" imgW="1701800" imgH="254000" progId="Equation.3">
                  <p:embed/>
                  <p:pic>
                    <p:nvPicPr>
                      <p:cNvPr id="12" name="Object 11"/>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71659" y="3700237"/>
                        <a:ext cx="3409677" cy="5089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p:cNvGraphicFramePr>
          <p:nvPr>
            <p:extLst/>
          </p:nvPr>
        </p:nvGraphicFramePr>
        <p:xfrm>
          <a:off x="1977943" y="4511904"/>
          <a:ext cx="4819204" cy="814841"/>
        </p:xfrm>
        <a:graphic>
          <a:graphicData uri="http://schemas.openxmlformats.org/presentationml/2006/ole">
            <mc:AlternateContent xmlns:mc="http://schemas.openxmlformats.org/markup-compatibility/2006">
              <mc:Choice xmlns:v="urn:schemas-microsoft-com:vml" Requires="v">
                <p:oleObj spid="_x0000_s806940" name="Equation" r:id="rId8" imgW="2628900" imgH="444500" progId="Equation.3">
                  <p:embed/>
                </p:oleObj>
              </mc:Choice>
              <mc:Fallback>
                <p:oleObj name="Equation" r:id="rId8" imgW="2628900" imgH="444500" progId="Equation.3">
                  <p:embed/>
                  <p:pic>
                    <p:nvPicPr>
                      <p:cNvPr id="13" name="Object 12"/>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77943" y="4511904"/>
                        <a:ext cx="4819204" cy="8148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Rectangle 19"/>
          <p:cNvSpPr/>
          <p:nvPr/>
        </p:nvSpPr>
        <p:spPr>
          <a:xfrm>
            <a:off x="6816612" y="2136033"/>
            <a:ext cx="1539203" cy="400110"/>
          </a:xfrm>
          <a:prstGeom prst="rect">
            <a:avLst/>
          </a:prstGeom>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 typeface="Monotype Sorts" pitchFamily="2" charset="2"/>
              <a:buNone/>
              <a:tabLst/>
              <a:defRPr/>
            </a:pPr>
            <a:r>
              <a:rPr kumimoji="0" lang="en-US" altLang="en-US" sz="2000" b="0" i="0" u="none" strike="noStrike" kern="1200" cap="none" spc="0" normalizeH="0" baseline="0" noProof="0" dirty="0">
                <a:ln>
                  <a:noFill/>
                </a:ln>
                <a:solidFill>
                  <a:prstClr val="black"/>
                </a:solidFill>
                <a:effectLst/>
                <a:uLnTx/>
                <a:uFillTx/>
                <a:latin typeface="Calibri"/>
                <a:ea typeface="+mn-ea"/>
                <a:cs typeface="+mn-cs"/>
              </a:rPr>
              <a:t>&gt;1.9 x 10</a:t>
            </a:r>
            <a:r>
              <a:rPr kumimoji="0" lang="en-US" altLang="en-US" sz="2000" b="0" i="0" u="none" strike="noStrike" kern="1200" cap="none" spc="0" normalizeH="0" baseline="30000" noProof="0" dirty="0">
                <a:ln>
                  <a:noFill/>
                </a:ln>
                <a:solidFill>
                  <a:prstClr val="black"/>
                </a:solidFill>
                <a:effectLst/>
                <a:uLnTx/>
                <a:uFillTx/>
                <a:latin typeface="Calibri"/>
                <a:ea typeface="+mn-ea"/>
                <a:cs typeface="+mn-cs"/>
              </a:rPr>
              <a:t>-5</a:t>
            </a:r>
            <a:r>
              <a:rPr kumimoji="0" lang="en-US" altLang="en-US" sz="2000" b="0" i="1" u="none" strike="noStrike" kern="1200" cap="none" spc="0" normalizeH="0" baseline="0" noProof="0" dirty="0">
                <a:ln>
                  <a:noFill/>
                </a:ln>
                <a:solidFill>
                  <a:prstClr val="black"/>
                </a:solidFill>
                <a:effectLst/>
                <a:uLnTx/>
                <a:uFillTx/>
                <a:latin typeface="Calibri"/>
                <a:ea typeface="+mn-ea"/>
                <a:cs typeface="+mn-cs"/>
              </a:rPr>
              <a:t> M</a:t>
            </a:r>
          </a:p>
        </p:txBody>
      </p:sp>
      <p:sp>
        <p:nvSpPr>
          <p:cNvPr id="21" name="Rectangle 20"/>
          <p:cNvSpPr/>
          <p:nvPr/>
        </p:nvSpPr>
        <p:spPr>
          <a:xfrm>
            <a:off x="646995" y="3386635"/>
            <a:ext cx="1287532"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dirty="0">
                <a:ln>
                  <a:noFill/>
                </a:ln>
                <a:solidFill>
                  <a:srgbClr val="000000"/>
                </a:solidFill>
                <a:effectLst/>
                <a:uLnTx/>
                <a:uFillTx/>
                <a:latin typeface="Calibri"/>
                <a:ea typeface="+mn-ea"/>
                <a:cs typeface="+mn-cs"/>
              </a:rPr>
              <a:t>0.010 </a:t>
            </a:r>
            <a:r>
              <a:rPr kumimoji="0" lang="en-US" altLang="en-US" sz="1800" b="0" i="1" u="none" strike="noStrike" kern="0" cap="none" spc="0" normalizeH="0" baseline="0" noProof="0" dirty="0">
                <a:ln>
                  <a:noFill/>
                </a:ln>
                <a:solidFill>
                  <a:srgbClr val="000000"/>
                </a:solidFill>
                <a:effectLst/>
                <a:uLnTx/>
                <a:uFillTx/>
                <a:latin typeface="Calibri"/>
                <a:ea typeface="+mn-ea"/>
                <a:cs typeface="+mn-cs"/>
              </a:rPr>
              <a:t>M </a:t>
            </a:r>
            <a:r>
              <a:rPr kumimoji="0" lang="en-US" altLang="en-US" sz="1800" b="0" i="0" u="none" strike="noStrike" kern="0" cap="none" spc="0" normalizeH="0" baseline="0" noProof="0" dirty="0" err="1">
                <a:ln>
                  <a:noFill/>
                </a:ln>
                <a:solidFill>
                  <a:srgbClr val="000000"/>
                </a:solidFill>
                <a:effectLst/>
                <a:uLnTx/>
                <a:uFillTx/>
                <a:latin typeface="Calibri"/>
                <a:ea typeface="+mn-ea"/>
                <a:cs typeface="+mn-cs"/>
              </a:rPr>
              <a:t>M</a:t>
            </a:r>
            <a:r>
              <a:rPr kumimoji="0" lang="en-US" altLang="en-US" sz="1800" b="0" i="0" u="none" strike="noStrike" kern="0" cap="none" spc="0" normalizeH="0" baseline="30000" noProof="0" dirty="0">
                <a:ln>
                  <a:noFill/>
                </a:ln>
                <a:solidFill>
                  <a:srgbClr val="000000"/>
                </a:solidFill>
                <a:effectLst/>
                <a:uLnTx/>
                <a:uFillTx/>
                <a:latin typeface="Calibri"/>
                <a:ea typeface="+mn-ea"/>
                <a:cs typeface="+mn-cs"/>
              </a:rPr>
              <a:t>+</a:t>
            </a:r>
            <a:endParaRPr kumimoji="0" lang="en-US" sz="1800" b="0" i="0" u="none" strike="noStrike" kern="1200" cap="none" spc="0" normalizeH="0" baseline="30000" noProof="0" dirty="0">
              <a:ln>
                <a:noFill/>
              </a:ln>
              <a:solidFill>
                <a:prstClr val="black"/>
              </a:solidFill>
              <a:effectLst/>
              <a:uLnTx/>
              <a:uFillTx/>
              <a:latin typeface="Calibri"/>
              <a:ea typeface="+mn-ea"/>
              <a:cs typeface="+mn-cs"/>
            </a:endParaRPr>
          </a:p>
        </p:txBody>
      </p:sp>
      <p:sp>
        <p:nvSpPr>
          <p:cNvPr id="19" name="Slide Number Placeholder 1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2" name="Rectangle 21"/>
          <p:cNvSpPr/>
          <p:nvPr/>
        </p:nvSpPr>
        <p:spPr>
          <a:xfrm>
            <a:off x="6763572" y="2896454"/>
            <a:ext cx="1625766" cy="400110"/>
          </a:xfrm>
          <a:prstGeom prst="rect">
            <a:avLst/>
          </a:prstGeom>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 typeface="Monotype Sorts" pitchFamily="2" charset="2"/>
              <a:buNone/>
              <a:tabLst/>
              <a:defRPr/>
            </a:pPr>
            <a:r>
              <a:rPr kumimoji="0" lang="en-US" altLang="en-US" sz="2000" b="0" i="0" u="none" strike="noStrike" kern="1200" cap="none" spc="0" normalizeH="0" baseline="0" noProof="0" dirty="0">
                <a:ln>
                  <a:noFill/>
                </a:ln>
                <a:solidFill>
                  <a:prstClr val="black"/>
                </a:solidFill>
                <a:effectLst/>
                <a:uLnTx/>
                <a:uFillTx/>
                <a:latin typeface="Calibri"/>
                <a:ea typeface="+mn-ea"/>
                <a:cs typeface="+mn-cs"/>
              </a:rPr>
              <a:t>&gt;2.0 x 10</a:t>
            </a:r>
            <a:r>
              <a:rPr kumimoji="0" lang="en-US" altLang="en-US" sz="2000" b="0" i="0" u="none" strike="noStrike" kern="1200" cap="none" spc="0" normalizeH="0" baseline="30000" noProof="0" dirty="0">
                <a:ln>
                  <a:noFill/>
                </a:ln>
                <a:solidFill>
                  <a:prstClr val="black"/>
                </a:solidFill>
                <a:effectLst/>
                <a:uLnTx/>
                <a:uFillTx/>
                <a:latin typeface="Calibri"/>
                <a:ea typeface="+mn-ea"/>
                <a:cs typeface="+mn-cs"/>
              </a:rPr>
              <a:t>-11</a:t>
            </a:r>
            <a:r>
              <a:rPr kumimoji="0" lang="en-US" altLang="en-US" sz="2000" b="0" i="1" u="none" strike="noStrike" kern="1200" cap="none" spc="0" normalizeH="0" baseline="0" noProof="0" dirty="0">
                <a:ln>
                  <a:noFill/>
                </a:ln>
                <a:solidFill>
                  <a:prstClr val="black"/>
                </a:solidFill>
                <a:effectLst/>
                <a:uLnTx/>
                <a:uFillTx/>
                <a:latin typeface="Calibri"/>
                <a:ea typeface="+mn-ea"/>
                <a:cs typeface="+mn-cs"/>
              </a:rPr>
              <a:t> M</a:t>
            </a:r>
          </a:p>
        </p:txBody>
      </p:sp>
    </p:spTree>
    <p:extLst>
      <p:ext uri="{BB962C8B-B14F-4D97-AF65-F5344CB8AC3E}">
        <p14:creationId xmlns:p14="http://schemas.microsoft.com/office/powerpoint/2010/main" val="395138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600200" y="7391"/>
            <a:ext cx="5867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u="sng" dirty="0"/>
              <a:t>Solubility</a:t>
            </a:r>
          </a:p>
        </p:txBody>
      </p:sp>
      <p:sp>
        <p:nvSpPr>
          <p:cNvPr id="5" name="Rectangle 17"/>
          <p:cNvSpPr>
            <a:spLocks noGrp="1" noChangeArrowheads="1"/>
          </p:cNvSpPr>
          <p:nvPr>
            <p:ph idx="1"/>
          </p:nvPr>
        </p:nvSpPr>
        <p:spPr>
          <a:xfrm>
            <a:off x="762000" y="1123058"/>
            <a:ext cx="7543800" cy="2739211"/>
          </a:xfrm>
        </p:spPr>
        <p:txBody>
          <a:bodyPr wrap="square">
            <a:spAutoFit/>
          </a:bodyPr>
          <a:lstStyle/>
          <a:p>
            <a:pPr marL="338138" lvl="1" indent="-338138">
              <a:spcBef>
                <a:spcPts val="1200"/>
              </a:spcBef>
              <a:buClr>
                <a:srgbClr val="FF0000"/>
              </a:buClr>
              <a:buSzPct val="120000"/>
              <a:buFont typeface="Wingdings" pitchFamily="2" charset="2"/>
              <a:buChar char="§"/>
            </a:pPr>
            <a:r>
              <a:rPr lang="en-US" altLang="en-US" dirty="0"/>
              <a:t>Salts are usually strong electrolytes:</a:t>
            </a:r>
          </a:p>
          <a:p>
            <a:pPr marL="338138" lvl="1" indent="-338138" algn="ctr">
              <a:spcBef>
                <a:spcPts val="1200"/>
              </a:spcBef>
              <a:buClr>
                <a:srgbClr val="FF0000"/>
              </a:buClr>
              <a:buSzPct val="120000"/>
              <a:buNone/>
            </a:pPr>
            <a:r>
              <a:rPr lang="en-US" altLang="en-US" b="1" dirty="0">
                <a:solidFill>
                  <a:srgbClr val="0070C0"/>
                </a:solidFill>
              </a:rPr>
              <a:t>NaCl(</a:t>
            </a:r>
            <a:r>
              <a:rPr lang="en-US" altLang="en-US" b="1" i="1" dirty="0">
                <a:solidFill>
                  <a:srgbClr val="0070C0"/>
                </a:solidFill>
              </a:rPr>
              <a:t>s</a:t>
            </a:r>
            <a:r>
              <a:rPr lang="en-US" altLang="en-US" b="1" dirty="0">
                <a:solidFill>
                  <a:srgbClr val="0070C0"/>
                </a:solidFill>
              </a:rPr>
              <a:t>)  </a:t>
            </a:r>
            <a:r>
              <a:rPr lang="en-US" altLang="en-US" b="1" baseline="30000" dirty="0">
                <a:solidFill>
                  <a:srgbClr val="0070C0"/>
                </a:solidFill>
                <a:sym typeface="Symbol"/>
              </a:rPr>
              <a:t></a:t>
            </a:r>
            <a:r>
              <a:rPr lang="en-US" altLang="en-US" b="1" dirty="0">
                <a:solidFill>
                  <a:srgbClr val="0070C0"/>
                </a:solidFill>
                <a:sym typeface="Symbol"/>
              </a:rPr>
              <a:t>  </a:t>
            </a:r>
            <a:r>
              <a:rPr lang="en-US" altLang="en-US" b="1" dirty="0">
                <a:solidFill>
                  <a:srgbClr val="0070C0"/>
                </a:solidFill>
              </a:rPr>
              <a:t>Na</a:t>
            </a:r>
            <a:r>
              <a:rPr lang="en-US" altLang="en-US" b="1" baseline="30000" dirty="0">
                <a:solidFill>
                  <a:srgbClr val="0070C0"/>
                </a:solidFill>
                <a:sym typeface="Symbol"/>
              </a:rPr>
              <a:t>+</a:t>
            </a:r>
            <a:r>
              <a:rPr lang="en-US" altLang="en-US" b="1" dirty="0">
                <a:solidFill>
                  <a:srgbClr val="0070C0"/>
                </a:solidFill>
                <a:sym typeface="Symbol"/>
              </a:rPr>
              <a:t>(</a:t>
            </a:r>
            <a:r>
              <a:rPr lang="en-US" altLang="en-US" b="1" i="1" dirty="0">
                <a:solidFill>
                  <a:srgbClr val="0070C0"/>
                </a:solidFill>
                <a:sym typeface="Symbol"/>
              </a:rPr>
              <a:t>aq</a:t>
            </a:r>
            <a:r>
              <a:rPr lang="en-US" altLang="en-US" b="1" dirty="0">
                <a:solidFill>
                  <a:srgbClr val="0070C0"/>
                </a:solidFill>
                <a:sym typeface="Symbol"/>
              </a:rPr>
              <a:t>) + Cl</a:t>
            </a:r>
            <a:r>
              <a:rPr lang="en-US" altLang="en-US" b="1" baseline="30000" dirty="0">
                <a:solidFill>
                  <a:srgbClr val="0070C0"/>
                </a:solidFill>
                <a:sym typeface="Symbol"/>
              </a:rPr>
              <a:t>–</a:t>
            </a:r>
            <a:r>
              <a:rPr lang="en-US" altLang="en-US" b="1" dirty="0">
                <a:solidFill>
                  <a:srgbClr val="0070C0"/>
                </a:solidFill>
                <a:sym typeface="Symbol"/>
              </a:rPr>
              <a:t>(</a:t>
            </a:r>
            <a:r>
              <a:rPr lang="en-US" altLang="en-US" b="1" i="1" dirty="0">
                <a:solidFill>
                  <a:srgbClr val="0070C0"/>
                </a:solidFill>
                <a:sym typeface="Symbol"/>
              </a:rPr>
              <a:t>aq</a:t>
            </a:r>
            <a:r>
              <a:rPr lang="en-US" altLang="en-US" b="1" dirty="0">
                <a:solidFill>
                  <a:srgbClr val="0070C0"/>
                </a:solidFill>
                <a:sym typeface="Symbol"/>
              </a:rPr>
              <a:t>)</a:t>
            </a:r>
          </a:p>
          <a:p>
            <a:pPr marL="514350" lvl="2" indent="-249238">
              <a:spcBef>
                <a:spcPts val="600"/>
              </a:spcBef>
              <a:buClr>
                <a:srgbClr val="0000CC"/>
              </a:buClr>
              <a:buSzPct val="120000"/>
              <a:buFont typeface="Wingdings" pitchFamily="2" charset="2"/>
              <a:buChar char="§"/>
            </a:pPr>
            <a:r>
              <a:rPr lang="en-US" altLang="en-US" dirty="0"/>
              <a:t>They dissolve in water forming hydrated ions until a saturated solution is formed.</a:t>
            </a:r>
          </a:p>
          <a:p>
            <a:pPr marL="514350" lvl="2" indent="-249238">
              <a:spcBef>
                <a:spcPts val="600"/>
              </a:spcBef>
              <a:buClr>
                <a:srgbClr val="0000CC"/>
              </a:buClr>
              <a:buSzPct val="120000"/>
              <a:buFont typeface="Wingdings" pitchFamily="2" charset="2"/>
              <a:buChar char="§"/>
            </a:pPr>
            <a:r>
              <a:rPr lang="en-US" altLang="en-US" dirty="0"/>
              <a:t>In the saturated solution, there exists a dynamic equilibrium between the solid salt and dissolved ions.</a:t>
            </a:r>
          </a:p>
        </p:txBody>
      </p:sp>
      <p:sp>
        <p:nvSpPr>
          <p:cNvPr id="6" name="Rectangle 17"/>
          <p:cNvSpPr txBox="1">
            <a:spLocks noChangeArrowheads="1"/>
          </p:cNvSpPr>
          <p:nvPr/>
        </p:nvSpPr>
        <p:spPr>
          <a:xfrm>
            <a:off x="798513" y="4319383"/>
            <a:ext cx="7543800" cy="2000548"/>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38138" lvl="1" indent="-338138">
              <a:spcBef>
                <a:spcPts val="1800"/>
              </a:spcBef>
              <a:buClr>
                <a:srgbClr val="FF0000"/>
              </a:buClr>
              <a:buSzPct val="120000"/>
              <a:buFont typeface="Wingdings" pitchFamily="2" charset="2"/>
              <a:buChar char="§"/>
            </a:pPr>
            <a:r>
              <a:rPr lang="en-US" altLang="en-US" dirty="0"/>
              <a:t>Some salts, however, are only sparingly soluble:</a:t>
            </a:r>
          </a:p>
          <a:p>
            <a:pPr marL="338138" lvl="1" indent="-338138" algn="ctr">
              <a:spcBef>
                <a:spcPts val="1200"/>
              </a:spcBef>
              <a:buClr>
                <a:srgbClr val="FF0000"/>
              </a:buClr>
              <a:buSzPct val="120000"/>
              <a:buFont typeface="Arial" pitchFamily="34" charset="0"/>
              <a:buNone/>
            </a:pPr>
            <a:r>
              <a:rPr lang="en-US" altLang="en-US" b="1" dirty="0" err="1">
                <a:solidFill>
                  <a:srgbClr val="0070C0"/>
                </a:solidFill>
              </a:rPr>
              <a:t>AgCl</a:t>
            </a:r>
            <a:r>
              <a:rPr lang="en-US" altLang="en-US" b="1" dirty="0">
                <a:solidFill>
                  <a:srgbClr val="0070C0"/>
                </a:solidFill>
              </a:rPr>
              <a:t>(</a:t>
            </a:r>
            <a:r>
              <a:rPr lang="en-US" altLang="en-US" b="1" i="1" dirty="0">
                <a:solidFill>
                  <a:srgbClr val="0070C0"/>
                </a:solidFill>
              </a:rPr>
              <a:t>s</a:t>
            </a:r>
            <a:r>
              <a:rPr lang="en-US" altLang="en-US" b="1" dirty="0">
                <a:solidFill>
                  <a:srgbClr val="0070C0"/>
                </a:solidFill>
              </a:rPr>
              <a:t>)  </a:t>
            </a:r>
            <a:r>
              <a:rPr lang="en-US" altLang="en-US" b="1" baseline="30000" dirty="0">
                <a:solidFill>
                  <a:srgbClr val="0070C0"/>
                </a:solidFill>
                <a:sym typeface="Symbol"/>
              </a:rPr>
              <a:t> </a:t>
            </a:r>
            <a:r>
              <a:rPr lang="en-US" altLang="en-US" b="1" dirty="0">
                <a:solidFill>
                  <a:srgbClr val="0070C0"/>
                </a:solidFill>
                <a:sym typeface="Symbol"/>
              </a:rPr>
              <a:t>        </a:t>
            </a:r>
            <a:r>
              <a:rPr lang="en-US" altLang="en-US" b="1" dirty="0">
                <a:solidFill>
                  <a:srgbClr val="0070C0"/>
                </a:solidFill>
              </a:rPr>
              <a:t>Ag</a:t>
            </a:r>
            <a:r>
              <a:rPr lang="en-US" altLang="en-US" b="1" baseline="30000" dirty="0">
                <a:solidFill>
                  <a:srgbClr val="0070C0"/>
                </a:solidFill>
                <a:sym typeface="Symbol"/>
              </a:rPr>
              <a:t>+</a:t>
            </a:r>
            <a:r>
              <a:rPr lang="en-US" altLang="en-US" b="1" dirty="0">
                <a:solidFill>
                  <a:srgbClr val="0070C0"/>
                </a:solidFill>
                <a:sym typeface="Symbol"/>
              </a:rPr>
              <a:t>(</a:t>
            </a:r>
            <a:r>
              <a:rPr lang="en-US" altLang="en-US" b="1" i="1" dirty="0" err="1">
                <a:solidFill>
                  <a:srgbClr val="0070C0"/>
                </a:solidFill>
                <a:sym typeface="Symbol"/>
              </a:rPr>
              <a:t>aq</a:t>
            </a:r>
            <a:r>
              <a:rPr lang="en-US" altLang="en-US" b="1" dirty="0">
                <a:solidFill>
                  <a:srgbClr val="0070C0"/>
                </a:solidFill>
                <a:sym typeface="Symbol"/>
              </a:rPr>
              <a:t>) + Cl</a:t>
            </a:r>
            <a:r>
              <a:rPr lang="en-US" altLang="en-US" b="1" baseline="30000" dirty="0">
                <a:solidFill>
                  <a:srgbClr val="0070C0"/>
                </a:solidFill>
                <a:sym typeface="Symbol"/>
              </a:rPr>
              <a:t>–</a:t>
            </a:r>
            <a:r>
              <a:rPr lang="en-US" altLang="en-US" b="1" dirty="0">
                <a:solidFill>
                  <a:srgbClr val="0070C0"/>
                </a:solidFill>
                <a:sym typeface="Symbol"/>
              </a:rPr>
              <a:t>(</a:t>
            </a:r>
            <a:r>
              <a:rPr lang="en-US" altLang="en-US" b="1" i="1" dirty="0" err="1">
                <a:solidFill>
                  <a:srgbClr val="0070C0"/>
                </a:solidFill>
                <a:sym typeface="Symbol"/>
              </a:rPr>
              <a:t>aq</a:t>
            </a:r>
            <a:r>
              <a:rPr lang="en-US" altLang="en-US" b="1" dirty="0">
                <a:solidFill>
                  <a:srgbClr val="0070C0"/>
                </a:solidFill>
                <a:sym typeface="Symbol"/>
              </a:rPr>
              <a:t>)</a:t>
            </a:r>
          </a:p>
          <a:p>
            <a:pPr marL="514350" lvl="2" indent="-249238">
              <a:spcBef>
                <a:spcPts val="1200"/>
              </a:spcBef>
              <a:buClr>
                <a:srgbClr val="0000CC"/>
              </a:buClr>
              <a:buSzPct val="120000"/>
              <a:buFont typeface="Wingdings" pitchFamily="2" charset="2"/>
              <a:buChar char="§"/>
            </a:pPr>
            <a:r>
              <a:rPr lang="en-US" altLang="en-US" dirty="0"/>
              <a:t>Only a small amount of such a salt is required to produce a saturated solution.</a:t>
            </a:r>
          </a:p>
        </p:txBody>
      </p:sp>
      <p:sp>
        <p:nvSpPr>
          <p:cNvPr id="7" name="Line 6"/>
          <p:cNvSpPr>
            <a:spLocks noChangeShapeType="1"/>
          </p:cNvSpPr>
          <p:nvPr/>
        </p:nvSpPr>
        <p:spPr bwMode="auto">
          <a:xfrm>
            <a:off x="3556001" y="5114249"/>
            <a:ext cx="609600"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latin typeface="Arial" charset="0"/>
            </a:endParaRPr>
          </a:p>
        </p:txBody>
      </p:sp>
      <p:sp>
        <p:nvSpPr>
          <p:cNvPr id="8" name="Line 7"/>
          <p:cNvSpPr>
            <a:spLocks noChangeShapeType="1"/>
          </p:cNvSpPr>
          <p:nvPr/>
        </p:nvSpPr>
        <p:spPr bwMode="auto">
          <a:xfrm flipH="1">
            <a:off x="3556001" y="5266649"/>
            <a:ext cx="609600"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latin typeface="Arial" charset="0"/>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4</a:t>
            </a:fld>
            <a:endParaRPr lang="en-US"/>
          </a:p>
        </p:txBody>
      </p:sp>
      <p:sp>
        <p:nvSpPr>
          <p:cNvPr id="10" name="Oval 9">
            <a:extLst>
              <a:ext uri="{FF2B5EF4-FFF2-40B4-BE49-F238E27FC236}">
                <a16:creationId xmlns:a16="http://schemas.microsoft.com/office/drawing/2014/main" id="{B0442239-CAB5-40F9-B6EF-3F5D301698C3}"/>
              </a:ext>
            </a:extLst>
          </p:cNvPr>
          <p:cNvSpPr/>
          <p:nvPr/>
        </p:nvSpPr>
        <p:spPr>
          <a:xfrm>
            <a:off x="3427702" y="4966361"/>
            <a:ext cx="889347" cy="4634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90600" y="7391"/>
            <a:ext cx="718167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Calibri"/>
                <a:ea typeface="+mj-ea"/>
                <a:cs typeface="+mj-cs"/>
              </a:rPr>
              <a:t>Fractional Precipitation</a:t>
            </a:r>
          </a:p>
        </p:txBody>
      </p:sp>
      <p:sp>
        <p:nvSpPr>
          <p:cNvPr id="5" name="Rectangle 4"/>
          <p:cNvSpPr/>
          <p:nvPr/>
        </p:nvSpPr>
        <p:spPr>
          <a:xfrm>
            <a:off x="327851" y="950019"/>
            <a:ext cx="851135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a:ea typeface="+mn-ea"/>
                <a:cs typeface="+mn-cs"/>
              </a:rPr>
              <a:t>We can calculate the concentration of Cl</a:t>
            </a:r>
            <a:r>
              <a:rPr kumimoji="0" lang="en-US" altLang="en-US" sz="2400" b="0" i="0" u="none" strike="noStrike" kern="1200" cap="none" spc="0" normalizeH="0" baseline="30000" noProof="0" dirty="0">
                <a:ln>
                  <a:noFill/>
                </a:ln>
                <a:solidFill>
                  <a:prstClr val="black"/>
                </a:solidFill>
                <a:effectLst/>
                <a:uLnTx/>
                <a:uFillTx/>
                <a:latin typeface="Calibri"/>
                <a:ea typeface="+mn-ea"/>
                <a:cs typeface="+mn-cs"/>
              </a:rPr>
              <a:t>-</a:t>
            </a:r>
            <a:r>
              <a:rPr kumimoji="0" lang="en-US" altLang="en-US" sz="2400" b="0" i="0" u="none" strike="noStrike" kern="1200" cap="none" spc="0" normalizeH="0" baseline="0" noProof="0" dirty="0">
                <a:ln>
                  <a:noFill/>
                </a:ln>
                <a:solidFill>
                  <a:prstClr val="black"/>
                </a:solidFill>
                <a:effectLst/>
                <a:uLnTx/>
                <a:uFillTx/>
                <a:latin typeface="Calibri"/>
                <a:ea typeface="+mn-ea"/>
                <a:cs typeface="+mn-cs"/>
              </a:rPr>
              <a:t> required to initiate precipitation of each of these metal chlorides.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3" name="Group 5"/>
          <p:cNvGrpSpPr/>
          <p:nvPr/>
        </p:nvGrpSpPr>
        <p:grpSpPr>
          <a:xfrm>
            <a:off x="654994" y="1795887"/>
            <a:ext cx="1280884" cy="1708227"/>
            <a:chOff x="411163" y="2335104"/>
            <a:chExt cx="1774825" cy="2366962"/>
          </a:xfrm>
        </p:grpSpPr>
        <p:graphicFrame>
          <p:nvGraphicFramePr>
            <p:cNvPr id="7" name="Object 6"/>
            <p:cNvGraphicFramePr>
              <a:graphicFrameLocks noChangeAspect="1"/>
            </p:cNvGraphicFramePr>
            <p:nvPr>
              <p:extLst/>
            </p:nvPr>
          </p:nvGraphicFramePr>
          <p:xfrm>
            <a:off x="411163" y="2335104"/>
            <a:ext cx="1774825" cy="2366962"/>
          </p:xfrm>
          <a:graphic>
            <a:graphicData uri="http://schemas.openxmlformats.org/presentationml/2006/ole">
              <mc:AlternateContent xmlns:mc="http://schemas.openxmlformats.org/markup-compatibility/2006">
                <mc:Choice xmlns:v="urn:schemas-microsoft-com:vml" Requires="v">
                  <p:oleObj spid="_x0000_s807970" name="CS ChemDraw Drawing" r:id="rId3" imgW="1530720" imgH="2040120" progId="ChemDraw.Document.6.0">
                    <p:embed/>
                  </p:oleObj>
                </mc:Choice>
                <mc:Fallback>
                  <p:oleObj name="CS ChemDraw Drawing" r:id="rId3" imgW="1530720" imgH="2040120" progId="ChemDraw.Document.6.0">
                    <p:embed/>
                    <p:pic>
                      <p:nvPicPr>
                        <p:cNvPr id="7"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163" y="2335104"/>
                          <a:ext cx="1774825" cy="2366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7"/>
            <p:cNvSpPr/>
            <p:nvPr/>
          </p:nvSpPr>
          <p:spPr>
            <a:xfrm>
              <a:off x="697393" y="3381831"/>
              <a:ext cx="649024" cy="46910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Cu</a:t>
              </a:r>
              <a:r>
                <a:rPr kumimoji="0" 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8"/>
            <p:cNvSpPr/>
            <p:nvPr/>
          </p:nvSpPr>
          <p:spPr>
            <a:xfrm>
              <a:off x="1333284" y="3381831"/>
              <a:ext cx="646801" cy="46910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Ag</a:t>
              </a:r>
              <a:r>
                <a:rPr kumimoji="0" 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a:t>
              </a:r>
              <a:endParaRPr kumimoji="0" lang="en-US" sz="1200" b="0" i="0" u="none" strike="noStrike" kern="1200" cap="none" spc="0" normalizeH="0" baseline="30000" noProof="0" dirty="0">
                <a:ln>
                  <a:noFill/>
                </a:ln>
                <a:solidFill>
                  <a:prstClr val="black"/>
                </a:solidFill>
                <a:effectLst/>
                <a:uLnTx/>
                <a:uFillTx/>
                <a:latin typeface="Calibri"/>
                <a:ea typeface="+mn-ea"/>
                <a:cs typeface="+mn-cs"/>
              </a:endParaRPr>
            </a:p>
          </p:txBody>
        </p:sp>
        <p:sp>
          <p:nvSpPr>
            <p:cNvPr id="10" name="Rectangle 9"/>
            <p:cNvSpPr/>
            <p:nvPr/>
          </p:nvSpPr>
          <p:spPr>
            <a:xfrm>
              <a:off x="729280" y="3812499"/>
              <a:ext cx="662351" cy="46910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Au</a:t>
              </a:r>
              <a:r>
                <a:rPr kumimoji="0" 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a:t>
              </a:r>
              <a:endParaRPr kumimoji="0" lang="en-US" sz="1200" b="0" i="0" u="none" strike="noStrike" kern="1200" cap="none" spc="0" normalizeH="0" baseline="30000" noProof="0" dirty="0">
                <a:ln>
                  <a:noFill/>
                </a:ln>
                <a:solidFill>
                  <a:prstClr val="black"/>
                </a:solidFill>
                <a:effectLst/>
                <a:uLnTx/>
                <a:uFillTx/>
                <a:latin typeface="Calibri"/>
                <a:ea typeface="+mn-ea"/>
                <a:cs typeface="+mn-cs"/>
              </a:endParaRPr>
            </a:p>
          </p:txBody>
        </p:sp>
        <p:sp>
          <p:nvSpPr>
            <p:cNvPr id="11" name="Rectangle 10"/>
            <p:cNvSpPr/>
            <p:nvPr/>
          </p:nvSpPr>
          <p:spPr>
            <a:xfrm>
              <a:off x="1271960" y="3782495"/>
              <a:ext cx="824495" cy="46910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a:t>
              </a:r>
              <a:r>
                <a:rPr kumimoji="0" lang="en-US" sz="1600" b="0" i="0" u="none" strike="noStrike" kern="1200" cap="none" spc="0" normalizeH="0" baseline="-25000" noProof="0" dirty="0">
                  <a:ln>
                    <a:noFill/>
                  </a:ln>
                  <a:solidFill>
                    <a:srgbClr val="000000"/>
                  </a:solidFill>
                  <a:effectLst/>
                  <a:uLnTx/>
                  <a:uFillTx/>
                  <a:latin typeface="Calibri" panose="020F0502020204030204" pitchFamily="34" charset="0"/>
                  <a:ea typeface="+mn-ea"/>
                  <a:cs typeface="+mn-cs"/>
                </a:rPr>
                <a:t>4</a:t>
              </a:r>
              <a:r>
                <a:rPr kumimoji="0" 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2-</a:t>
              </a:r>
              <a:endParaRPr kumimoji="0" lang="en-US" sz="1200" b="0" i="0" u="none" strike="noStrike" kern="1200" cap="none" spc="0" normalizeH="0" baseline="30000" noProof="0" dirty="0">
                <a:ln>
                  <a:noFill/>
                </a:ln>
                <a:solidFill>
                  <a:prstClr val="black"/>
                </a:solidFill>
                <a:effectLst/>
                <a:uLnTx/>
                <a:uFillTx/>
                <a:latin typeface="Calibri"/>
                <a:ea typeface="+mn-ea"/>
                <a:cs typeface="+mn-cs"/>
              </a:endParaRPr>
            </a:p>
          </p:txBody>
        </p:sp>
      </p:grpSp>
      <p:pic>
        <p:nvPicPr>
          <p:cNvPr id="3502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5092" y="2070656"/>
            <a:ext cx="3905272" cy="1212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6197448" y="1701324"/>
            <a:ext cx="26518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[Cl-] needed to precipitate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Rectangle 18"/>
          <p:cNvSpPr/>
          <p:nvPr/>
        </p:nvSpPr>
        <p:spPr>
          <a:xfrm>
            <a:off x="646995" y="3386635"/>
            <a:ext cx="1287532"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dirty="0">
                <a:ln>
                  <a:noFill/>
                </a:ln>
                <a:solidFill>
                  <a:srgbClr val="000000"/>
                </a:solidFill>
                <a:effectLst/>
                <a:uLnTx/>
                <a:uFillTx/>
                <a:latin typeface="Calibri"/>
                <a:ea typeface="+mn-ea"/>
                <a:cs typeface="+mn-cs"/>
              </a:rPr>
              <a:t>0.010 </a:t>
            </a:r>
            <a:r>
              <a:rPr kumimoji="0" lang="en-US" altLang="en-US" sz="1800" b="0" i="1" u="none" strike="noStrike" kern="0" cap="none" spc="0" normalizeH="0" baseline="0" noProof="0" dirty="0">
                <a:ln>
                  <a:noFill/>
                </a:ln>
                <a:solidFill>
                  <a:srgbClr val="000000"/>
                </a:solidFill>
                <a:effectLst/>
                <a:uLnTx/>
                <a:uFillTx/>
                <a:latin typeface="Calibri"/>
                <a:ea typeface="+mn-ea"/>
                <a:cs typeface="+mn-cs"/>
              </a:rPr>
              <a:t>M </a:t>
            </a:r>
            <a:r>
              <a:rPr kumimoji="0" lang="en-US" altLang="en-US" sz="1800" b="0" i="0" u="none" strike="noStrike" kern="0" cap="none" spc="0" normalizeH="0" baseline="0" noProof="0" dirty="0" err="1">
                <a:ln>
                  <a:noFill/>
                </a:ln>
                <a:solidFill>
                  <a:srgbClr val="000000"/>
                </a:solidFill>
                <a:effectLst/>
                <a:uLnTx/>
                <a:uFillTx/>
                <a:latin typeface="Calibri"/>
                <a:ea typeface="+mn-ea"/>
                <a:cs typeface="+mn-cs"/>
              </a:rPr>
              <a:t>M</a:t>
            </a:r>
            <a:r>
              <a:rPr kumimoji="0" lang="en-US" altLang="en-US" sz="1800" b="0" i="0" u="none" strike="noStrike" kern="0" cap="none" spc="0" normalizeH="0" baseline="30000" noProof="0" dirty="0">
                <a:ln>
                  <a:noFill/>
                </a:ln>
                <a:solidFill>
                  <a:srgbClr val="000000"/>
                </a:solidFill>
                <a:effectLst/>
                <a:uLnTx/>
                <a:uFillTx/>
                <a:latin typeface="Calibri"/>
                <a:ea typeface="+mn-ea"/>
                <a:cs typeface="+mn-cs"/>
              </a:rPr>
              <a:t>+</a:t>
            </a:r>
            <a:endParaRPr kumimoji="0" lang="en-US" sz="1800" b="0" i="0" u="none" strike="noStrike" kern="1200" cap="none" spc="0" normalizeH="0" baseline="30000" noProof="0" dirty="0">
              <a:ln>
                <a:noFill/>
              </a:ln>
              <a:solidFill>
                <a:prstClr val="black"/>
              </a:solidFill>
              <a:effectLst/>
              <a:uLnTx/>
              <a:uFillTx/>
              <a:latin typeface="Calibri"/>
              <a:ea typeface="+mn-ea"/>
              <a:cs typeface="+mn-cs"/>
            </a:endParaRPr>
          </a:p>
        </p:txBody>
      </p:sp>
      <p:graphicFrame>
        <p:nvGraphicFramePr>
          <p:cNvPr id="2" name="Object 1"/>
          <p:cNvGraphicFramePr>
            <a:graphicFrameLocks/>
          </p:cNvGraphicFramePr>
          <p:nvPr>
            <p:extLst/>
          </p:nvPr>
        </p:nvGraphicFramePr>
        <p:xfrm>
          <a:off x="1849286" y="4740434"/>
          <a:ext cx="2406650" cy="393700"/>
        </p:xfrm>
        <a:graphic>
          <a:graphicData uri="http://schemas.openxmlformats.org/presentationml/2006/ole">
            <mc:AlternateContent xmlns:mc="http://schemas.openxmlformats.org/markup-compatibility/2006">
              <mc:Choice xmlns:v="urn:schemas-microsoft-com:vml" Requires="v">
                <p:oleObj spid="_x0000_s807971" name="Equation" r:id="rId6" imgW="1397000" imgH="228600" progId="Equation.3">
                  <p:embed/>
                </p:oleObj>
              </mc:Choice>
              <mc:Fallback>
                <p:oleObj name="Equation" r:id="rId6" imgW="1397000" imgH="228600" progId="Equation.3">
                  <p:embed/>
                  <p:pic>
                    <p:nvPicPr>
                      <p:cNvPr id="2" name="Object 1"/>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9286" y="4740434"/>
                        <a:ext cx="2406650"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6"/>
          <p:cNvGraphicFramePr>
            <a:graphicFrameLocks/>
          </p:cNvGraphicFramePr>
          <p:nvPr>
            <p:extLst/>
          </p:nvPr>
        </p:nvGraphicFramePr>
        <p:xfrm>
          <a:off x="1258955" y="5352601"/>
          <a:ext cx="3346450" cy="765175"/>
        </p:xfrm>
        <a:graphic>
          <a:graphicData uri="http://schemas.openxmlformats.org/presentationml/2006/ole">
            <mc:AlternateContent xmlns:mc="http://schemas.openxmlformats.org/markup-compatibility/2006">
              <mc:Choice xmlns:v="urn:schemas-microsoft-com:vml" Requires="v">
                <p:oleObj spid="_x0000_s807972" name="Equation" r:id="rId8" imgW="1943100" imgH="444500" progId="Equation.3">
                  <p:embed/>
                </p:oleObj>
              </mc:Choice>
              <mc:Fallback>
                <p:oleObj name="Equation" r:id="rId8" imgW="1943100" imgH="444500" progId="Equation.3">
                  <p:embed/>
                  <p:pic>
                    <p:nvPicPr>
                      <p:cNvPr id="17" name="Object 16"/>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8955" y="5352601"/>
                        <a:ext cx="3346450" cy="765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Oval 20"/>
          <p:cNvSpPr/>
          <p:nvPr/>
        </p:nvSpPr>
        <p:spPr>
          <a:xfrm>
            <a:off x="3439871" y="5704118"/>
            <a:ext cx="1175658" cy="449943"/>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4752586" y="4437694"/>
            <a:ext cx="387667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mn-ea"/>
                <a:cs typeface="+mn-cs"/>
              </a:rPr>
              <a:t>Max amount of Cl</a:t>
            </a:r>
            <a:r>
              <a:rPr kumimoji="0" lang="en-US" sz="2400" b="0" i="0" u="none" strike="noStrike" kern="1200" cap="none" spc="0" normalizeH="0" baseline="30000" noProof="0" dirty="0">
                <a:ln>
                  <a:noFill/>
                </a:ln>
                <a:solidFill>
                  <a:srgbClr val="0000FF"/>
                </a:solidFill>
                <a:effectLst/>
                <a:uLnTx/>
                <a:uFillTx/>
                <a:latin typeface="Calibri"/>
                <a:ea typeface="+mn-ea"/>
                <a:cs typeface="+mn-cs"/>
              </a:rPr>
              <a:t>-</a:t>
            </a:r>
            <a:r>
              <a:rPr kumimoji="0" lang="en-US" sz="2400" b="0" i="0" u="none" strike="noStrike" kern="1200" cap="none" spc="0" normalizeH="0" baseline="0" noProof="0" dirty="0">
                <a:ln>
                  <a:noFill/>
                </a:ln>
                <a:solidFill>
                  <a:srgbClr val="0000FF"/>
                </a:solidFill>
                <a:effectLst/>
                <a:uLnTx/>
                <a:uFillTx/>
                <a:latin typeface="Calibri"/>
                <a:ea typeface="+mn-ea"/>
                <a:cs typeface="+mn-cs"/>
              </a:rPr>
              <a:t> we can add before Ag</a:t>
            </a:r>
            <a:r>
              <a:rPr kumimoji="0" lang="en-US" sz="2400" b="0" i="0" u="none" strike="noStrike" kern="1200" cap="none" spc="0" normalizeH="0" baseline="30000" noProof="0" dirty="0">
                <a:ln>
                  <a:noFill/>
                </a:ln>
                <a:solidFill>
                  <a:srgbClr val="0000FF"/>
                </a:solidFill>
                <a:effectLst/>
                <a:uLnTx/>
                <a:uFillTx/>
                <a:latin typeface="Calibri"/>
                <a:ea typeface="+mn-ea"/>
                <a:cs typeface="+mn-cs"/>
              </a:rPr>
              <a:t>+</a:t>
            </a:r>
            <a:r>
              <a:rPr kumimoji="0" lang="en-US" sz="2400" b="0" i="0" u="none" strike="noStrike" kern="1200" cap="none" spc="0" normalizeH="0" baseline="0" noProof="0" dirty="0">
                <a:ln>
                  <a:noFill/>
                </a:ln>
                <a:solidFill>
                  <a:srgbClr val="0000FF"/>
                </a:solidFill>
                <a:effectLst/>
                <a:uLnTx/>
                <a:uFillTx/>
                <a:latin typeface="Calibri"/>
                <a:ea typeface="+mn-ea"/>
                <a:cs typeface="+mn-cs"/>
              </a:rPr>
              <a:t> precipitates.</a:t>
            </a:r>
          </a:p>
        </p:txBody>
      </p:sp>
      <p:graphicFrame>
        <p:nvGraphicFramePr>
          <p:cNvPr id="23" name="Object 22"/>
          <p:cNvGraphicFramePr>
            <a:graphicFrameLocks/>
          </p:cNvGraphicFramePr>
          <p:nvPr>
            <p:extLst/>
          </p:nvPr>
        </p:nvGraphicFramePr>
        <p:xfrm>
          <a:off x="1106295" y="6197603"/>
          <a:ext cx="4200525" cy="393700"/>
        </p:xfrm>
        <a:graphic>
          <a:graphicData uri="http://schemas.openxmlformats.org/presentationml/2006/ole">
            <mc:AlternateContent xmlns:mc="http://schemas.openxmlformats.org/markup-compatibility/2006">
              <mc:Choice xmlns:v="urn:schemas-microsoft-com:vml" Requires="v">
                <p:oleObj spid="_x0000_s807973" name="Equation" r:id="rId10" imgW="2438400" imgH="228600" progId="Equation.3">
                  <p:embed/>
                </p:oleObj>
              </mc:Choice>
              <mc:Fallback>
                <p:oleObj name="Equation" r:id="rId10" imgW="2438400" imgH="228600" progId="Equation.3">
                  <p:embed/>
                  <p:pic>
                    <p:nvPicPr>
                      <p:cNvPr id="23" name="Object 22"/>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06295" y="6197603"/>
                        <a:ext cx="4200525"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5" name="Straight Arrow Connector 24"/>
          <p:cNvCxnSpPr/>
          <p:nvPr/>
        </p:nvCxnSpPr>
        <p:spPr>
          <a:xfrm flipH="1">
            <a:off x="4571987" y="5268691"/>
            <a:ext cx="550185" cy="55880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50965" y="3764294"/>
            <a:ext cx="778343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What is the maximum Au</a:t>
            </a:r>
            <a:r>
              <a:rPr kumimoji="0" lang="en-US" sz="2400" b="0" i="0" u="none" strike="noStrike" kern="1200" cap="none" spc="0" normalizeH="0" baseline="30000" noProof="0" dirty="0">
                <a:ln>
                  <a:noFill/>
                </a:ln>
                <a:solidFill>
                  <a:srgbClr val="FF0000"/>
                </a:solidFill>
                <a:effectLst/>
                <a:uLnTx/>
                <a:uFillTx/>
                <a:latin typeface="Calibri"/>
                <a:ea typeface="+mn-ea"/>
                <a:cs typeface="+mn-cs"/>
              </a:rPr>
              <a:t>+</a:t>
            </a:r>
            <a:r>
              <a:rPr kumimoji="0" lang="en-US" sz="2400" b="0" i="0" u="none" strike="noStrike" kern="1200" cap="none" spc="0" normalizeH="0" baseline="0" noProof="0" dirty="0">
                <a:ln>
                  <a:noFill/>
                </a:ln>
                <a:solidFill>
                  <a:srgbClr val="FF0000"/>
                </a:solidFill>
                <a:effectLst/>
                <a:uLnTx/>
                <a:uFillTx/>
                <a:latin typeface="Calibri"/>
                <a:ea typeface="+mn-ea"/>
                <a:cs typeface="+mn-cs"/>
              </a:rPr>
              <a:t> we can precipitate without precipitating any Ag</a:t>
            </a:r>
            <a:r>
              <a:rPr kumimoji="0" lang="en-US" sz="2400" b="0" i="0" u="none" strike="noStrike" kern="1200" cap="none" spc="0" normalizeH="0" baseline="30000" noProof="0" dirty="0">
                <a:ln>
                  <a:noFill/>
                </a:ln>
                <a:solidFill>
                  <a:srgbClr val="FF0000"/>
                </a:solidFill>
                <a:effectLst/>
                <a:uLnTx/>
                <a:uFillTx/>
                <a:latin typeface="Calibri"/>
                <a:ea typeface="+mn-ea"/>
                <a:cs typeface="+mn-cs"/>
              </a:rPr>
              <a:t>+</a:t>
            </a:r>
            <a:r>
              <a:rPr kumimoji="0" lang="en-US" sz="2400" b="0" i="0" u="none" strike="noStrike" kern="1200" cap="none" spc="0" normalizeH="0" baseline="0" noProof="0" dirty="0">
                <a:ln>
                  <a:noFill/>
                </a:ln>
                <a:solidFill>
                  <a:srgbClr val="FF0000"/>
                </a:solidFill>
                <a:effectLst/>
                <a:uLnTx/>
                <a:uFillTx/>
                <a:latin typeface="Calibri"/>
                <a:ea typeface="+mn-ea"/>
                <a:cs typeface="+mn-cs"/>
              </a:rPr>
              <a:t>?</a:t>
            </a:r>
          </a:p>
        </p:txBody>
      </p:sp>
      <p:sp>
        <p:nvSpPr>
          <p:cNvPr id="24" name="Slide Number Placeholder 2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6" name="Oval 25"/>
          <p:cNvSpPr/>
          <p:nvPr/>
        </p:nvSpPr>
        <p:spPr>
          <a:xfrm>
            <a:off x="6738426" y="2493386"/>
            <a:ext cx="1615159" cy="449943"/>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6797296" y="2520063"/>
            <a:ext cx="1539203" cy="400110"/>
          </a:xfrm>
          <a:prstGeom prst="rect">
            <a:avLst/>
          </a:prstGeom>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 typeface="Monotype Sorts" pitchFamily="2" charset="2"/>
              <a:buNone/>
              <a:tabLst/>
              <a:defRPr/>
            </a:pPr>
            <a:r>
              <a:rPr kumimoji="0" lang="en-US" altLang="en-US" sz="2000" b="0" i="0" u="none" strike="noStrike" kern="1200" cap="none" spc="0" normalizeH="0" baseline="0" noProof="0" dirty="0">
                <a:ln>
                  <a:noFill/>
                </a:ln>
                <a:solidFill>
                  <a:prstClr val="black"/>
                </a:solidFill>
                <a:effectLst/>
                <a:uLnTx/>
                <a:uFillTx/>
                <a:latin typeface="Calibri"/>
                <a:ea typeface="+mn-ea"/>
                <a:cs typeface="+mn-cs"/>
              </a:rPr>
              <a:t>&gt;1.8 x 10</a:t>
            </a:r>
            <a:r>
              <a:rPr kumimoji="0" lang="en-US" altLang="en-US" sz="2000" b="0" i="0" u="none" strike="noStrike" kern="1200" cap="none" spc="0" normalizeH="0" baseline="30000" noProof="0" dirty="0">
                <a:ln>
                  <a:noFill/>
                </a:ln>
                <a:solidFill>
                  <a:prstClr val="black"/>
                </a:solidFill>
                <a:effectLst/>
                <a:uLnTx/>
                <a:uFillTx/>
                <a:latin typeface="Calibri"/>
                <a:ea typeface="+mn-ea"/>
                <a:cs typeface="+mn-cs"/>
              </a:rPr>
              <a:t>-8</a:t>
            </a:r>
            <a:r>
              <a:rPr kumimoji="0" lang="en-US" altLang="en-US" sz="2000" b="0" i="1" u="none" strike="noStrike" kern="1200" cap="none" spc="0" normalizeH="0" baseline="0" noProof="0" dirty="0">
                <a:ln>
                  <a:noFill/>
                </a:ln>
                <a:solidFill>
                  <a:prstClr val="black"/>
                </a:solidFill>
                <a:effectLst/>
                <a:uLnTx/>
                <a:uFillTx/>
                <a:latin typeface="Calibri"/>
                <a:ea typeface="+mn-ea"/>
                <a:cs typeface="+mn-cs"/>
              </a:rPr>
              <a:t> M</a:t>
            </a:r>
          </a:p>
        </p:txBody>
      </p:sp>
      <p:sp>
        <p:nvSpPr>
          <p:cNvPr id="28" name="Rectangle 27"/>
          <p:cNvSpPr/>
          <p:nvPr/>
        </p:nvSpPr>
        <p:spPr>
          <a:xfrm>
            <a:off x="6816612" y="2136033"/>
            <a:ext cx="1539203" cy="400110"/>
          </a:xfrm>
          <a:prstGeom prst="rect">
            <a:avLst/>
          </a:prstGeom>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 typeface="Monotype Sorts" pitchFamily="2" charset="2"/>
              <a:buNone/>
              <a:tabLst/>
              <a:defRPr/>
            </a:pPr>
            <a:r>
              <a:rPr kumimoji="0" lang="en-US" altLang="en-US" sz="2000" b="0" i="0" u="none" strike="noStrike" kern="1200" cap="none" spc="0" normalizeH="0" baseline="0" noProof="0" dirty="0">
                <a:ln>
                  <a:noFill/>
                </a:ln>
                <a:solidFill>
                  <a:prstClr val="black"/>
                </a:solidFill>
                <a:effectLst/>
                <a:uLnTx/>
                <a:uFillTx/>
                <a:latin typeface="Calibri"/>
                <a:ea typeface="+mn-ea"/>
                <a:cs typeface="+mn-cs"/>
              </a:rPr>
              <a:t>&gt;1.9 x 10</a:t>
            </a:r>
            <a:r>
              <a:rPr kumimoji="0" lang="en-US" altLang="en-US" sz="2000" b="0" i="0" u="none" strike="noStrike" kern="1200" cap="none" spc="0" normalizeH="0" baseline="30000" noProof="0" dirty="0">
                <a:ln>
                  <a:noFill/>
                </a:ln>
                <a:solidFill>
                  <a:prstClr val="black"/>
                </a:solidFill>
                <a:effectLst/>
                <a:uLnTx/>
                <a:uFillTx/>
                <a:latin typeface="Calibri"/>
                <a:ea typeface="+mn-ea"/>
                <a:cs typeface="+mn-cs"/>
              </a:rPr>
              <a:t>-5</a:t>
            </a:r>
            <a:r>
              <a:rPr kumimoji="0" lang="en-US" altLang="en-US" sz="2000" b="0" i="1" u="none" strike="noStrike" kern="1200" cap="none" spc="0" normalizeH="0" baseline="0" noProof="0" dirty="0">
                <a:ln>
                  <a:noFill/>
                </a:ln>
                <a:solidFill>
                  <a:prstClr val="black"/>
                </a:solidFill>
                <a:effectLst/>
                <a:uLnTx/>
                <a:uFillTx/>
                <a:latin typeface="Calibri"/>
                <a:ea typeface="+mn-ea"/>
                <a:cs typeface="+mn-cs"/>
              </a:rPr>
              <a:t> M</a:t>
            </a:r>
          </a:p>
        </p:txBody>
      </p:sp>
      <p:sp>
        <p:nvSpPr>
          <p:cNvPr id="29" name="Rectangle 28"/>
          <p:cNvSpPr/>
          <p:nvPr/>
        </p:nvSpPr>
        <p:spPr>
          <a:xfrm>
            <a:off x="6763572" y="2896454"/>
            <a:ext cx="1625766" cy="400110"/>
          </a:xfrm>
          <a:prstGeom prst="rect">
            <a:avLst/>
          </a:prstGeom>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 typeface="Monotype Sorts" pitchFamily="2" charset="2"/>
              <a:buNone/>
              <a:tabLst/>
              <a:defRPr/>
            </a:pPr>
            <a:r>
              <a:rPr kumimoji="0" lang="en-US" altLang="en-US" sz="2000" b="0" i="0" u="none" strike="noStrike" kern="1200" cap="none" spc="0" normalizeH="0" baseline="0" noProof="0" dirty="0">
                <a:ln>
                  <a:noFill/>
                </a:ln>
                <a:solidFill>
                  <a:prstClr val="black"/>
                </a:solidFill>
                <a:effectLst/>
                <a:uLnTx/>
                <a:uFillTx/>
                <a:latin typeface="Calibri"/>
                <a:ea typeface="+mn-ea"/>
                <a:cs typeface="+mn-cs"/>
              </a:rPr>
              <a:t>&gt;2.0 x 10</a:t>
            </a:r>
            <a:r>
              <a:rPr kumimoji="0" lang="en-US" altLang="en-US" sz="2000" b="0" i="0" u="none" strike="noStrike" kern="1200" cap="none" spc="0" normalizeH="0" baseline="30000" noProof="0" dirty="0">
                <a:ln>
                  <a:noFill/>
                </a:ln>
                <a:solidFill>
                  <a:prstClr val="black"/>
                </a:solidFill>
                <a:effectLst/>
                <a:uLnTx/>
                <a:uFillTx/>
                <a:latin typeface="Calibri"/>
                <a:ea typeface="+mn-ea"/>
                <a:cs typeface="+mn-cs"/>
              </a:rPr>
              <a:t>-11</a:t>
            </a:r>
            <a:r>
              <a:rPr kumimoji="0" lang="en-US" altLang="en-US" sz="2000" b="0" i="1" u="none" strike="noStrike" kern="1200" cap="none" spc="0" normalizeH="0" baseline="0" noProof="0" dirty="0">
                <a:ln>
                  <a:noFill/>
                </a:ln>
                <a:solidFill>
                  <a:prstClr val="black"/>
                </a:solidFill>
                <a:effectLst/>
                <a:uLnTx/>
                <a:uFillTx/>
                <a:latin typeface="Calibri"/>
                <a:ea typeface="+mn-ea"/>
                <a:cs typeface="+mn-cs"/>
              </a:rPr>
              <a:t> M</a:t>
            </a:r>
          </a:p>
        </p:txBody>
      </p:sp>
    </p:spTree>
    <p:extLst>
      <p:ext uri="{BB962C8B-B14F-4D97-AF65-F5344CB8AC3E}">
        <p14:creationId xmlns:p14="http://schemas.microsoft.com/office/powerpoint/2010/main" val="17875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30" grpId="0"/>
      <p:bldP spid="2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90600" y="7391"/>
            <a:ext cx="718167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Calibri"/>
                <a:ea typeface="+mj-ea"/>
                <a:cs typeface="+mj-cs"/>
              </a:rPr>
              <a:t>Fractional Precipitation</a:t>
            </a:r>
          </a:p>
        </p:txBody>
      </p:sp>
      <p:sp>
        <p:nvSpPr>
          <p:cNvPr id="5" name="Rectangle 4"/>
          <p:cNvSpPr/>
          <p:nvPr/>
        </p:nvSpPr>
        <p:spPr>
          <a:xfrm>
            <a:off x="327851" y="950019"/>
            <a:ext cx="851135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a:ea typeface="+mn-ea"/>
                <a:cs typeface="+mn-cs"/>
              </a:rPr>
              <a:t>We can calculate the concentration of Cl</a:t>
            </a:r>
            <a:r>
              <a:rPr kumimoji="0" lang="en-US" altLang="en-US" sz="2400" b="0" i="0" u="none" strike="noStrike" kern="1200" cap="none" spc="0" normalizeH="0" baseline="30000" noProof="0" dirty="0">
                <a:ln>
                  <a:noFill/>
                </a:ln>
                <a:solidFill>
                  <a:prstClr val="black"/>
                </a:solidFill>
                <a:effectLst/>
                <a:uLnTx/>
                <a:uFillTx/>
                <a:latin typeface="Calibri"/>
                <a:ea typeface="+mn-ea"/>
                <a:cs typeface="+mn-cs"/>
              </a:rPr>
              <a:t>-</a:t>
            </a:r>
            <a:r>
              <a:rPr kumimoji="0" lang="en-US" altLang="en-US" sz="2400" b="0" i="0" u="none" strike="noStrike" kern="1200" cap="none" spc="0" normalizeH="0" baseline="0" noProof="0" dirty="0">
                <a:ln>
                  <a:noFill/>
                </a:ln>
                <a:solidFill>
                  <a:prstClr val="black"/>
                </a:solidFill>
                <a:effectLst/>
                <a:uLnTx/>
                <a:uFillTx/>
                <a:latin typeface="Calibri"/>
                <a:ea typeface="+mn-ea"/>
                <a:cs typeface="+mn-cs"/>
              </a:rPr>
              <a:t> required to initiate precipitation of each of these metal chlorides.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6" name="Group 5"/>
          <p:cNvGrpSpPr/>
          <p:nvPr/>
        </p:nvGrpSpPr>
        <p:grpSpPr>
          <a:xfrm>
            <a:off x="654994" y="1795887"/>
            <a:ext cx="1280884" cy="1708227"/>
            <a:chOff x="411163" y="2335104"/>
            <a:chExt cx="1774825" cy="2366962"/>
          </a:xfrm>
        </p:grpSpPr>
        <p:graphicFrame>
          <p:nvGraphicFramePr>
            <p:cNvPr id="7" name="Object 6"/>
            <p:cNvGraphicFramePr>
              <a:graphicFrameLocks noChangeAspect="1"/>
            </p:cNvGraphicFramePr>
            <p:nvPr>
              <p:extLst/>
            </p:nvPr>
          </p:nvGraphicFramePr>
          <p:xfrm>
            <a:off x="411163" y="2335104"/>
            <a:ext cx="1774825" cy="2366962"/>
          </p:xfrm>
          <a:graphic>
            <a:graphicData uri="http://schemas.openxmlformats.org/presentationml/2006/ole">
              <mc:AlternateContent xmlns:mc="http://schemas.openxmlformats.org/markup-compatibility/2006">
                <mc:Choice xmlns:v="urn:schemas-microsoft-com:vml" Requires="v">
                  <p:oleObj spid="_x0000_s808986" name="CS ChemDraw Drawing" r:id="rId3" imgW="1530720" imgH="2040120" progId="ChemDraw.Document.6.0">
                    <p:embed/>
                  </p:oleObj>
                </mc:Choice>
                <mc:Fallback>
                  <p:oleObj name="CS ChemDraw Drawing" r:id="rId3" imgW="1530720" imgH="2040120" progId="ChemDraw.Document.6.0">
                    <p:embed/>
                    <p:pic>
                      <p:nvPicPr>
                        <p:cNvPr id="7"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163" y="2335104"/>
                          <a:ext cx="1774825" cy="2366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7"/>
            <p:cNvSpPr/>
            <p:nvPr/>
          </p:nvSpPr>
          <p:spPr>
            <a:xfrm>
              <a:off x="697393" y="3381831"/>
              <a:ext cx="649024" cy="46910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Cu</a:t>
              </a:r>
              <a:r>
                <a:rPr kumimoji="0" 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8"/>
            <p:cNvSpPr/>
            <p:nvPr/>
          </p:nvSpPr>
          <p:spPr>
            <a:xfrm>
              <a:off x="1333284" y="3381831"/>
              <a:ext cx="646801" cy="46910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Ag</a:t>
              </a:r>
              <a:r>
                <a:rPr kumimoji="0" 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a:t>
              </a:r>
              <a:endParaRPr kumimoji="0" lang="en-US" sz="1200" b="0" i="0" u="none" strike="noStrike" kern="1200" cap="none" spc="0" normalizeH="0" baseline="30000" noProof="0" dirty="0">
                <a:ln>
                  <a:noFill/>
                </a:ln>
                <a:solidFill>
                  <a:prstClr val="black"/>
                </a:solidFill>
                <a:effectLst/>
                <a:uLnTx/>
                <a:uFillTx/>
                <a:latin typeface="Calibri"/>
                <a:ea typeface="+mn-ea"/>
                <a:cs typeface="+mn-cs"/>
              </a:endParaRPr>
            </a:p>
          </p:txBody>
        </p:sp>
        <p:sp>
          <p:nvSpPr>
            <p:cNvPr id="10" name="Rectangle 9"/>
            <p:cNvSpPr/>
            <p:nvPr/>
          </p:nvSpPr>
          <p:spPr>
            <a:xfrm>
              <a:off x="729280" y="3812499"/>
              <a:ext cx="662351" cy="46910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Au</a:t>
              </a:r>
              <a:r>
                <a:rPr kumimoji="0" 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a:t>
              </a:r>
              <a:endParaRPr kumimoji="0" lang="en-US" sz="1200" b="0" i="0" u="none" strike="noStrike" kern="1200" cap="none" spc="0" normalizeH="0" baseline="30000" noProof="0" dirty="0">
                <a:ln>
                  <a:noFill/>
                </a:ln>
                <a:solidFill>
                  <a:prstClr val="black"/>
                </a:solidFill>
                <a:effectLst/>
                <a:uLnTx/>
                <a:uFillTx/>
                <a:latin typeface="Calibri"/>
                <a:ea typeface="+mn-ea"/>
                <a:cs typeface="+mn-cs"/>
              </a:endParaRPr>
            </a:p>
          </p:txBody>
        </p:sp>
        <p:sp>
          <p:nvSpPr>
            <p:cNvPr id="11" name="Rectangle 10"/>
            <p:cNvSpPr/>
            <p:nvPr/>
          </p:nvSpPr>
          <p:spPr>
            <a:xfrm>
              <a:off x="1271960" y="3782495"/>
              <a:ext cx="824495" cy="46910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SO</a:t>
              </a:r>
              <a:r>
                <a:rPr kumimoji="0" lang="en-US" sz="1600" b="0" i="0" u="none" strike="noStrike" kern="1200" cap="none" spc="0" normalizeH="0" baseline="-25000" noProof="0" dirty="0">
                  <a:ln>
                    <a:noFill/>
                  </a:ln>
                  <a:solidFill>
                    <a:srgbClr val="000000"/>
                  </a:solidFill>
                  <a:effectLst/>
                  <a:uLnTx/>
                  <a:uFillTx/>
                  <a:latin typeface="Calibri" panose="020F0502020204030204" pitchFamily="34" charset="0"/>
                  <a:ea typeface="+mn-ea"/>
                  <a:cs typeface="+mn-cs"/>
                </a:rPr>
                <a:t>4</a:t>
              </a:r>
              <a:r>
                <a:rPr kumimoji="0" 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2-</a:t>
              </a:r>
              <a:endParaRPr kumimoji="0" lang="en-US" sz="1200" b="0" i="0" u="none" strike="noStrike" kern="1200" cap="none" spc="0" normalizeH="0" baseline="30000" noProof="0" dirty="0">
                <a:ln>
                  <a:noFill/>
                </a:ln>
                <a:solidFill>
                  <a:prstClr val="black"/>
                </a:solidFill>
                <a:effectLst/>
                <a:uLnTx/>
                <a:uFillTx/>
                <a:latin typeface="Calibri"/>
                <a:ea typeface="+mn-ea"/>
                <a:cs typeface="+mn-cs"/>
              </a:endParaRPr>
            </a:p>
          </p:txBody>
        </p:sp>
      </p:grpSp>
      <p:pic>
        <p:nvPicPr>
          <p:cNvPr id="3502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5092" y="2070656"/>
            <a:ext cx="3905272" cy="1212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750965" y="3764294"/>
            <a:ext cx="778343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What is the maximum Au</a:t>
            </a:r>
            <a:r>
              <a:rPr kumimoji="0" lang="en-US" sz="2400" b="0" i="0" u="none" strike="noStrike" kern="1200" cap="none" spc="0" normalizeH="0" baseline="30000" noProof="0" dirty="0">
                <a:ln>
                  <a:noFill/>
                </a:ln>
                <a:solidFill>
                  <a:srgbClr val="FF0000"/>
                </a:solidFill>
                <a:effectLst/>
                <a:uLnTx/>
                <a:uFillTx/>
                <a:latin typeface="Calibri"/>
                <a:ea typeface="+mn-ea"/>
                <a:cs typeface="+mn-cs"/>
              </a:rPr>
              <a:t>+</a:t>
            </a:r>
            <a:r>
              <a:rPr kumimoji="0" lang="en-US" sz="2400" b="0" i="0" u="none" strike="noStrike" kern="1200" cap="none" spc="0" normalizeH="0" baseline="0" noProof="0" dirty="0">
                <a:ln>
                  <a:noFill/>
                </a:ln>
                <a:solidFill>
                  <a:srgbClr val="FF0000"/>
                </a:solidFill>
                <a:effectLst/>
                <a:uLnTx/>
                <a:uFillTx/>
                <a:latin typeface="Calibri"/>
                <a:ea typeface="+mn-ea"/>
                <a:cs typeface="+mn-cs"/>
              </a:rPr>
              <a:t> we can precipitate without precipitating any Ag</a:t>
            </a:r>
            <a:r>
              <a:rPr kumimoji="0" lang="en-US" sz="2400" b="0" i="0" u="none" strike="noStrike" kern="1200" cap="none" spc="0" normalizeH="0" baseline="30000" noProof="0" dirty="0">
                <a:ln>
                  <a:noFill/>
                </a:ln>
                <a:solidFill>
                  <a:srgbClr val="FF0000"/>
                </a:solidFill>
                <a:effectLst/>
                <a:uLnTx/>
                <a:uFillTx/>
                <a:latin typeface="Calibri"/>
                <a:ea typeface="+mn-ea"/>
                <a:cs typeface="+mn-cs"/>
              </a:rPr>
              <a:t>+</a:t>
            </a:r>
            <a:r>
              <a:rPr kumimoji="0" lang="en-US" sz="2400" b="0" i="0" u="none" strike="noStrike" kern="1200" cap="none" spc="0" normalizeH="0" baseline="0" noProof="0" dirty="0">
                <a:ln>
                  <a:noFill/>
                </a:ln>
                <a:solidFill>
                  <a:srgbClr val="FF0000"/>
                </a:solidFill>
                <a:effectLst/>
                <a:uLnTx/>
                <a:uFillTx/>
                <a:latin typeface="Calibri"/>
                <a:ea typeface="+mn-ea"/>
                <a:cs typeface="+mn-cs"/>
              </a:rPr>
              <a:t>?</a:t>
            </a:r>
          </a:p>
        </p:txBody>
      </p:sp>
      <p:sp>
        <p:nvSpPr>
          <p:cNvPr id="14" name="Rectangle 13"/>
          <p:cNvSpPr/>
          <p:nvPr/>
        </p:nvSpPr>
        <p:spPr>
          <a:xfrm>
            <a:off x="6763572" y="2120929"/>
            <a:ext cx="1625766" cy="400110"/>
          </a:xfrm>
          <a:prstGeom prst="rect">
            <a:avLst/>
          </a:prstGeom>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 typeface="Monotype Sorts" pitchFamily="2" charset="2"/>
              <a:buNone/>
              <a:tabLst/>
              <a:defRPr/>
            </a:pPr>
            <a:r>
              <a:rPr kumimoji="0" lang="en-US" altLang="en-US" sz="2000" b="0" i="0" u="none" strike="noStrike" kern="1200" cap="none" spc="0" normalizeH="0" baseline="0" noProof="0" dirty="0">
                <a:ln>
                  <a:noFill/>
                </a:ln>
                <a:solidFill>
                  <a:prstClr val="black"/>
                </a:solidFill>
                <a:effectLst/>
                <a:uLnTx/>
                <a:uFillTx/>
                <a:latin typeface="Calibri"/>
                <a:ea typeface="+mn-ea"/>
                <a:cs typeface="+mn-cs"/>
              </a:rPr>
              <a:t>&gt;2.0 x 10</a:t>
            </a:r>
            <a:r>
              <a:rPr kumimoji="0" lang="en-US" altLang="en-US" sz="2000" b="0" i="0" u="none" strike="noStrike" kern="1200" cap="none" spc="0" normalizeH="0" baseline="30000" noProof="0" dirty="0">
                <a:ln>
                  <a:noFill/>
                </a:ln>
                <a:solidFill>
                  <a:prstClr val="black"/>
                </a:solidFill>
                <a:effectLst/>
                <a:uLnTx/>
                <a:uFillTx/>
                <a:latin typeface="Calibri"/>
                <a:ea typeface="+mn-ea"/>
                <a:cs typeface="+mn-cs"/>
              </a:rPr>
              <a:t>-11</a:t>
            </a:r>
            <a:r>
              <a:rPr kumimoji="0" lang="en-US" altLang="en-US" sz="2000" b="0" i="1" u="none" strike="noStrike" kern="1200" cap="none" spc="0" normalizeH="0" baseline="0" noProof="0" dirty="0">
                <a:ln>
                  <a:noFill/>
                </a:ln>
                <a:solidFill>
                  <a:prstClr val="black"/>
                </a:solidFill>
                <a:effectLst/>
                <a:uLnTx/>
                <a:uFillTx/>
                <a:latin typeface="Calibri"/>
                <a:ea typeface="+mn-ea"/>
                <a:cs typeface="+mn-cs"/>
              </a:rPr>
              <a:t> M</a:t>
            </a:r>
          </a:p>
        </p:txBody>
      </p:sp>
      <p:sp>
        <p:nvSpPr>
          <p:cNvPr id="15" name="Rectangle 14"/>
          <p:cNvSpPr/>
          <p:nvPr/>
        </p:nvSpPr>
        <p:spPr>
          <a:xfrm>
            <a:off x="6197448" y="1701324"/>
            <a:ext cx="26518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[Cl-] needed to precipitate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ectangle 17"/>
          <p:cNvSpPr/>
          <p:nvPr/>
        </p:nvSpPr>
        <p:spPr>
          <a:xfrm>
            <a:off x="6797296" y="2520063"/>
            <a:ext cx="1539203" cy="400110"/>
          </a:xfrm>
          <a:prstGeom prst="rect">
            <a:avLst/>
          </a:prstGeom>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 typeface="Monotype Sorts" pitchFamily="2" charset="2"/>
              <a:buNone/>
              <a:tabLst/>
              <a:defRPr/>
            </a:pPr>
            <a:r>
              <a:rPr kumimoji="0" lang="en-US" altLang="en-US" sz="2000" b="0" i="0" u="none" strike="noStrike" kern="1200" cap="none" spc="0" normalizeH="0" baseline="0" noProof="0" dirty="0">
                <a:ln>
                  <a:noFill/>
                </a:ln>
                <a:solidFill>
                  <a:prstClr val="black"/>
                </a:solidFill>
                <a:effectLst/>
                <a:uLnTx/>
                <a:uFillTx/>
                <a:latin typeface="Calibri"/>
                <a:ea typeface="+mn-ea"/>
                <a:cs typeface="+mn-cs"/>
              </a:rPr>
              <a:t>&gt;1.8 x 10</a:t>
            </a:r>
            <a:r>
              <a:rPr kumimoji="0" lang="en-US" altLang="en-US" sz="2000" b="0" i="0" u="none" strike="noStrike" kern="1200" cap="none" spc="0" normalizeH="0" baseline="30000" noProof="0" dirty="0">
                <a:ln>
                  <a:noFill/>
                </a:ln>
                <a:solidFill>
                  <a:prstClr val="black"/>
                </a:solidFill>
                <a:effectLst/>
                <a:uLnTx/>
                <a:uFillTx/>
                <a:latin typeface="Calibri"/>
                <a:ea typeface="+mn-ea"/>
                <a:cs typeface="+mn-cs"/>
              </a:rPr>
              <a:t>-8</a:t>
            </a:r>
            <a:r>
              <a:rPr kumimoji="0" lang="en-US" altLang="en-US" sz="2000" b="0" i="1" u="none" strike="noStrike" kern="1200" cap="none" spc="0" normalizeH="0" baseline="0" noProof="0" dirty="0">
                <a:ln>
                  <a:noFill/>
                </a:ln>
                <a:solidFill>
                  <a:prstClr val="black"/>
                </a:solidFill>
                <a:effectLst/>
                <a:uLnTx/>
                <a:uFillTx/>
                <a:latin typeface="Calibri"/>
                <a:ea typeface="+mn-ea"/>
                <a:cs typeface="+mn-cs"/>
              </a:rPr>
              <a:t> M</a:t>
            </a:r>
          </a:p>
        </p:txBody>
      </p:sp>
      <p:sp>
        <p:nvSpPr>
          <p:cNvPr id="19" name="Rectangle 18"/>
          <p:cNvSpPr/>
          <p:nvPr/>
        </p:nvSpPr>
        <p:spPr>
          <a:xfrm>
            <a:off x="646995" y="3386635"/>
            <a:ext cx="1287532"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dirty="0">
                <a:ln>
                  <a:noFill/>
                </a:ln>
                <a:solidFill>
                  <a:srgbClr val="000000"/>
                </a:solidFill>
                <a:effectLst/>
                <a:uLnTx/>
                <a:uFillTx/>
                <a:latin typeface="Calibri"/>
                <a:ea typeface="+mn-ea"/>
                <a:cs typeface="+mn-cs"/>
              </a:rPr>
              <a:t>0.010 </a:t>
            </a:r>
            <a:r>
              <a:rPr kumimoji="0" lang="en-US" altLang="en-US" sz="1800" b="0" i="1" u="none" strike="noStrike" kern="0" cap="none" spc="0" normalizeH="0" baseline="0" noProof="0" dirty="0">
                <a:ln>
                  <a:noFill/>
                </a:ln>
                <a:solidFill>
                  <a:srgbClr val="000000"/>
                </a:solidFill>
                <a:effectLst/>
                <a:uLnTx/>
                <a:uFillTx/>
                <a:latin typeface="Calibri"/>
                <a:ea typeface="+mn-ea"/>
                <a:cs typeface="+mn-cs"/>
              </a:rPr>
              <a:t>M </a:t>
            </a:r>
            <a:r>
              <a:rPr kumimoji="0" lang="en-US" altLang="en-US" sz="1800" b="0" i="0" u="none" strike="noStrike" kern="0" cap="none" spc="0" normalizeH="0" baseline="0" noProof="0" dirty="0" err="1">
                <a:ln>
                  <a:noFill/>
                </a:ln>
                <a:solidFill>
                  <a:srgbClr val="000000"/>
                </a:solidFill>
                <a:effectLst/>
                <a:uLnTx/>
                <a:uFillTx/>
                <a:latin typeface="Calibri"/>
                <a:ea typeface="+mn-ea"/>
                <a:cs typeface="+mn-cs"/>
              </a:rPr>
              <a:t>M</a:t>
            </a:r>
            <a:r>
              <a:rPr kumimoji="0" lang="en-US" altLang="en-US" sz="1800" b="0" i="0" u="none" strike="noStrike" kern="0" cap="none" spc="0" normalizeH="0" baseline="30000" noProof="0" dirty="0">
                <a:ln>
                  <a:noFill/>
                </a:ln>
                <a:solidFill>
                  <a:srgbClr val="000000"/>
                </a:solidFill>
                <a:effectLst/>
                <a:uLnTx/>
                <a:uFillTx/>
                <a:latin typeface="Calibri"/>
                <a:ea typeface="+mn-ea"/>
                <a:cs typeface="+mn-cs"/>
              </a:rPr>
              <a:t>+</a:t>
            </a:r>
            <a:endParaRPr kumimoji="0" lang="en-US" sz="1800" b="0" i="0" u="none" strike="noStrike" kern="1200" cap="none" spc="0" normalizeH="0" baseline="30000" noProof="0" dirty="0">
              <a:ln>
                <a:noFill/>
              </a:ln>
              <a:solidFill>
                <a:prstClr val="black"/>
              </a:solidFill>
              <a:effectLst/>
              <a:uLnTx/>
              <a:uFillTx/>
              <a:latin typeface="Calibri"/>
              <a:ea typeface="+mn-ea"/>
              <a:cs typeface="+mn-cs"/>
            </a:endParaRPr>
          </a:p>
        </p:txBody>
      </p:sp>
      <p:sp>
        <p:nvSpPr>
          <p:cNvPr id="20" name="Rectangle 19"/>
          <p:cNvSpPr/>
          <p:nvPr/>
        </p:nvSpPr>
        <p:spPr>
          <a:xfrm>
            <a:off x="6793461" y="2934687"/>
            <a:ext cx="1539203" cy="400110"/>
          </a:xfrm>
          <a:prstGeom prst="rect">
            <a:avLst/>
          </a:prstGeom>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 typeface="Monotype Sorts" pitchFamily="2" charset="2"/>
              <a:buNone/>
              <a:tabLst/>
              <a:defRPr/>
            </a:pPr>
            <a:r>
              <a:rPr kumimoji="0" lang="en-US" altLang="en-US" sz="2000" b="0" i="0" u="none" strike="noStrike" kern="1200" cap="none" spc="0" normalizeH="0" baseline="0" noProof="0" dirty="0">
                <a:ln>
                  <a:noFill/>
                </a:ln>
                <a:solidFill>
                  <a:prstClr val="black"/>
                </a:solidFill>
                <a:effectLst/>
                <a:uLnTx/>
                <a:uFillTx/>
                <a:latin typeface="Calibri"/>
                <a:ea typeface="+mn-ea"/>
                <a:cs typeface="+mn-cs"/>
              </a:rPr>
              <a:t>&gt;1.9 x 10</a:t>
            </a:r>
            <a:r>
              <a:rPr kumimoji="0" lang="en-US" altLang="en-US" sz="2000" b="0" i="0" u="none" strike="noStrike" kern="1200" cap="none" spc="0" normalizeH="0" baseline="30000" noProof="0" dirty="0">
                <a:ln>
                  <a:noFill/>
                </a:ln>
                <a:solidFill>
                  <a:prstClr val="black"/>
                </a:solidFill>
                <a:effectLst/>
                <a:uLnTx/>
                <a:uFillTx/>
                <a:latin typeface="Calibri"/>
                <a:ea typeface="+mn-ea"/>
                <a:cs typeface="+mn-cs"/>
              </a:rPr>
              <a:t>-5</a:t>
            </a:r>
            <a:r>
              <a:rPr kumimoji="0" lang="en-US" altLang="en-US" sz="2000" b="0" i="1" u="none" strike="noStrike" kern="1200" cap="none" spc="0" normalizeH="0" baseline="0" noProof="0" dirty="0">
                <a:ln>
                  <a:noFill/>
                </a:ln>
                <a:solidFill>
                  <a:prstClr val="black"/>
                </a:solidFill>
                <a:effectLst/>
                <a:uLnTx/>
                <a:uFillTx/>
                <a:latin typeface="Calibri"/>
                <a:ea typeface="+mn-ea"/>
                <a:cs typeface="+mn-cs"/>
              </a:rPr>
              <a:t> M</a:t>
            </a:r>
          </a:p>
        </p:txBody>
      </p:sp>
      <p:graphicFrame>
        <p:nvGraphicFramePr>
          <p:cNvPr id="23" name="Object 22"/>
          <p:cNvGraphicFramePr>
            <a:graphicFrameLocks/>
          </p:cNvGraphicFramePr>
          <p:nvPr>
            <p:extLst/>
          </p:nvPr>
        </p:nvGraphicFramePr>
        <p:xfrm>
          <a:off x="2057465" y="4605494"/>
          <a:ext cx="4200525" cy="393700"/>
        </p:xfrm>
        <a:graphic>
          <a:graphicData uri="http://schemas.openxmlformats.org/presentationml/2006/ole">
            <mc:AlternateContent xmlns:mc="http://schemas.openxmlformats.org/markup-compatibility/2006">
              <mc:Choice xmlns:v="urn:schemas-microsoft-com:vml" Requires="v">
                <p:oleObj spid="_x0000_s808987" name="Equation" r:id="rId6" imgW="2438400" imgH="228600" progId="Equation.3">
                  <p:embed/>
                </p:oleObj>
              </mc:Choice>
              <mc:Fallback>
                <p:oleObj name="Equation" r:id="rId6" imgW="2438400" imgH="228600" progId="Equation.3">
                  <p:embed/>
                  <p:pic>
                    <p:nvPicPr>
                      <p:cNvPr id="23" name="Object 2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465" y="4605494"/>
                        <a:ext cx="4200525"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 name="Object 26"/>
          <p:cNvGraphicFramePr>
            <a:graphicFrameLocks/>
          </p:cNvGraphicFramePr>
          <p:nvPr>
            <p:extLst/>
          </p:nvPr>
        </p:nvGraphicFramePr>
        <p:xfrm>
          <a:off x="1112232" y="5054285"/>
          <a:ext cx="6076269" cy="881291"/>
        </p:xfrm>
        <a:graphic>
          <a:graphicData uri="http://schemas.openxmlformats.org/presentationml/2006/ole">
            <mc:AlternateContent xmlns:mc="http://schemas.openxmlformats.org/markup-compatibility/2006">
              <mc:Choice xmlns:v="urn:schemas-microsoft-com:vml" Requires="v">
                <p:oleObj spid="_x0000_s808988" name="Equation" r:id="rId8" imgW="3327400" imgH="482600" progId="Equation.3">
                  <p:embed/>
                </p:oleObj>
              </mc:Choice>
              <mc:Fallback>
                <p:oleObj name="Equation" r:id="rId8" imgW="3327400" imgH="482600" progId="Equation.3">
                  <p:embed/>
                  <p:pic>
                    <p:nvPicPr>
                      <p:cNvPr id="27" name="Object 26"/>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2232" y="5054285"/>
                        <a:ext cx="6076269" cy="8812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Rectangle 27"/>
          <p:cNvSpPr/>
          <p:nvPr/>
        </p:nvSpPr>
        <p:spPr>
          <a:xfrm>
            <a:off x="768198" y="5950091"/>
            <a:ext cx="7606562" cy="830997"/>
          </a:xfrm>
          <a:prstGeom prst="rect">
            <a:avLst/>
          </a:prstGeom>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7030A0"/>
                </a:solidFill>
                <a:effectLst/>
                <a:uLnTx/>
                <a:uFillTx/>
                <a:latin typeface="Calibri"/>
                <a:ea typeface="+mn-ea"/>
                <a:cs typeface="+mn-cs"/>
              </a:rPr>
              <a:t>Therefore, </a:t>
            </a:r>
            <a:r>
              <a:rPr kumimoji="0" lang="en-US" altLang="en-US" sz="2400" b="0" i="0" u="sng" strike="noStrike" kern="1200" cap="none" spc="0" normalizeH="0" baseline="0" noProof="0" dirty="0">
                <a:ln>
                  <a:noFill/>
                </a:ln>
                <a:solidFill>
                  <a:srgbClr val="7030A0"/>
                </a:solidFill>
                <a:effectLst/>
                <a:uLnTx/>
                <a:uFillTx/>
                <a:latin typeface="Calibri"/>
                <a:ea typeface="+mn-ea"/>
                <a:cs typeface="+mn-cs"/>
              </a:rPr>
              <a:t>99.99989%</a:t>
            </a:r>
            <a:r>
              <a:rPr kumimoji="0" lang="en-US" altLang="en-US" sz="2400" b="0" i="0" u="none" strike="noStrike" kern="1200" cap="none" spc="0" normalizeH="0" baseline="0" noProof="0" dirty="0">
                <a:ln>
                  <a:noFill/>
                </a:ln>
                <a:solidFill>
                  <a:srgbClr val="7030A0"/>
                </a:solidFill>
                <a:effectLst/>
                <a:uLnTx/>
                <a:uFillTx/>
                <a:latin typeface="Calibri"/>
                <a:ea typeface="+mn-ea"/>
                <a:cs typeface="+mn-cs"/>
              </a:rPr>
              <a:t> of the Au</a:t>
            </a:r>
            <a:r>
              <a:rPr kumimoji="0" lang="en-US" altLang="en-US" sz="2400" b="0" i="0" u="none" strike="noStrike" kern="1200" cap="none" spc="0" normalizeH="0" baseline="30000" noProof="0" dirty="0">
                <a:ln>
                  <a:noFill/>
                </a:ln>
                <a:solidFill>
                  <a:srgbClr val="7030A0"/>
                </a:solidFill>
                <a:effectLst/>
                <a:uLnTx/>
                <a:uFillTx/>
                <a:latin typeface="Calibri"/>
                <a:ea typeface="+mn-ea"/>
                <a:cs typeface="+mn-cs"/>
              </a:rPr>
              <a:t>+</a:t>
            </a:r>
            <a:r>
              <a:rPr kumimoji="0" lang="en-US" altLang="en-US" sz="2400" b="0" i="0" u="none" strike="noStrike" kern="1200" cap="none" spc="0" normalizeH="0" baseline="0" noProof="0" dirty="0">
                <a:ln>
                  <a:noFill/>
                </a:ln>
                <a:solidFill>
                  <a:srgbClr val="7030A0"/>
                </a:solidFill>
                <a:effectLst/>
                <a:uLnTx/>
                <a:uFillTx/>
                <a:latin typeface="Calibri"/>
                <a:ea typeface="+mn-ea"/>
                <a:cs typeface="+mn-cs"/>
              </a:rPr>
              <a:t> ions precipitates before </a:t>
            </a:r>
            <a:r>
              <a:rPr kumimoji="0" lang="en-US" altLang="en-US" sz="2400" b="0" i="0" u="none" strike="noStrike" kern="1200" cap="none" spc="0" normalizeH="0" baseline="0" noProof="0" dirty="0" err="1">
                <a:ln>
                  <a:noFill/>
                </a:ln>
                <a:solidFill>
                  <a:srgbClr val="7030A0"/>
                </a:solidFill>
                <a:effectLst/>
                <a:uLnTx/>
                <a:uFillTx/>
                <a:latin typeface="Calibri"/>
                <a:ea typeface="+mn-ea"/>
                <a:cs typeface="+mn-cs"/>
              </a:rPr>
              <a:t>AgCl</a:t>
            </a:r>
            <a:r>
              <a:rPr kumimoji="0" lang="en-US" altLang="en-US" sz="2400" b="0" i="0" u="none" strike="noStrike" kern="1200" cap="none" spc="0" normalizeH="0" baseline="0" noProof="0" dirty="0">
                <a:ln>
                  <a:noFill/>
                </a:ln>
                <a:solidFill>
                  <a:srgbClr val="7030A0"/>
                </a:solidFill>
                <a:effectLst/>
                <a:uLnTx/>
                <a:uFillTx/>
                <a:latin typeface="Calibri"/>
                <a:ea typeface="+mn-ea"/>
                <a:cs typeface="+mn-cs"/>
              </a:rPr>
              <a:t> begins to precipitate.  </a:t>
            </a:r>
          </a:p>
        </p:txBody>
      </p:sp>
      <p:sp>
        <p:nvSpPr>
          <p:cNvPr id="21" name="Slide Number Placeholder 20"/>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81020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8BF788A-1C92-4C4C-8622-099D831B1B99}"/>
              </a:ext>
            </a:extLst>
          </p:cNvPr>
          <p:cNvSpPr>
            <a:spLocks noGrp="1"/>
          </p:cNvSpPr>
          <p:nvPr>
            <p:ph type="subTitle" idx="1"/>
          </p:nvPr>
        </p:nvSpPr>
        <p:spPr>
          <a:xfrm>
            <a:off x="1371600" y="3886200"/>
            <a:ext cx="6400800" cy="1752600"/>
          </a:xfrm>
        </p:spPr>
        <p:txBody>
          <a:bodyPr/>
          <a:lstStyle/>
          <a:p>
            <a:endParaRPr lang="en-US"/>
          </a:p>
        </p:txBody>
      </p:sp>
      <p:sp>
        <p:nvSpPr>
          <p:cNvPr id="4" name="Slide Number Placeholder 3">
            <a:extLst>
              <a:ext uri="{FF2B5EF4-FFF2-40B4-BE49-F238E27FC236}">
                <a16:creationId xmlns:a16="http://schemas.microsoft.com/office/drawing/2014/main" id="{0F3E3DF6-5AB9-46A0-B3FF-23CAC47FEDDB}"/>
              </a:ext>
            </a:extLst>
          </p:cNvPr>
          <p:cNvSpPr>
            <a:spLocks noGrp="1"/>
          </p:cNvSpPr>
          <p:nvPr>
            <p:ph type="sldNum" sz="quarter" idx="12"/>
          </p:nvPr>
        </p:nvSpPr>
        <p:spPr>
          <a:xfrm>
            <a:off x="6553200" y="6356350"/>
            <a:ext cx="2133600" cy="365125"/>
          </a:xfrm>
        </p:spPr>
        <p:txBody>
          <a:bodyPr/>
          <a:lstStyle/>
          <a:p>
            <a:fld id="{B6F15528-21DE-4FAA-801E-634DDDAF4B2B}" type="slidenum">
              <a:rPr lang="en-US" smtClean="0"/>
              <a:pPr/>
              <a:t>42</a:t>
            </a:fld>
            <a:endParaRPr lang="en-US"/>
          </a:p>
        </p:txBody>
      </p:sp>
      <p:pic>
        <p:nvPicPr>
          <p:cNvPr id="5" name="Picture 4">
            <a:extLst>
              <a:ext uri="{FF2B5EF4-FFF2-40B4-BE49-F238E27FC236}">
                <a16:creationId xmlns:a16="http://schemas.microsoft.com/office/drawing/2014/main" id="{ECE4FF88-B0B4-406A-A639-272525199B06}"/>
              </a:ext>
            </a:extLst>
          </p:cNvPr>
          <p:cNvPicPr>
            <a:picLocks noChangeAspect="1"/>
          </p:cNvPicPr>
          <p:nvPr/>
        </p:nvPicPr>
        <p:blipFill>
          <a:blip r:embed="rId3"/>
          <a:stretch>
            <a:fillRect/>
          </a:stretch>
        </p:blipFill>
        <p:spPr>
          <a:xfrm>
            <a:off x="1000837" y="226105"/>
            <a:ext cx="7164105" cy="6356350"/>
          </a:xfrm>
          <a:prstGeom prst="rect">
            <a:avLst/>
          </a:prstGeom>
        </p:spPr>
      </p:pic>
      <p:sp>
        <p:nvSpPr>
          <p:cNvPr id="9" name="Rectangle: Rounded Corners 8">
            <a:extLst>
              <a:ext uri="{FF2B5EF4-FFF2-40B4-BE49-F238E27FC236}">
                <a16:creationId xmlns:a16="http://schemas.microsoft.com/office/drawing/2014/main" id="{8826F82D-94C8-4B01-B24E-19CC870DC1B7}"/>
              </a:ext>
            </a:extLst>
          </p:cNvPr>
          <p:cNvSpPr/>
          <p:nvPr/>
        </p:nvSpPr>
        <p:spPr>
          <a:xfrm>
            <a:off x="1231103" y="6053516"/>
            <a:ext cx="1749163" cy="228523"/>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a:extLst>
              <a:ext uri="{FF2B5EF4-FFF2-40B4-BE49-F238E27FC236}">
                <a16:creationId xmlns:a16="http://schemas.microsoft.com/office/drawing/2014/main" id="{902EA83B-2E33-4E5B-96B4-AEC6D94E748B}"/>
              </a:ext>
            </a:extLst>
          </p:cNvPr>
          <p:cNvPicPr>
            <a:picLocks noChangeAspect="1" noChangeArrowheads="1"/>
          </p:cNvPicPr>
          <p:nvPr/>
        </p:nvPicPr>
        <p:blipFill>
          <a:blip r:embed="rId4" cstate="print"/>
          <a:srcRect/>
          <a:stretch>
            <a:fillRect/>
          </a:stretch>
        </p:blipFill>
        <p:spPr bwMode="auto">
          <a:xfrm>
            <a:off x="3254512" y="5858097"/>
            <a:ext cx="215215" cy="214853"/>
          </a:xfrm>
          <a:prstGeom prst="rect">
            <a:avLst/>
          </a:prstGeom>
          <a:noFill/>
          <a:ln w="9525">
            <a:noFill/>
            <a:miter lim="800000"/>
            <a:headEnd/>
            <a:tailEnd/>
          </a:ln>
        </p:spPr>
      </p:pic>
      <p:sp>
        <p:nvSpPr>
          <p:cNvPr id="13" name="Left Brace 12">
            <a:extLst>
              <a:ext uri="{FF2B5EF4-FFF2-40B4-BE49-F238E27FC236}">
                <a16:creationId xmlns:a16="http://schemas.microsoft.com/office/drawing/2014/main" id="{BB11891D-9E2A-40F3-93EC-0BB7CAF423A4}"/>
              </a:ext>
            </a:extLst>
          </p:cNvPr>
          <p:cNvSpPr/>
          <p:nvPr/>
        </p:nvSpPr>
        <p:spPr>
          <a:xfrm>
            <a:off x="2980266" y="5842531"/>
            <a:ext cx="1128747" cy="1015470"/>
          </a:xfrm>
          <a:prstGeom prst="leftBrace">
            <a:avLst>
              <a:gd name="adj1" fmla="val 4913"/>
              <a:gd name="adj2" fmla="val 31330"/>
            </a:avLst>
          </a:prstGeom>
          <a:noFill/>
          <a:ln w="28575" cap="flat" cmpd="sng" algn="ctr">
            <a:solidFill>
              <a:srgbClr val="7030A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D07F2959-3668-45A1-A78C-647128AC5092}"/>
              </a:ext>
            </a:extLst>
          </p:cNvPr>
          <p:cNvSpPr txBox="1"/>
          <p:nvPr/>
        </p:nvSpPr>
        <p:spPr>
          <a:xfrm>
            <a:off x="3638526" y="5834063"/>
            <a:ext cx="3653018" cy="1308050"/>
          </a:xfrm>
          <a:prstGeom prst="rect">
            <a:avLst/>
          </a:prstGeom>
          <a:noFill/>
        </p:spPr>
        <p:txBody>
          <a:bodyPr wrap="square" rtlCol="0">
            <a:spAutoFit/>
          </a:bodyPr>
          <a:lstStyle/>
          <a:p>
            <a:pPr>
              <a:spcAft>
                <a:spcPts val="600"/>
              </a:spcAft>
            </a:pPr>
            <a:r>
              <a:rPr lang="en-US" sz="1600" dirty="0">
                <a:solidFill>
                  <a:prstClr val="black"/>
                </a:solidFill>
                <a:latin typeface="Calibri"/>
              </a:rPr>
              <a:t>Definition</a:t>
            </a:r>
          </a:p>
          <a:p>
            <a:pPr>
              <a:spcAft>
                <a:spcPts val="600"/>
              </a:spcAft>
            </a:pPr>
            <a:r>
              <a:rPr lang="en-US" sz="1600" dirty="0">
                <a:solidFill>
                  <a:prstClr val="black"/>
                </a:solidFill>
                <a:latin typeface="Calibri"/>
              </a:rPr>
              <a:t>Complex Ions</a:t>
            </a:r>
          </a:p>
          <a:p>
            <a:pPr>
              <a:spcAft>
                <a:spcPts val="600"/>
              </a:spcAft>
            </a:pPr>
            <a:r>
              <a:rPr lang="en-US" sz="1600" i="1" dirty="0" err="1">
                <a:solidFill>
                  <a:prstClr val="black"/>
                </a:solidFill>
                <a:latin typeface="Calibri"/>
              </a:rPr>
              <a:t>K</a:t>
            </a:r>
            <a:r>
              <a:rPr lang="en-US" sz="1600" baseline="-25000" dirty="0" err="1">
                <a:solidFill>
                  <a:prstClr val="black"/>
                </a:solidFill>
                <a:latin typeface="Calibri"/>
              </a:rPr>
              <a:t>f</a:t>
            </a:r>
            <a:r>
              <a:rPr lang="en-US" sz="1600" dirty="0">
                <a:solidFill>
                  <a:prstClr val="black"/>
                </a:solidFill>
                <a:latin typeface="Calibri"/>
              </a:rPr>
              <a:t> and </a:t>
            </a:r>
            <a:r>
              <a:rPr lang="en-US" sz="1600" i="1" dirty="0" err="1">
                <a:solidFill>
                  <a:prstClr val="black"/>
                </a:solidFill>
                <a:latin typeface="Calibri"/>
              </a:rPr>
              <a:t>K</a:t>
            </a:r>
            <a:r>
              <a:rPr lang="en-US" sz="1600" baseline="-25000" dirty="0" err="1">
                <a:solidFill>
                  <a:prstClr val="black"/>
                </a:solidFill>
                <a:latin typeface="Calibri"/>
              </a:rPr>
              <a:t>d</a:t>
            </a:r>
            <a:endParaRPr lang="en-US" sz="1600" baseline="-25000" dirty="0">
              <a:solidFill>
                <a:prstClr val="black"/>
              </a:solidFill>
              <a:latin typeface="Calibri"/>
            </a:endParaRPr>
          </a:p>
          <a:p>
            <a:pPr>
              <a:spcAft>
                <a:spcPts val="600"/>
              </a:spcAft>
            </a:pPr>
            <a:endParaRPr lang="en-US" sz="1600" dirty="0">
              <a:solidFill>
                <a:prstClr val="black"/>
              </a:solidFill>
              <a:latin typeface="Calibri"/>
            </a:endParaRPr>
          </a:p>
        </p:txBody>
      </p:sp>
    </p:spTree>
    <p:extLst>
      <p:ext uri="{BB962C8B-B14F-4D97-AF65-F5344CB8AC3E}">
        <p14:creationId xmlns:p14="http://schemas.microsoft.com/office/powerpoint/2010/main" val="366489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http://textflow.mheducation.com/figures/0077386620/cha02680_0901_lg.jpg"/>
          <p:cNvPicPr>
            <a:picLocks noChangeAspect="1" noChangeArrowheads="1"/>
          </p:cNvPicPr>
          <p:nvPr/>
        </p:nvPicPr>
        <p:blipFill>
          <a:blip r:embed="rId3" cstate="print"/>
          <a:srcRect/>
          <a:stretch>
            <a:fillRect/>
          </a:stretch>
        </p:blipFill>
        <p:spPr bwMode="auto">
          <a:xfrm>
            <a:off x="3377979" y="1298629"/>
            <a:ext cx="5383250" cy="2305960"/>
          </a:xfrm>
          <a:prstGeom prst="rect">
            <a:avLst/>
          </a:prstGeom>
          <a:noFill/>
        </p:spPr>
      </p:pic>
      <p:sp>
        <p:nvSpPr>
          <p:cNvPr id="4" name="Title 1"/>
          <p:cNvSpPr txBox="1">
            <a:spLocks/>
          </p:cNvSpPr>
          <p:nvPr/>
        </p:nvSpPr>
        <p:spPr>
          <a:xfrm>
            <a:off x="1457325" y="-7932"/>
            <a:ext cx="622935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u="sng" kern="0" dirty="0">
                <a:solidFill>
                  <a:sysClr val="windowText" lastClr="000000"/>
                </a:solidFill>
                <a:latin typeface="Calibri"/>
                <a:ea typeface="+mj-ea"/>
                <a:cs typeface="+mj-cs"/>
              </a:rPr>
              <a:t>Lewis Acids and Bases</a:t>
            </a:r>
            <a:endParaRPr kumimoji="0" lang="en-US" sz="3600" b="0" i="0" u="sng" strike="noStrike" kern="1200" cap="none" spc="0" normalizeH="0" baseline="0" noProof="0" dirty="0">
              <a:ln>
                <a:noFill/>
              </a:ln>
              <a:solidFill>
                <a:sysClr val="windowText" lastClr="000000"/>
              </a:solidFill>
              <a:effectLst/>
              <a:uLnTx/>
              <a:uFillTx/>
              <a:latin typeface="Calibri"/>
              <a:ea typeface="+mj-ea"/>
              <a:cs typeface="+mj-cs"/>
            </a:endParaRPr>
          </a:p>
        </p:txBody>
      </p:sp>
      <p:pic>
        <p:nvPicPr>
          <p:cNvPr id="5" name="Picture 4" descr="lewis"/>
          <p:cNvPicPr>
            <a:picLocks noChangeAspect="1" noChangeArrowheads="1"/>
          </p:cNvPicPr>
          <p:nvPr/>
        </p:nvPicPr>
        <p:blipFill>
          <a:blip r:embed="rId4" cstate="print"/>
          <a:srcRect/>
          <a:stretch>
            <a:fillRect/>
          </a:stretch>
        </p:blipFill>
        <p:spPr bwMode="auto">
          <a:xfrm>
            <a:off x="548776" y="1232769"/>
            <a:ext cx="2462213" cy="4038600"/>
          </a:xfrm>
          <a:prstGeom prst="rect">
            <a:avLst/>
          </a:prstGeom>
          <a:noFill/>
        </p:spPr>
      </p:pic>
      <p:sp>
        <p:nvSpPr>
          <p:cNvPr id="6" name="Rectangle 5"/>
          <p:cNvSpPr/>
          <p:nvPr/>
        </p:nvSpPr>
        <p:spPr>
          <a:xfrm>
            <a:off x="292350" y="5323654"/>
            <a:ext cx="2939651" cy="830997"/>
          </a:xfrm>
          <a:prstGeom prst="rect">
            <a:avLst/>
          </a:prstGeom>
        </p:spPr>
        <p:txBody>
          <a:bodyPr wrap="none">
            <a:spAutoFit/>
          </a:bodyPr>
          <a:lstStyle/>
          <a:p>
            <a:pPr lvl="0" algn="ctr" fontAlgn="base">
              <a:spcAft>
                <a:spcPct val="0"/>
              </a:spcAft>
            </a:pPr>
            <a:r>
              <a:rPr lang="en-US" sz="2400" dirty="0">
                <a:solidFill>
                  <a:srgbClr val="000000"/>
                </a:solidFill>
                <a:latin typeface="Calibri" pitchFamily="34" charset="0"/>
              </a:rPr>
              <a:t>Gilbert Newton Lewis </a:t>
            </a:r>
          </a:p>
          <a:p>
            <a:pPr lvl="0" algn="ctr" fontAlgn="base">
              <a:spcAft>
                <a:spcPct val="0"/>
              </a:spcAft>
            </a:pPr>
            <a:r>
              <a:rPr lang="en-US" sz="2400" dirty="0">
                <a:solidFill>
                  <a:srgbClr val="000000"/>
                </a:solidFill>
                <a:latin typeface="Calibri" pitchFamily="34" charset="0"/>
              </a:rPr>
              <a:t>(1875-1946) </a:t>
            </a:r>
          </a:p>
        </p:txBody>
      </p:sp>
      <p:sp>
        <p:nvSpPr>
          <p:cNvPr id="7" name="TextBox 6"/>
          <p:cNvSpPr txBox="1"/>
          <p:nvPr/>
        </p:nvSpPr>
        <p:spPr>
          <a:xfrm>
            <a:off x="4561369" y="1031362"/>
            <a:ext cx="2743201" cy="461665"/>
          </a:xfrm>
          <a:prstGeom prst="rect">
            <a:avLst/>
          </a:prstGeom>
          <a:noFill/>
        </p:spPr>
        <p:txBody>
          <a:bodyPr wrap="square" rtlCol="0">
            <a:spAutoFit/>
          </a:bodyPr>
          <a:lstStyle/>
          <a:p>
            <a:r>
              <a:rPr lang="en-US" sz="2400" dirty="0"/>
              <a:t>Lewis Dot Structure:</a:t>
            </a:r>
          </a:p>
        </p:txBody>
      </p:sp>
      <p:grpSp>
        <p:nvGrpSpPr>
          <p:cNvPr id="18" name="Group 17"/>
          <p:cNvGrpSpPr/>
          <p:nvPr/>
        </p:nvGrpSpPr>
        <p:grpSpPr>
          <a:xfrm>
            <a:off x="3544544" y="3758387"/>
            <a:ext cx="5078467" cy="1750208"/>
            <a:chOff x="228463" y="3566042"/>
            <a:chExt cx="8602030" cy="2964546"/>
          </a:xfrm>
        </p:grpSpPr>
        <p:graphicFrame>
          <p:nvGraphicFramePr>
            <p:cNvPr id="10" name="Object 10"/>
            <p:cNvGraphicFramePr>
              <a:graphicFrameLocks noChangeAspect="1"/>
            </p:cNvGraphicFramePr>
            <p:nvPr/>
          </p:nvGraphicFramePr>
          <p:xfrm>
            <a:off x="2057314" y="5769693"/>
            <a:ext cx="751204" cy="760895"/>
          </p:xfrm>
          <a:graphic>
            <a:graphicData uri="http://schemas.openxmlformats.org/presentationml/2006/ole">
              <mc:AlternateContent xmlns:mc="http://schemas.openxmlformats.org/markup-compatibility/2006">
                <mc:Choice xmlns:v="urn:schemas-microsoft-com:vml" Requires="v">
                  <p:oleObj spid="_x0000_s811050" name="CS ChemDraw Drawing" r:id="rId5" imgW="246631" imgH="249750" progId="ChemDraw.Document.6.0">
                    <p:embed/>
                  </p:oleObj>
                </mc:Choice>
                <mc:Fallback>
                  <p:oleObj name="CS ChemDraw Drawing" r:id="rId5" imgW="246631" imgH="249750" progId="ChemDraw.Document.6.0">
                    <p:embed/>
                    <p:pic>
                      <p:nvPicPr>
                        <p:cNvPr id="1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314" y="5769693"/>
                          <a:ext cx="751204" cy="760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TextBox 10"/>
            <p:cNvSpPr txBox="1"/>
            <p:nvPr/>
          </p:nvSpPr>
          <p:spPr>
            <a:xfrm>
              <a:off x="228463" y="5225232"/>
              <a:ext cx="4333705" cy="637424"/>
            </a:xfrm>
            <a:prstGeom prst="rect">
              <a:avLst/>
            </a:prstGeom>
            <a:noFill/>
          </p:spPr>
          <p:txBody>
            <a:bodyPr wrap="square" rtlCol="0">
              <a:spAutoFit/>
            </a:bodyPr>
            <a:lstStyle/>
            <a:p>
              <a:pPr algn="ctr"/>
              <a:r>
                <a:rPr lang="en-US" dirty="0"/>
                <a:t>Needs 3 electrons</a:t>
              </a:r>
            </a:p>
          </p:txBody>
        </p:sp>
        <p:graphicFrame>
          <p:nvGraphicFramePr>
            <p:cNvPr id="12" name="Object 11"/>
            <p:cNvGraphicFramePr>
              <a:graphicFrameLocks noChangeAspect="1"/>
            </p:cNvGraphicFramePr>
            <p:nvPr/>
          </p:nvGraphicFramePr>
          <p:xfrm>
            <a:off x="770438" y="4137661"/>
            <a:ext cx="770981" cy="744936"/>
          </p:xfrm>
          <a:graphic>
            <a:graphicData uri="http://schemas.openxmlformats.org/presentationml/2006/ole">
              <mc:AlternateContent xmlns:mc="http://schemas.openxmlformats.org/markup-compatibility/2006">
                <mc:Choice xmlns:v="urn:schemas-microsoft-com:vml" Requires="v">
                  <p:oleObj spid="_x0000_s811051" name="CS ChemDraw Drawing" r:id="rId7" imgW="234475" imgH="226530" progId="ChemDraw.Document.6.0">
                    <p:embed/>
                  </p:oleObj>
                </mc:Choice>
                <mc:Fallback>
                  <p:oleObj name="CS ChemDraw Drawing" r:id="rId7" imgW="234475" imgH="226530" progId="ChemDraw.Document.6.0">
                    <p:embed/>
                    <p:pic>
                      <p:nvPicPr>
                        <p:cNvPr id="12"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0438" y="4137661"/>
                          <a:ext cx="770981" cy="744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 name="Object 12"/>
            <p:cNvGraphicFramePr>
              <a:graphicFrameLocks noChangeAspect="1"/>
            </p:cNvGraphicFramePr>
            <p:nvPr/>
          </p:nvGraphicFramePr>
          <p:xfrm>
            <a:off x="2011408" y="4176848"/>
            <a:ext cx="770981" cy="744936"/>
          </p:xfrm>
          <a:graphic>
            <a:graphicData uri="http://schemas.openxmlformats.org/presentationml/2006/ole">
              <mc:AlternateContent xmlns:mc="http://schemas.openxmlformats.org/markup-compatibility/2006">
                <mc:Choice xmlns:v="urn:schemas-microsoft-com:vml" Requires="v">
                  <p:oleObj spid="_x0000_s811052" name="CS ChemDraw Drawing" r:id="rId9" imgW="234475" imgH="226530" progId="ChemDraw.Document.6.0">
                    <p:embed/>
                  </p:oleObj>
                </mc:Choice>
                <mc:Fallback>
                  <p:oleObj name="CS ChemDraw Drawing" r:id="rId9" imgW="234475" imgH="226530" progId="ChemDraw.Document.6.0">
                    <p:embed/>
                    <p:pic>
                      <p:nvPicPr>
                        <p:cNvPr id="13"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11408" y="4176848"/>
                          <a:ext cx="770981" cy="744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 name="Object 13"/>
            <p:cNvGraphicFramePr>
              <a:graphicFrameLocks noChangeAspect="1"/>
            </p:cNvGraphicFramePr>
            <p:nvPr/>
          </p:nvGraphicFramePr>
          <p:xfrm>
            <a:off x="3239318" y="4202975"/>
            <a:ext cx="770981" cy="744936"/>
          </p:xfrm>
          <a:graphic>
            <a:graphicData uri="http://schemas.openxmlformats.org/presentationml/2006/ole">
              <mc:AlternateContent xmlns:mc="http://schemas.openxmlformats.org/markup-compatibility/2006">
                <mc:Choice xmlns:v="urn:schemas-microsoft-com:vml" Requires="v">
                  <p:oleObj spid="_x0000_s811053" name="CS ChemDraw Drawing" r:id="rId11" imgW="234475" imgH="226530" progId="ChemDraw.Document.6.0">
                    <p:embed/>
                  </p:oleObj>
                </mc:Choice>
                <mc:Fallback>
                  <p:oleObj name="CS ChemDraw Drawing" r:id="rId11" imgW="234475" imgH="226530" progId="ChemDraw.Document.6.0">
                    <p:embed/>
                    <p:pic>
                      <p:nvPicPr>
                        <p:cNvPr id="14" name="Object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39318" y="4202975"/>
                          <a:ext cx="770981" cy="744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Box 14"/>
            <p:cNvSpPr txBox="1"/>
            <p:nvPr/>
          </p:nvSpPr>
          <p:spPr>
            <a:xfrm>
              <a:off x="416285" y="3566042"/>
              <a:ext cx="4145906" cy="625584"/>
            </a:xfrm>
            <a:prstGeom prst="rect">
              <a:avLst/>
            </a:prstGeom>
            <a:noFill/>
          </p:spPr>
          <p:txBody>
            <a:bodyPr wrap="square" rtlCol="0">
              <a:spAutoFit/>
            </a:bodyPr>
            <a:lstStyle/>
            <a:p>
              <a:pPr algn="ctr"/>
              <a:r>
                <a:rPr lang="en-US" dirty="0"/>
                <a:t>Need 1 electron each</a:t>
              </a:r>
            </a:p>
          </p:txBody>
        </p:sp>
        <p:sp>
          <p:nvSpPr>
            <p:cNvPr id="16" name="TextBox 15"/>
            <p:cNvSpPr txBox="1"/>
            <p:nvPr/>
          </p:nvSpPr>
          <p:spPr>
            <a:xfrm>
              <a:off x="4976952" y="3581603"/>
              <a:ext cx="3853541" cy="1094771"/>
            </a:xfrm>
            <a:prstGeom prst="rect">
              <a:avLst/>
            </a:prstGeom>
            <a:noFill/>
          </p:spPr>
          <p:txBody>
            <a:bodyPr wrap="square" rtlCol="0">
              <a:spAutoFit/>
            </a:bodyPr>
            <a:lstStyle/>
            <a:p>
              <a:pPr algn="ctr"/>
              <a:r>
                <a:rPr lang="en-US" dirty="0"/>
                <a:t>Combine unpaired electrons</a:t>
              </a:r>
            </a:p>
          </p:txBody>
        </p:sp>
        <p:graphicFrame>
          <p:nvGraphicFramePr>
            <p:cNvPr id="17" name="Object 14"/>
            <p:cNvGraphicFramePr>
              <a:graphicFrameLocks noChangeAspect="1"/>
            </p:cNvGraphicFramePr>
            <p:nvPr/>
          </p:nvGraphicFramePr>
          <p:xfrm>
            <a:off x="5816421" y="4729321"/>
            <a:ext cx="2133336" cy="1444850"/>
          </p:xfrm>
          <a:graphic>
            <a:graphicData uri="http://schemas.openxmlformats.org/presentationml/2006/ole">
              <mc:AlternateContent xmlns:mc="http://schemas.openxmlformats.org/markup-compatibility/2006">
                <mc:Choice xmlns:v="urn:schemas-microsoft-com:vml" Requires="v">
                  <p:oleObj spid="_x0000_s811054" name="CS ChemDraw Drawing" r:id="rId13" imgW="699104" imgH="473580" progId="ChemDraw.Document.6.0">
                    <p:embed/>
                  </p:oleObj>
                </mc:Choice>
                <mc:Fallback>
                  <p:oleObj name="CS ChemDraw Drawing" r:id="rId13" imgW="699104" imgH="473580" progId="ChemDraw.Document.6.0">
                    <p:embed/>
                    <p:pic>
                      <p:nvPicPr>
                        <p:cNvPr id="17" name="Object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16421" y="4729321"/>
                          <a:ext cx="2133336" cy="144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9" name="TextBox 18"/>
          <p:cNvSpPr txBox="1"/>
          <p:nvPr/>
        </p:nvSpPr>
        <p:spPr>
          <a:xfrm>
            <a:off x="3466214" y="5730949"/>
            <a:ext cx="5369442" cy="830997"/>
          </a:xfrm>
          <a:prstGeom prst="rect">
            <a:avLst/>
          </a:prstGeom>
          <a:noFill/>
        </p:spPr>
        <p:txBody>
          <a:bodyPr wrap="square" rtlCol="0">
            <a:spAutoFit/>
          </a:bodyPr>
          <a:lstStyle/>
          <a:p>
            <a:r>
              <a:rPr lang="en-US" sz="2400" dirty="0">
                <a:solidFill>
                  <a:srgbClr val="FF0000"/>
                </a:solidFill>
              </a:rPr>
              <a:t>Also proposed a definition for acids and bases. Now known as Lewis acids.</a:t>
            </a:r>
          </a:p>
        </p:txBody>
      </p:sp>
      <p:sp>
        <p:nvSpPr>
          <p:cNvPr id="20" name="Slide Number Placeholder 19"/>
          <p:cNvSpPr>
            <a:spLocks noGrp="1"/>
          </p:cNvSpPr>
          <p:nvPr>
            <p:ph type="sldNum" sz="quarter" idx="12"/>
          </p:nvPr>
        </p:nvSpPr>
        <p:spPr/>
        <p:txBody>
          <a:bodyPr/>
          <a:lstStyle/>
          <a:p>
            <a:fld id="{B6F15528-21DE-4FAA-801E-634DDDAF4B2B}" type="slidenum">
              <a:rPr lang="en-US" smtClean="0"/>
              <a:pPr/>
              <a:t>43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57325" y="-7932"/>
            <a:ext cx="622935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u="sng" kern="0" dirty="0">
                <a:solidFill>
                  <a:sysClr val="windowText" lastClr="000000"/>
                </a:solidFill>
                <a:latin typeface="Calibri"/>
                <a:ea typeface="+mj-ea"/>
                <a:cs typeface="+mj-cs"/>
              </a:rPr>
              <a:t>Lewis Acids and Bases</a:t>
            </a:r>
            <a:endParaRPr kumimoji="0" lang="en-US" sz="3600" b="0" i="0" u="sng"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5" name="Rectangle 17"/>
          <p:cNvSpPr txBox="1">
            <a:spLocks noChangeArrowheads="1"/>
          </p:cNvSpPr>
          <p:nvPr/>
        </p:nvSpPr>
        <p:spPr>
          <a:xfrm>
            <a:off x="455431" y="930321"/>
            <a:ext cx="8229600" cy="3139321"/>
          </a:xfrm>
          <a:prstGeom prst="rect">
            <a:avLst/>
          </a:prstGeom>
        </p:spPr>
        <p:txBody>
          <a:bodyPr vert="horz" wrap="square" lIns="91440" tIns="45720" rIns="91440" bIns="45720" rtlCol="0">
            <a:spAutoFit/>
          </a:bodyPr>
          <a:lstStyle/>
          <a:p>
            <a:pPr marL="338138" marR="0" lvl="1" indent="-338138" algn="l" defTabSz="914400" rtl="0" eaLnBrk="1" fontAlgn="auto" latinLnBrk="0" hangingPunct="1">
              <a:lnSpc>
                <a:spcPct val="100000"/>
              </a:lnSpc>
              <a:spcBef>
                <a:spcPts val="1200"/>
              </a:spcBef>
              <a:spcAft>
                <a:spcPts val="0"/>
              </a:spcAft>
              <a:buClr>
                <a:srgbClr val="FF0000"/>
              </a:buClr>
              <a:buSzPct val="120000"/>
              <a:buFont typeface="Wingdings" pitchFamily="2" charset="2"/>
              <a:buChar char="§"/>
              <a:tabLst/>
              <a:defRPr/>
            </a:pPr>
            <a:r>
              <a:rPr kumimoji="0" lang="en-US" altLang="en-US" sz="2400" b="0" i="0" u="none" strike="noStrike" kern="1200" cap="none" spc="0" normalizeH="0" baseline="0" noProof="0" dirty="0">
                <a:ln>
                  <a:noFill/>
                </a:ln>
                <a:solidFill>
                  <a:schemeClr val="tx1"/>
                </a:solidFill>
                <a:effectLst/>
                <a:uLnTx/>
                <a:uFillTx/>
                <a:latin typeface="+mn-lt"/>
                <a:ea typeface="+mn-ea"/>
                <a:cs typeface="+mn-cs"/>
              </a:rPr>
              <a:t>A  </a:t>
            </a:r>
            <a:r>
              <a:rPr lang="en-US" altLang="en-US" sz="2400" b="1" i="1" dirty="0">
                <a:solidFill>
                  <a:srgbClr val="0000CC"/>
                </a:solidFill>
              </a:rPr>
              <a:t>Lewis b</a:t>
            </a:r>
            <a:r>
              <a:rPr kumimoji="0" lang="en-US" altLang="en-US" sz="2400" b="1" i="1" u="none" strike="noStrike" kern="1200" cap="none" spc="0" normalizeH="0" baseline="0" noProof="0" dirty="0" err="1">
                <a:ln>
                  <a:noFill/>
                </a:ln>
                <a:solidFill>
                  <a:srgbClr val="0000CC"/>
                </a:solidFill>
                <a:uLnTx/>
                <a:uFillTx/>
                <a:latin typeface="+mn-lt"/>
                <a:ea typeface="+mn-ea"/>
                <a:cs typeface="+mn-cs"/>
              </a:rPr>
              <a:t>ase</a:t>
            </a:r>
            <a:r>
              <a:rPr kumimoji="0" lang="en-US" altLang="en-US" sz="2400" b="0" i="0" u="none" strike="noStrike" kern="1200" cap="none" spc="0" normalizeH="0" baseline="0" noProof="0" dirty="0">
                <a:ln>
                  <a:noFill/>
                </a:ln>
                <a:solidFill>
                  <a:schemeClr val="tx1"/>
                </a:solidFill>
                <a:effectLst/>
                <a:uLnTx/>
                <a:uFillTx/>
                <a:latin typeface="+mn-lt"/>
                <a:ea typeface="+mn-ea"/>
                <a:cs typeface="+mn-cs"/>
              </a:rPr>
              <a:t> is any species that donates an electron pair.</a:t>
            </a:r>
          </a:p>
          <a:p>
            <a:pPr marL="338138" marR="0" lvl="1" indent="-338138" algn="l" defTabSz="914400" rtl="0" eaLnBrk="1" fontAlgn="auto" latinLnBrk="0" hangingPunct="1">
              <a:lnSpc>
                <a:spcPct val="100000"/>
              </a:lnSpc>
              <a:spcBef>
                <a:spcPts val="600"/>
              </a:spcBef>
              <a:spcAft>
                <a:spcPts val="0"/>
              </a:spcAft>
              <a:buClr>
                <a:srgbClr val="FF0000"/>
              </a:buClr>
              <a:buSzPct val="120000"/>
              <a:buFont typeface="Wingdings" pitchFamily="2" charset="2"/>
              <a:buChar char="§"/>
              <a:tabLst/>
              <a:defRPr/>
            </a:pPr>
            <a:r>
              <a:rPr kumimoji="0" lang="en-US" altLang="en-US" sz="2400" b="0" i="0" u="none" strike="noStrike" kern="1200" cap="none" spc="0" normalizeH="0" baseline="0" noProof="0" dirty="0">
                <a:ln>
                  <a:noFill/>
                </a:ln>
                <a:solidFill>
                  <a:schemeClr val="tx1"/>
                </a:solidFill>
                <a:effectLst/>
                <a:uLnTx/>
                <a:uFillTx/>
                <a:latin typeface="+mn-lt"/>
                <a:ea typeface="+mn-ea"/>
                <a:cs typeface="+mn-cs"/>
              </a:rPr>
              <a:t>An </a:t>
            </a:r>
            <a:r>
              <a:rPr kumimoji="0" lang="en-US" altLang="en-US" sz="2400" b="1" i="1" u="none" strike="noStrike" kern="1200" cap="none" spc="0" normalizeH="0" baseline="0" noProof="0" dirty="0">
                <a:ln>
                  <a:noFill/>
                </a:ln>
                <a:solidFill>
                  <a:srgbClr val="FF0000"/>
                </a:solidFill>
                <a:uLnTx/>
                <a:uFillTx/>
                <a:latin typeface="+mn-lt"/>
                <a:ea typeface="+mn-ea"/>
                <a:cs typeface="+mn-cs"/>
              </a:rPr>
              <a:t>Lewis</a:t>
            </a:r>
            <a:r>
              <a:rPr kumimoji="0" lang="en-US" altLang="en-US" sz="2400" b="1" i="1" u="none" strike="noStrike" kern="1200" cap="none" spc="0" normalizeH="0" noProof="0" dirty="0">
                <a:ln>
                  <a:noFill/>
                </a:ln>
                <a:solidFill>
                  <a:srgbClr val="FF0000"/>
                </a:solidFill>
                <a:uLnTx/>
                <a:uFillTx/>
                <a:latin typeface="+mn-lt"/>
                <a:ea typeface="+mn-ea"/>
                <a:cs typeface="+mn-cs"/>
              </a:rPr>
              <a:t> a</a:t>
            </a:r>
            <a:r>
              <a:rPr kumimoji="0" lang="en-US" altLang="en-US" sz="2400" b="1" i="1" u="none" strike="noStrike" kern="1200" cap="none" spc="0" normalizeH="0" baseline="0" noProof="0" dirty="0">
                <a:ln>
                  <a:noFill/>
                </a:ln>
                <a:solidFill>
                  <a:srgbClr val="FF0000"/>
                </a:solidFill>
                <a:uLnTx/>
                <a:uFillTx/>
                <a:latin typeface="+mn-lt"/>
                <a:ea typeface="+mn-ea"/>
                <a:cs typeface="+mn-cs"/>
              </a:rPr>
              <a:t>cid</a:t>
            </a:r>
            <a:r>
              <a:rPr kumimoji="0" lang="en-US" altLang="en-US" sz="2400" b="0" i="0" u="none" strike="noStrike" kern="1200" cap="none" spc="0" normalizeH="0" baseline="0" noProof="0" dirty="0">
                <a:ln>
                  <a:noFill/>
                </a:ln>
                <a:solidFill>
                  <a:schemeClr val="tx1"/>
                </a:solidFill>
                <a:effectLst/>
                <a:uLnTx/>
                <a:uFillTx/>
                <a:latin typeface="+mn-lt"/>
                <a:ea typeface="+mn-ea"/>
                <a:cs typeface="+mn-cs"/>
              </a:rPr>
              <a:t> is any species that accepts an electron pair.</a:t>
            </a:r>
          </a:p>
          <a:p>
            <a:pPr marL="338138" marR="0" lvl="1" indent="-338138" algn="l" defTabSz="914400" rtl="0" eaLnBrk="1" fontAlgn="auto" latinLnBrk="0" hangingPunct="1">
              <a:lnSpc>
                <a:spcPct val="100000"/>
              </a:lnSpc>
              <a:spcBef>
                <a:spcPts val="600"/>
              </a:spcBef>
              <a:spcAft>
                <a:spcPts val="0"/>
              </a:spcAft>
              <a:buClr>
                <a:srgbClr val="FF0000"/>
              </a:buClr>
              <a:buSzPct val="120000"/>
              <a:buFont typeface="Wingdings" pitchFamily="2" charset="2"/>
              <a:buChar char="§"/>
              <a:tabLst/>
              <a:defRPr/>
            </a:pPr>
            <a:r>
              <a:rPr kumimoji="0" lang="en-US" altLang="en-US" sz="2400" b="0" i="0" u="none" strike="noStrike" kern="1200" cap="none" spc="0" normalizeH="0" baseline="0" noProof="0" dirty="0">
                <a:ln>
                  <a:noFill/>
                </a:ln>
                <a:solidFill>
                  <a:schemeClr val="tx1"/>
                </a:solidFill>
                <a:effectLst/>
                <a:uLnTx/>
                <a:uFillTx/>
                <a:latin typeface="+mn-lt"/>
                <a:ea typeface="+mn-ea"/>
                <a:cs typeface="+mn-cs"/>
              </a:rPr>
              <a:t>This definition greatly expands the classes of acids.</a:t>
            </a:r>
          </a:p>
          <a:p>
            <a:pPr marL="338138" marR="0" lvl="1" indent="-338138" algn="l" defTabSz="914400" rtl="0" eaLnBrk="1" fontAlgn="auto" latinLnBrk="0" hangingPunct="1">
              <a:lnSpc>
                <a:spcPct val="100000"/>
              </a:lnSpc>
              <a:spcBef>
                <a:spcPts val="1800"/>
              </a:spcBef>
              <a:spcAft>
                <a:spcPts val="0"/>
              </a:spcAft>
              <a:buClr>
                <a:srgbClr val="FF0000"/>
              </a:buClr>
              <a:buSzPct val="120000"/>
              <a:buFont typeface="Wingdings" pitchFamily="2" charset="2"/>
              <a:buChar char="§"/>
              <a:tabLst/>
              <a:defRPr/>
            </a:pPr>
            <a:r>
              <a:rPr kumimoji="0" lang="en-US" altLang="en-US" sz="2400" b="0" i="0" u="none" strike="noStrike" kern="1200" cap="none" spc="0" normalizeH="0" baseline="0" noProof="0" dirty="0">
                <a:ln>
                  <a:noFill/>
                </a:ln>
                <a:solidFill>
                  <a:schemeClr val="tx1"/>
                </a:solidFill>
                <a:effectLst/>
                <a:uLnTx/>
                <a:uFillTx/>
                <a:latin typeface="+mn-lt"/>
                <a:ea typeface="+mn-ea"/>
                <a:cs typeface="+mn-cs"/>
              </a:rPr>
              <a:t>The acid-base reaction, in the Lewis sense, is the sharing of an electron pair between an acid and a base resulting in the formation of a bond:</a:t>
            </a:r>
          </a:p>
          <a:p>
            <a:pPr marL="338138" marR="0" lvl="1" indent="-338138" algn="l" defTabSz="914400" rtl="0" eaLnBrk="1" fontAlgn="auto" latinLnBrk="0" hangingPunct="1">
              <a:lnSpc>
                <a:spcPct val="100000"/>
              </a:lnSpc>
              <a:spcBef>
                <a:spcPts val="600"/>
              </a:spcBef>
              <a:spcAft>
                <a:spcPts val="0"/>
              </a:spcAft>
              <a:buClr>
                <a:srgbClr val="FF0000"/>
              </a:buClr>
              <a:buSzPct val="120000"/>
              <a:tabLst/>
              <a:defRPr/>
            </a:pPr>
            <a:r>
              <a:rPr lang="en-US" altLang="en-US" sz="2400" dirty="0"/>
              <a:t>			 	</a:t>
            </a:r>
            <a:r>
              <a:rPr kumimoji="0" lang="en-US" altLang="en-US" sz="2400" b="1" i="0" u="none" strike="noStrike" kern="1200" cap="none" spc="0" normalizeH="0" baseline="0" noProof="0" dirty="0">
                <a:ln>
                  <a:noFill/>
                </a:ln>
                <a:solidFill>
                  <a:srgbClr val="FF0000"/>
                </a:solidFill>
                <a:effectLst/>
                <a:uLnTx/>
                <a:uFillTx/>
                <a:latin typeface="+mn-lt"/>
                <a:ea typeface="+mn-ea"/>
                <a:cs typeface="+mn-cs"/>
              </a:rPr>
              <a:t>A</a:t>
            </a:r>
            <a:r>
              <a:rPr kumimoji="0" lang="en-US" altLang="en-US" sz="2400" b="1" i="0" u="none" strike="noStrike" kern="1200" cap="none" spc="0" normalizeH="0" baseline="0" noProof="0" dirty="0">
                <a:ln>
                  <a:noFill/>
                </a:ln>
                <a:solidFill>
                  <a:schemeClr val="accent3">
                    <a:lumMod val="75000"/>
                  </a:schemeClr>
                </a:solidFill>
                <a:effectLst/>
                <a:uLnTx/>
                <a:uFillTx/>
                <a:latin typeface="+mn-lt"/>
                <a:ea typeface="+mn-ea"/>
                <a:cs typeface="+mn-cs"/>
              </a:rPr>
              <a:t>   </a:t>
            </a:r>
            <a:r>
              <a:rPr kumimoji="0" lang="en-US" altLang="en-US" sz="2400" b="1" i="0" u="none" strike="noStrike" kern="1200" cap="none" spc="0" normalizeH="0" baseline="0" noProof="0" dirty="0">
                <a:ln>
                  <a:noFill/>
                </a:ln>
                <a:solidFill>
                  <a:schemeClr val="tx1"/>
                </a:solidFill>
                <a:effectLst/>
                <a:uLnTx/>
                <a:uFillTx/>
                <a:latin typeface="+mn-lt"/>
                <a:ea typeface="+mn-ea"/>
                <a:cs typeface="+mn-cs"/>
              </a:rPr>
              <a:t> +    </a:t>
            </a:r>
            <a:r>
              <a:rPr kumimoji="0" lang="en-US" altLang="en-US" sz="2400" b="1" i="0" u="none" strike="noStrike" kern="1200" cap="none" spc="0" normalizeH="0" baseline="0" noProof="0" dirty="0">
                <a:ln>
                  <a:noFill/>
                </a:ln>
                <a:solidFill>
                  <a:srgbClr val="0000FF"/>
                </a:solidFill>
                <a:effectLst/>
                <a:uLnTx/>
                <a:uFillTx/>
                <a:latin typeface="+mn-lt"/>
                <a:ea typeface="+mn-ea"/>
                <a:cs typeface="+mn-cs"/>
              </a:rPr>
              <a:t>:B</a:t>
            </a:r>
            <a:r>
              <a:rPr kumimoji="0" lang="en-US" altLang="en-US" sz="2400" b="1" i="0" u="none" strike="noStrike" kern="1200" cap="none" spc="0" normalizeH="0" baseline="0" noProof="0" dirty="0">
                <a:ln>
                  <a:noFill/>
                </a:ln>
                <a:solidFill>
                  <a:srgbClr val="0070C0"/>
                </a:solidFill>
                <a:effectLst/>
                <a:uLnTx/>
                <a:uFillTx/>
                <a:latin typeface="+mn-lt"/>
                <a:ea typeface="+mn-ea"/>
                <a:cs typeface="+mn-cs"/>
              </a:rPr>
              <a:t>  </a:t>
            </a:r>
            <a:r>
              <a:rPr kumimoji="0" lang="en-US" altLang="en-US" sz="2400" b="1" i="0" u="none" strike="noStrike" kern="1200" cap="none" spc="0" normalizeH="0" baseline="0" noProof="0" dirty="0">
                <a:ln>
                  <a:noFill/>
                </a:ln>
                <a:solidFill>
                  <a:schemeClr val="tx1"/>
                </a:solidFill>
                <a:effectLst/>
                <a:uLnTx/>
                <a:uFillTx/>
                <a:latin typeface="+mn-lt"/>
                <a:ea typeface="+mn-ea"/>
                <a:cs typeface="+mn-cs"/>
              </a:rPr>
              <a:t>  </a:t>
            </a:r>
            <a:r>
              <a:rPr kumimoji="0" lang="en-US" altLang="en-US" sz="2400" b="1" i="0" u="none" strike="noStrike" kern="1200" cap="none" spc="0" normalizeH="0" baseline="0" noProof="0" dirty="0">
                <a:ln>
                  <a:noFill/>
                </a:ln>
                <a:solidFill>
                  <a:schemeClr val="tx1"/>
                </a:solidFill>
                <a:effectLst/>
                <a:uLnTx/>
                <a:uFillTx/>
                <a:latin typeface="+mn-lt"/>
                <a:ea typeface="+mn-ea"/>
                <a:cs typeface="+mn-cs"/>
                <a:sym typeface="Symbol"/>
              </a:rPr>
              <a:t>    </a:t>
            </a:r>
            <a:r>
              <a:rPr kumimoji="0" lang="en-US" altLang="en-US" sz="2400" b="1" i="0" u="none" strike="noStrike" kern="1200" cap="none" spc="0" normalizeH="0" baseline="0" noProof="0" dirty="0">
                <a:ln>
                  <a:noFill/>
                </a:ln>
                <a:solidFill>
                  <a:schemeClr val="tx1"/>
                </a:solidFill>
                <a:effectLst/>
                <a:uLnTx/>
                <a:uFillTx/>
                <a:latin typeface="+mn-lt"/>
                <a:ea typeface="+mn-ea"/>
                <a:cs typeface="+mn-cs"/>
              </a:rPr>
              <a:t>A–B</a:t>
            </a:r>
          </a:p>
        </p:txBody>
      </p:sp>
      <p:grpSp>
        <p:nvGrpSpPr>
          <p:cNvPr id="7" name="Group 38"/>
          <p:cNvGrpSpPr>
            <a:grpSpLocks/>
          </p:cNvGrpSpPr>
          <p:nvPr/>
        </p:nvGrpSpPr>
        <p:grpSpPr bwMode="auto">
          <a:xfrm>
            <a:off x="3372117" y="4210611"/>
            <a:ext cx="1103313" cy="1549400"/>
            <a:chOff x="2017" y="864"/>
            <a:chExt cx="695" cy="976"/>
          </a:xfrm>
        </p:grpSpPr>
        <p:sp>
          <p:nvSpPr>
            <p:cNvPr id="8" name="Text Box 4"/>
            <p:cNvSpPr txBox="1">
              <a:spLocks noChangeArrowheads="1"/>
            </p:cNvSpPr>
            <p:nvPr/>
          </p:nvSpPr>
          <p:spPr bwMode="auto">
            <a:xfrm>
              <a:off x="2159" y="1225"/>
              <a:ext cx="553"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a:solidFill>
                    <a:srgbClr val="000000"/>
                  </a:solidFill>
                  <a:latin typeface="Arial" pitchFamily="34" charset="0"/>
                </a:rPr>
                <a:t>N   H</a:t>
              </a:r>
            </a:p>
          </p:txBody>
        </p:sp>
        <p:sp>
          <p:nvSpPr>
            <p:cNvPr id="9" name="Line 5"/>
            <p:cNvSpPr>
              <a:spLocks noChangeShapeType="1"/>
            </p:cNvSpPr>
            <p:nvPr/>
          </p:nvSpPr>
          <p:spPr bwMode="auto">
            <a:xfrm>
              <a:off x="2361" y="1368"/>
              <a:ext cx="144" cy="0"/>
            </a:xfrm>
            <a:prstGeom prst="line">
              <a:avLst/>
            </a:prstGeom>
            <a:noFill/>
            <a:ln w="28575">
              <a:solidFill>
                <a:schemeClr val="tx1"/>
              </a:solidFill>
              <a:round/>
              <a:headEnd/>
              <a:tailEnd/>
            </a:ln>
          </p:spPr>
          <p:txBody>
            <a:bodyPr/>
            <a:lstStyle/>
            <a:p>
              <a:pPr fontAlgn="base">
                <a:spcBef>
                  <a:spcPct val="0"/>
                </a:spcBef>
                <a:spcAft>
                  <a:spcPct val="0"/>
                </a:spcAft>
              </a:pPr>
              <a:endParaRPr lang="en-US" sz="2400">
                <a:solidFill>
                  <a:srgbClr val="000000"/>
                </a:solidFill>
                <a:latin typeface="Arial" pitchFamily="34" charset="0"/>
              </a:endParaRPr>
            </a:p>
          </p:txBody>
        </p:sp>
        <p:sp>
          <p:nvSpPr>
            <p:cNvPr id="10" name="Line 6"/>
            <p:cNvSpPr>
              <a:spLocks noChangeShapeType="1"/>
            </p:cNvSpPr>
            <p:nvPr/>
          </p:nvSpPr>
          <p:spPr bwMode="auto">
            <a:xfrm rot="-5400000">
              <a:off x="2209" y="1184"/>
              <a:ext cx="144" cy="0"/>
            </a:xfrm>
            <a:prstGeom prst="line">
              <a:avLst/>
            </a:prstGeom>
            <a:noFill/>
            <a:ln w="28575">
              <a:solidFill>
                <a:schemeClr val="tx1"/>
              </a:solidFill>
              <a:round/>
              <a:headEnd/>
              <a:tailEnd/>
            </a:ln>
          </p:spPr>
          <p:txBody>
            <a:bodyPr/>
            <a:lstStyle/>
            <a:p>
              <a:pPr fontAlgn="base">
                <a:spcBef>
                  <a:spcPct val="0"/>
                </a:spcBef>
                <a:spcAft>
                  <a:spcPct val="0"/>
                </a:spcAft>
              </a:pPr>
              <a:endParaRPr lang="en-US" sz="2400">
                <a:solidFill>
                  <a:srgbClr val="000000"/>
                </a:solidFill>
                <a:latin typeface="Arial" pitchFamily="34" charset="0"/>
              </a:endParaRPr>
            </a:p>
          </p:txBody>
        </p:sp>
        <p:sp>
          <p:nvSpPr>
            <p:cNvPr id="11" name="Line 7"/>
            <p:cNvSpPr>
              <a:spLocks noChangeShapeType="1"/>
            </p:cNvSpPr>
            <p:nvPr/>
          </p:nvSpPr>
          <p:spPr bwMode="auto">
            <a:xfrm rot="-5400000">
              <a:off x="2209" y="1544"/>
              <a:ext cx="144" cy="0"/>
            </a:xfrm>
            <a:prstGeom prst="line">
              <a:avLst/>
            </a:prstGeom>
            <a:noFill/>
            <a:ln w="28575">
              <a:solidFill>
                <a:schemeClr val="tx1"/>
              </a:solidFill>
              <a:round/>
              <a:headEnd/>
              <a:tailEnd/>
            </a:ln>
          </p:spPr>
          <p:txBody>
            <a:bodyPr/>
            <a:lstStyle/>
            <a:p>
              <a:pPr fontAlgn="base">
                <a:spcBef>
                  <a:spcPct val="0"/>
                </a:spcBef>
                <a:spcAft>
                  <a:spcPct val="0"/>
                </a:spcAft>
              </a:pPr>
              <a:endParaRPr lang="en-US" sz="2400">
                <a:solidFill>
                  <a:srgbClr val="000000"/>
                </a:solidFill>
                <a:latin typeface="Arial" pitchFamily="34" charset="0"/>
              </a:endParaRPr>
            </a:p>
          </p:txBody>
        </p:sp>
        <p:grpSp>
          <p:nvGrpSpPr>
            <p:cNvPr id="12" name="Group 8"/>
            <p:cNvGrpSpPr>
              <a:grpSpLocks/>
            </p:cNvGrpSpPr>
            <p:nvPr/>
          </p:nvGrpSpPr>
          <p:grpSpPr bwMode="auto">
            <a:xfrm rot="-5400000">
              <a:off x="2029" y="1228"/>
              <a:ext cx="263" cy="288"/>
              <a:chOff x="855" y="3719"/>
              <a:chExt cx="263" cy="288"/>
            </a:xfrm>
          </p:grpSpPr>
          <p:sp>
            <p:nvSpPr>
              <p:cNvPr id="15" name="Text Box 9"/>
              <p:cNvSpPr txBox="1">
                <a:spLocks noChangeArrowheads="1"/>
              </p:cNvSpPr>
              <p:nvPr/>
            </p:nvSpPr>
            <p:spPr bwMode="auto">
              <a:xfrm>
                <a:off x="855" y="3719"/>
                <a:ext cx="183"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Arial" pitchFamily="34" charset="0"/>
                    <a:cs typeface="Arial" pitchFamily="34" charset="0"/>
                  </a:rPr>
                  <a:t>•</a:t>
                </a:r>
                <a:endParaRPr lang="en-US" sz="2400">
                  <a:solidFill>
                    <a:srgbClr val="000000"/>
                  </a:solidFill>
                  <a:latin typeface="Arial" pitchFamily="34" charset="0"/>
                </a:endParaRPr>
              </a:p>
            </p:txBody>
          </p:sp>
          <p:sp>
            <p:nvSpPr>
              <p:cNvPr id="16" name="Text Box 10"/>
              <p:cNvSpPr txBox="1">
                <a:spLocks noChangeArrowheads="1"/>
              </p:cNvSpPr>
              <p:nvPr/>
            </p:nvSpPr>
            <p:spPr bwMode="auto">
              <a:xfrm>
                <a:off x="935" y="3719"/>
                <a:ext cx="183"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Arial" pitchFamily="34" charset="0"/>
                    <a:cs typeface="Arial" pitchFamily="34" charset="0"/>
                  </a:rPr>
                  <a:t>•</a:t>
                </a:r>
                <a:endParaRPr lang="en-US" sz="2400">
                  <a:solidFill>
                    <a:srgbClr val="000000"/>
                  </a:solidFill>
                  <a:latin typeface="Arial" pitchFamily="34" charset="0"/>
                </a:endParaRPr>
              </a:p>
            </p:txBody>
          </p:sp>
        </p:grpSp>
        <p:sp>
          <p:nvSpPr>
            <p:cNvPr id="13" name="Text Box 11"/>
            <p:cNvSpPr txBox="1">
              <a:spLocks noChangeArrowheads="1"/>
            </p:cNvSpPr>
            <p:nvPr/>
          </p:nvSpPr>
          <p:spPr bwMode="auto">
            <a:xfrm>
              <a:off x="2153" y="1552"/>
              <a:ext cx="255"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Arial" pitchFamily="34" charset="0"/>
                </a:rPr>
                <a:t>H</a:t>
              </a:r>
            </a:p>
          </p:txBody>
        </p:sp>
        <p:sp>
          <p:nvSpPr>
            <p:cNvPr id="14" name="Text Box 12"/>
            <p:cNvSpPr txBox="1">
              <a:spLocks noChangeArrowheads="1"/>
            </p:cNvSpPr>
            <p:nvPr/>
          </p:nvSpPr>
          <p:spPr bwMode="auto">
            <a:xfrm>
              <a:off x="2161" y="864"/>
              <a:ext cx="255"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Arial" pitchFamily="34" charset="0"/>
                </a:rPr>
                <a:t>H</a:t>
              </a:r>
            </a:p>
          </p:txBody>
        </p:sp>
      </p:grpSp>
      <p:sp>
        <p:nvSpPr>
          <p:cNvPr id="17" name="Line 16"/>
          <p:cNvSpPr>
            <a:spLocks noChangeShapeType="1"/>
          </p:cNvSpPr>
          <p:nvPr/>
        </p:nvSpPr>
        <p:spPr bwMode="auto">
          <a:xfrm>
            <a:off x="4602428" y="5010711"/>
            <a:ext cx="609600"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latin typeface="Arial" pitchFamily="34" charset="0"/>
            </a:endParaRPr>
          </a:p>
        </p:txBody>
      </p:sp>
      <p:sp>
        <p:nvSpPr>
          <p:cNvPr id="18" name="Text Box 17"/>
          <p:cNvSpPr txBox="1">
            <a:spLocks noChangeArrowheads="1"/>
          </p:cNvSpPr>
          <p:nvPr/>
        </p:nvSpPr>
        <p:spPr bwMode="auto">
          <a:xfrm>
            <a:off x="1385649" y="5684984"/>
            <a:ext cx="1624163"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dirty="0">
                <a:solidFill>
                  <a:srgbClr val="FF0000"/>
                </a:solidFill>
                <a:latin typeface="Arial" pitchFamily="34" charset="0"/>
              </a:rPr>
              <a:t>Lewis acid</a:t>
            </a:r>
          </a:p>
        </p:txBody>
      </p:sp>
      <p:sp>
        <p:nvSpPr>
          <p:cNvPr id="19" name="Text Box 18"/>
          <p:cNvSpPr txBox="1">
            <a:spLocks noChangeArrowheads="1"/>
          </p:cNvSpPr>
          <p:nvPr/>
        </p:nvSpPr>
        <p:spPr bwMode="auto">
          <a:xfrm>
            <a:off x="3036193" y="5684984"/>
            <a:ext cx="1726755"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a:solidFill>
                  <a:srgbClr val="0000FF"/>
                </a:solidFill>
                <a:latin typeface="Arial" pitchFamily="34" charset="0"/>
              </a:rPr>
              <a:t>Lewis base</a:t>
            </a:r>
          </a:p>
        </p:txBody>
      </p:sp>
      <p:sp>
        <p:nvSpPr>
          <p:cNvPr id="20" name="Freeform 19"/>
          <p:cNvSpPr>
            <a:spLocks/>
          </p:cNvSpPr>
          <p:nvPr/>
        </p:nvSpPr>
        <p:spPr bwMode="auto">
          <a:xfrm>
            <a:off x="2532328" y="4515411"/>
            <a:ext cx="990600" cy="533400"/>
          </a:xfrm>
          <a:custGeom>
            <a:avLst/>
            <a:gdLst>
              <a:gd name="T0" fmla="*/ 990600 w 384"/>
              <a:gd name="T1" fmla="*/ 533400 h 248"/>
              <a:gd name="T2" fmla="*/ 619125 w 384"/>
              <a:gd name="T3" fmla="*/ 17206 h 248"/>
              <a:gd name="T4" fmla="*/ 0 w 384"/>
              <a:gd name="T5" fmla="*/ 430161 h 248"/>
              <a:gd name="T6" fmla="*/ 0 60000 65536"/>
              <a:gd name="T7" fmla="*/ 0 60000 65536"/>
              <a:gd name="T8" fmla="*/ 0 60000 65536"/>
              <a:gd name="T9" fmla="*/ 0 w 384"/>
              <a:gd name="T10" fmla="*/ 0 h 248"/>
              <a:gd name="T11" fmla="*/ 384 w 384"/>
              <a:gd name="T12" fmla="*/ 248 h 248"/>
            </a:gdLst>
            <a:ahLst/>
            <a:cxnLst>
              <a:cxn ang="T6">
                <a:pos x="T0" y="T1"/>
              </a:cxn>
              <a:cxn ang="T7">
                <a:pos x="T2" y="T3"/>
              </a:cxn>
              <a:cxn ang="T8">
                <a:pos x="T4" y="T5"/>
              </a:cxn>
            </a:cxnLst>
            <a:rect l="T9" t="T10" r="T11" b="T12"/>
            <a:pathLst>
              <a:path w="384" h="248">
                <a:moveTo>
                  <a:pt x="384" y="248"/>
                </a:moveTo>
                <a:cubicBezTo>
                  <a:pt x="344" y="132"/>
                  <a:pt x="304" y="16"/>
                  <a:pt x="240" y="8"/>
                </a:cubicBezTo>
                <a:cubicBezTo>
                  <a:pt x="176" y="0"/>
                  <a:pt x="40" y="168"/>
                  <a:pt x="0" y="200"/>
                </a:cubicBezTo>
              </a:path>
            </a:pathLst>
          </a:custGeom>
          <a:noFill/>
          <a:ln w="28575" cmpd="sng">
            <a:solidFill>
              <a:srgbClr val="FF0000"/>
            </a:solidFill>
            <a:round/>
            <a:headEnd type="none" w="med" len="med"/>
            <a:tailEnd type="arrow" w="med" len="med"/>
          </a:ln>
        </p:spPr>
        <p:txBody>
          <a:bodyPr/>
          <a:lstStyle/>
          <a:p>
            <a:pPr fontAlgn="base">
              <a:spcBef>
                <a:spcPct val="0"/>
              </a:spcBef>
              <a:spcAft>
                <a:spcPct val="0"/>
              </a:spcAft>
            </a:pPr>
            <a:endParaRPr lang="en-US" sz="2400">
              <a:solidFill>
                <a:srgbClr val="000000"/>
              </a:solidFill>
              <a:latin typeface="Arial" pitchFamily="34" charset="0"/>
            </a:endParaRPr>
          </a:p>
        </p:txBody>
      </p:sp>
      <p:grpSp>
        <p:nvGrpSpPr>
          <p:cNvPr id="21" name="Group 30"/>
          <p:cNvGrpSpPr>
            <a:grpSpLocks/>
          </p:cNvGrpSpPr>
          <p:nvPr/>
        </p:nvGrpSpPr>
        <p:grpSpPr bwMode="auto">
          <a:xfrm>
            <a:off x="1778795" y="4236011"/>
            <a:ext cx="825500" cy="1524000"/>
            <a:chOff x="1008" y="880"/>
            <a:chExt cx="520" cy="960"/>
          </a:xfrm>
        </p:grpSpPr>
        <p:sp>
          <p:nvSpPr>
            <p:cNvPr id="22" name="Text Box 20"/>
            <p:cNvSpPr txBox="1">
              <a:spLocks noChangeArrowheads="1"/>
            </p:cNvSpPr>
            <p:nvPr/>
          </p:nvSpPr>
          <p:spPr bwMode="auto">
            <a:xfrm>
              <a:off x="1008" y="1217"/>
              <a:ext cx="520"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Arial" pitchFamily="34" charset="0"/>
                </a:rPr>
                <a:t>F   B</a:t>
              </a:r>
            </a:p>
          </p:txBody>
        </p:sp>
        <p:sp>
          <p:nvSpPr>
            <p:cNvPr id="23" name="Line 21"/>
            <p:cNvSpPr>
              <a:spLocks noChangeShapeType="1"/>
            </p:cNvSpPr>
            <p:nvPr/>
          </p:nvSpPr>
          <p:spPr bwMode="auto">
            <a:xfrm>
              <a:off x="1186" y="1368"/>
              <a:ext cx="144" cy="0"/>
            </a:xfrm>
            <a:prstGeom prst="line">
              <a:avLst/>
            </a:prstGeom>
            <a:noFill/>
            <a:ln w="28575">
              <a:solidFill>
                <a:schemeClr val="tx1"/>
              </a:solidFill>
              <a:round/>
              <a:headEnd/>
              <a:tailEnd/>
            </a:ln>
          </p:spPr>
          <p:txBody>
            <a:bodyPr/>
            <a:lstStyle/>
            <a:p>
              <a:pPr fontAlgn="base">
                <a:spcBef>
                  <a:spcPct val="0"/>
                </a:spcBef>
                <a:spcAft>
                  <a:spcPct val="0"/>
                </a:spcAft>
              </a:pPr>
              <a:endParaRPr lang="en-US" sz="2400">
                <a:solidFill>
                  <a:srgbClr val="000000"/>
                </a:solidFill>
                <a:latin typeface="Arial" pitchFamily="34" charset="0"/>
              </a:endParaRPr>
            </a:p>
          </p:txBody>
        </p:sp>
        <p:sp>
          <p:nvSpPr>
            <p:cNvPr id="24" name="Line 22"/>
            <p:cNvSpPr>
              <a:spLocks noChangeShapeType="1"/>
            </p:cNvSpPr>
            <p:nvPr/>
          </p:nvSpPr>
          <p:spPr bwMode="auto">
            <a:xfrm rot="-5400000">
              <a:off x="1330" y="1184"/>
              <a:ext cx="144" cy="0"/>
            </a:xfrm>
            <a:prstGeom prst="line">
              <a:avLst/>
            </a:prstGeom>
            <a:noFill/>
            <a:ln w="28575">
              <a:solidFill>
                <a:schemeClr val="tx1"/>
              </a:solidFill>
              <a:round/>
              <a:headEnd/>
              <a:tailEnd/>
            </a:ln>
          </p:spPr>
          <p:txBody>
            <a:bodyPr/>
            <a:lstStyle/>
            <a:p>
              <a:pPr fontAlgn="base">
                <a:spcBef>
                  <a:spcPct val="0"/>
                </a:spcBef>
                <a:spcAft>
                  <a:spcPct val="0"/>
                </a:spcAft>
              </a:pPr>
              <a:endParaRPr lang="en-US" sz="2400">
                <a:solidFill>
                  <a:srgbClr val="000000"/>
                </a:solidFill>
                <a:latin typeface="Arial" pitchFamily="34" charset="0"/>
              </a:endParaRPr>
            </a:p>
          </p:txBody>
        </p:sp>
        <p:sp>
          <p:nvSpPr>
            <p:cNvPr id="25" name="Line 23"/>
            <p:cNvSpPr>
              <a:spLocks noChangeShapeType="1"/>
            </p:cNvSpPr>
            <p:nvPr/>
          </p:nvSpPr>
          <p:spPr bwMode="auto">
            <a:xfrm rot="-5400000">
              <a:off x="1330" y="1528"/>
              <a:ext cx="144" cy="0"/>
            </a:xfrm>
            <a:prstGeom prst="line">
              <a:avLst/>
            </a:prstGeom>
            <a:noFill/>
            <a:ln w="28575">
              <a:solidFill>
                <a:schemeClr val="tx1"/>
              </a:solidFill>
              <a:round/>
              <a:headEnd/>
              <a:tailEnd/>
            </a:ln>
          </p:spPr>
          <p:txBody>
            <a:bodyPr/>
            <a:lstStyle/>
            <a:p>
              <a:pPr fontAlgn="base">
                <a:spcBef>
                  <a:spcPct val="0"/>
                </a:spcBef>
                <a:spcAft>
                  <a:spcPct val="0"/>
                </a:spcAft>
              </a:pPr>
              <a:endParaRPr lang="en-US" sz="2400">
                <a:solidFill>
                  <a:srgbClr val="000000"/>
                </a:solidFill>
                <a:latin typeface="Arial" pitchFamily="34" charset="0"/>
              </a:endParaRPr>
            </a:p>
          </p:txBody>
        </p:sp>
        <p:sp>
          <p:nvSpPr>
            <p:cNvPr id="26" name="Text Box 24"/>
            <p:cNvSpPr txBox="1">
              <a:spLocks noChangeArrowheads="1"/>
            </p:cNvSpPr>
            <p:nvPr/>
          </p:nvSpPr>
          <p:spPr bwMode="auto">
            <a:xfrm>
              <a:off x="1290" y="880"/>
              <a:ext cx="233"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Arial" pitchFamily="34" charset="0"/>
                </a:rPr>
                <a:t>F</a:t>
              </a:r>
            </a:p>
          </p:txBody>
        </p:sp>
        <p:sp>
          <p:nvSpPr>
            <p:cNvPr id="27" name="Text Box 25"/>
            <p:cNvSpPr txBox="1">
              <a:spLocks noChangeArrowheads="1"/>
            </p:cNvSpPr>
            <p:nvPr/>
          </p:nvSpPr>
          <p:spPr bwMode="auto">
            <a:xfrm>
              <a:off x="1290" y="1552"/>
              <a:ext cx="233"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Arial" pitchFamily="34" charset="0"/>
                </a:rPr>
                <a:t>F</a:t>
              </a:r>
            </a:p>
          </p:txBody>
        </p:sp>
      </p:grpSp>
      <p:sp>
        <p:nvSpPr>
          <p:cNvPr id="28" name="Text Box 27"/>
          <p:cNvSpPr txBox="1">
            <a:spLocks noChangeArrowheads="1"/>
          </p:cNvSpPr>
          <p:nvPr/>
        </p:nvSpPr>
        <p:spPr bwMode="auto">
          <a:xfrm>
            <a:off x="2856178" y="4769411"/>
            <a:ext cx="361950"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Arial" pitchFamily="34" charset="0"/>
              </a:rPr>
              <a:t>+</a:t>
            </a:r>
          </a:p>
        </p:txBody>
      </p:sp>
      <p:grpSp>
        <p:nvGrpSpPr>
          <p:cNvPr id="29" name="Group 51"/>
          <p:cNvGrpSpPr>
            <a:grpSpLocks/>
          </p:cNvGrpSpPr>
          <p:nvPr/>
        </p:nvGrpSpPr>
        <p:grpSpPr bwMode="auto">
          <a:xfrm>
            <a:off x="5440628" y="4210611"/>
            <a:ext cx="1828800" cy="1549400"/>
            <a:chOff x="3320" y="864"/>
            <a:chExt cx="1152" cy="976"/>
          </a:xfrm>
        </p:grpSpPr>
        <p:sp>
          <p:nvSpPr>
            <p:cNvPr id="30" name="Line 29"/>
            <p:cNvSpPr>
              <a:spLocks noChangeShapeType="1"/>
            </p:cNvSpPr>
            <p:nvPr/>
          </p:nvSpPr>
          <p:spPr bwMode="auto">
            <a:xfrm>
              <a:off x="3808" y="1368"/>
              <a:ext cx="144" cy="0"/>
            </a:xfrm>
            <a:prstGeom prst="line">
              <a:avLst/>
            </a:prstGeom>
            <a:noFill/>
            <a:ln w="28575">
              <a:solidFill>
                <a:schemeClr val="tx1"/>
              </a:solidFill>
              <a:round/>
              <a:headEnd/>
              <a:tailEnd/>
            </a:ln>
          </p:spPr>
          <p:txBody>
            <a:bodyPr/>
            <a:lstStyle/>
            <a:p>
              <a:pPr fontAlgn="base">
                <a:spcBef>
                  <a:spcPct val="0"/>
                </a:spcBef>
                <a:spcAft>
                  <a:spcPct val="0"/>
                </a:spcAft>
              </a:pPr>
              <a:endParaRPr lang="en-US" sz="2400">
                <a:solidFill>
                  <a:srgbClr val="000000"/>
                </a:solidFill>
                <a:latin typeface="Arial" pitchFamily="34" charset="0"/>
              </a:endParaRPr>
            </a:p>
          </p:txBody>
        </p:sp>
        <p:grpSp>
          <p:nvGrpSpPr>
            <p:cNvPr id="31" name="Group 31"/>
            <p:cNvGrpSpPr>
              <a:grpSpLocks/>
            </p:cNvGrpSpPr>
            <p:nvPr/>
          </p:nvGrpSpPr>
          <p:grpSpPr bwMode="auto">
            <a:xfrm>
              <a:off x="3320" y="880"/>
              <a:ext cx="520" cy="960"/>
              <a:chOff x="1008" y="880"/>
              <a:chExt cx="520" cy="960"/>
            </a:xfrm>
          </p:grpSpPr>
          <p:sp>
            <p:nvSpPr>
              <p:cNvPr id="39" name="Text Box 32"/>
              <p:cNvSpPr txBox="1">
                <a:spLocks noChangeArrowheads="1"/>
              </p:cNvSpPr>
              <p:nvPr/>
            </p:nvSpPr>
            <p:spPr bwMode="auto">
              <a:xfrm>
                <a:off x="1008" y="1217"/>
                <a:ext cx="520"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Arial" pitchFamily="34" charset="0"/>
                  </a:rPr>
                  <a:t>F   B</a:t>
                </a:r>
              </a:p>
            </p:txBody>
          </p:sp>
          <p:sp>
            <p:nvSpPr>
              <p:cNvPr id="40" name="Line 33"/>
              <p:cNvSpPr>
                <a:spLocks noChangeShapeType="1"/>
              </p:cNvSpPr>
              <p:nvPr/>
            </p:nvSpPr>
            <p:spPr bwMode="auto">
              <a:xfrm>
                <a:off x="1186" y="1368"/>
                <a:ext cx="144" cy="0"/>
              </a:xfrm>
              <a:prstGeom prst="line">
                <a:avLst/>
              </a:prstGeom>
              <a:noFill/>
              <a:ln w="28575">
                <a:solidFill>
                  <a:schemeClr val="tx1"/>
                </a:solidFill>
                <a:round/>
                <a:headEnd/>
                <a:tailEnd/>
              </a:ln>
            </p:spPr>
            <p:txBody>
              <a:bodyPr/>
              <a:lstStyle/>
              <a:p>
                <a:pPr fontAlgn="base">
                  <a:spcBef>
                    <a:spcPct val="0"/>
                  </a:spcBef>
                  <a:spcAft>
                    <a:spcPct val="0"/>
                  </a:spcAft>
                </a:pPr>
                <a:endParaRPr lang="en-US" sz="2400">
                  <a:solidFill>
                    <a:srgbClr val="000000"/>
                  </a:solidFill>
                  <a:latin typeface="Arial" pitchFamily="34" charset="0"/>
                </a:endParaRPr>
              </a:p>
            </p:txBody>
          </p:sp>
          <p:sp>
            <p:nvSpPr>
              <p:cNvPr id="41" name="Line 34"/>
              <p:cNvSpPr>
                <a:spLocks noChangeShapeType="1"/>
              </p:cNvSpPr>
              <p:nvPr/>
            </p:nvSpPr>
            <p:spPr bwMode="auto">
              <a:xfrm rot="-5400000">
                <a:off x="1330" y="1184"/>
                <a:ext cx="144" cy="0"/>
              </a:xfrm>
              <a:prstGeom prst="line">
                <a:avLst/>
              </a:prstGeom>
              <a:noFill/>
              <a:ln w="28575">
                <a:solidFill>
                  <a:schemeClr val="tx1"/>
                </a:solidFill>
                <a:round/>
                <a:headEnd/>
                <a:tailEnd/>
              </a:ln>
            </p:spPr>
            <p:txBody>
              <a:bodyPr/>
              <a:lstStyle/>
              <a:p>
                <a:pPr fontAlgn="base">
                  <a:spcBef>
                    <a:spcPct val="0"/>
                  </a:spcBef>
                  <a:spcAft>
                    <a:spcPct val="0"/>
                  </a:spcAft>
                </a:pPr>
                <a:endParaRPr lang="en-US" sz="2400">
                  <a:solidFill>
                    <a:srgbClr val="000000"/>
                  </a:solidFill>
                  <a:latin typeface="Arial" pitchFamily="34" charset="0"/>
                </a:endParaRPr>
              </a:p>
            </p:txBody>
          </p:sp>
          <p:sp>
            <p:nvSpPr>
              <p:cNvPr id="42" name="Line 35"/>
              <p:cNvSpPr>
                <a:spLocks noChangeShapeType="1"/>
              </p:cNvSpPr>
              <p:nvPr/>
            </p:nvSpPr>
            <p:spPr bwMode="auto">
              <a:xfrm rot="-5400000">
                <a:off x="1330" y="1528"/>
                <a:ext cx="144" cy="0"/>
              </a:xfrm>
              <a:prstGeom prst="line">
                <a:avLst/>
              </a:prstGeom>
              <a:noFill/>
              <a:ln w="28575">
                <a:solidFill>
                  <a:schemeClr val="tx1"/>
                </a:solidFill>
                <a:round/>
                <a:headEnd/>
                <a:tailEnd/>
              </a:ln>
            </p:spPr>
            <p:txBody>
              <a:bodyPr/>
              <a:lstStyle/>
              <a:p>
                <a:pPr fontAlgn="base">
                  <a:spcBef>
                    <a:spcPct val="0"/>
                  </a:spcBef>
                  <a:spcAft>
                    <a:spcPct val="0"/>
                  </a:spcAft>
                </a:pPr>
                <a:endParaRPr lang="en-US" sz="2400">
                  <a:solidFill>
                    <a:srgbClr val="000000"/>
                  </a:solidFill>
                  <a:latin typeface="Arial" pitchFamily="34" charset="0"/>
                </a:endParaRPr>
              </a:p>
            </p:txBody>
          </p:sp>
          <p:sp>
            <p:nvSpPr>
              <p:cNvPr id="43" name="Text Box 36"/>
              <p:cNvSpPr txBox="1">
                <a:spLocks noChangeArrowheads="1"/>
              </p:cNvSpPr>
              <p:nvPr/>
            </p:nvSpPr>
            <p:spPr bwMode="auto">
              <a:xfrm>
                <a:off x="1290" y="880"/>
                <a:ext cx="233"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Arial" pitchFamily="34" charset="0"/>
                  </a:rPr>
                  <a:t>F</a:t>
                </a:r>
              </a:p>
            </p:txBody>
          </p:sp>
          <p:sp>
            <p:nvSpPr>
              <p:cNvPr id="44" name="Text Box 37"/>
              <p:cNvSpPr txBox="1">
                <a:spLocks noChangeArrowheads="1"/>
              </p:cNvSpPr>
              <p:nvPr/>
            </p:nvSpPr>
            <p:spPr bwMode="auto">
              <a:xfrm>
                <a:off x="1290" y="1552"/>
                <a:ext cx="233"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Arial" pitchFamily="34" charset="0"/>
                  </a:rPr>
                  <a:t>F</a:t>
                </a:r>
              </a:p>
            </p:txBody>
          </p:sp>
        </p:grpSp>
        <p:grpSp>
          <p:nvGrpSpPr>
            <p:cNvPr id="32" name="Group 49"/>
            <p:cNvGrpSpPr>
              <a:grpSpLocks/>
            </p:cNvGrpSpPr>
            <p:nvPr/>
          </p:nvGrpSpPr>
          <p:grpSpPr bwMode="auto">
            <a:xfrm>
              <a:off x="3913" y="864"/>
              <a:ext cx="559" cy="976"/>
              <a:chOff x="2249" y="2096"/>
              <a:chExt cx="559" cy="976"/>
            </a:xfrm>
          </p:grpSpPr>
          <p:sp>
            <p:nvSpPr>
              <p:cNvPr id="33" name="Text Box 40"/>
              <p:cNvSpPr txBox="1">
                <a:spLocks noChangeArrowheads="1"/>
              </p:cNvSpPr>
              <p:nvPr/>
            </p:nvSpPr>
            <p:spPr bwMode="auto">
              <a:xfrm>
                <a:off x="2255" y="2457"/>
                <a:ext cx="553"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Arial" pitchFamily="34" charset="0"/>
                  </a:rPr>
                  <a:t>N   H</a:t>
                </a:r>
              </a:p>
            </p:txBody>
          </p:sp>
          <p:sp>
            <p:nvSpPr>
              <p:cNvPr id="34" name="Line 41"/>
              <p:cNvSpPr>
                <a:spLocks noChangeShapeType="1"/>
              </p:cNvSpPr>
              <p:nvPr/>
            </p:nvSpPr>
            <p:spPr bwMode="auto">
              <a:xfrm>
                <a:off x="2457" y="2600"/>
                <a:ext cx="144" cy="0"/>
              </a:xfrm>
              <a:prstGeom prst="line">
                <a:avLst/>
              </a:prstGeom>
              <a:noFill/>
              <a:ln w="28575">
                <a:solidFill>
                  <a:schemeClr val="tx1"/>
                </a:solidFill>
                <a:round/>
                <a:headEnd/>
                <a:tailEnd/>
              </a:ln>
            </p:spPr>
            <p:txBody>
              <a:bodyPr/>
              <a:lstStyle/>
              <a:p>
                <a:pPr fontAlgn="base">
                  <a:spcBef>
                    <a:spcPct val="0"/>
                  </a:spcBef>
                  <a:spcAft>
                    <a:spcPct val="0"/>
                  </a:spcAft>
                </a:pPr>
                <a:endParaRPr lang="en-US" sz="2400">
                  <a:solidFill>
                    <a:srgbClr val="000000"/>
                  </a:solidFill>
                  <a:latin typeface="Arial" pitchFamily="34" charset="0"/>
                </a:endParaRPr>
              </a:p>
            </p:txBody>
          </p:sp>
          <p:sp>
            <p:nvSpPr>
              <p:cNvPr id="35" name="Line 42"/>
              <p:cNvSpPr>
                <a:spLocks noChangeShapeType="1"/>
              </p:cNvSpPr>
              <p:nvPr/>
            </p:nvSpPr>
            <p:spPr bwMode="auto">
              <a:xfrm rot="-5400000">
                <a:off x="2305" y="2416"/>
                <a:ext cx="144" cy="0"/>
              </a:xfrm>
              <a:prstGeom prst="line">
                <a:avLst/>
              </a:prstGeom>
              <a:noFill/>
              <a:ln w="28575">
                <a:solidFill>
                  <a:schemeClr val="tx1"/>
                </a:solidFill>
                <a:round/>
                <a:headEnd/>
                <a:tailEnd/>
              </a:ln>
            </p:spPr>
            <p:txBody>
              <a:bodyPr/>
              <a:lstStyle/>
              <a:p>
                <a:pPr fontAlgn="base">
                  <a:spcBef>
                    <a:spcPct val="0"/>
                  </a:spcBef>
                  <a:spcAft>
                    <a:spcPct val="0"/>
                  </a:spcAft>
                </a:pPr>
                <a:endParaRPr lang="en-US" sz="2400">
                  <a:solidFill>
                    <a:srgbClr val="000000"/>
                  </a:solidFill>
                  <a:latin typeface="Arial" pitchFamily="34" charset="0"/>
                </a:endParaRPr>
              </a:p>
            </p:txBody>
          </p:sp>
          <p:sp>
            <p:nvSpPr>
              <p:cNvPr id="36" name="Line 43"/>
              <p:cNvSpPr>
                <a:spLocks noChangeShapeType="1"/>
              </p:cNvSpPr>
              <p:nvPr/>
            </p:nvSpPr>
            <p:spPr bwMode="auto">
              <a:xfrm rot="-5400000">
                <a:off x="2305" y="2776"/>
                <a:ext cx="144" cy="0"/>
              </a:xfrm>
              <a:prstGeom prst="line">
                <a:avLst/>
              </a:prstGeom>
              <a:noFill/>
              <a:ln w="28575">
                <a:solidFill>
                  <a:schemeClr val="tx1"/>
                </a:solidFill>
                <a:round/>
                <a:headEnd/>
                <a:tailEnd/>
              </a:ln>
            </p:spPr>
            <p:txBody>
              <a:bodyPr/>
              <a:lstStyle/>
              <a:p>
                <a:pPr fontAlgn="base">
                  <a:spcBef>
                    <a:spcPct val="0"/>
                  </a:spcBef>
                  <a:spcAft>
                    <a:spcPct val="0"/>
                  </a:spcAft>
                </a:pPr>
                <a:endParaRPr lang="en-US" sz="2400">
                  <a:solidFill>
                    <a:srgbClr val="000000"/>
                  </a:solidFill>
                  <a:latin typeface="Arial" pitchFamily="34" charset="0"/>
                </a:endParaRPr>
              </a:p>
            </p:txBody>
          </p:sp>
          <p:sp>
            <p:nvSpPr>
              <p:cNvPr id="37" name="Text Box 47"/>
              <p:cNvSpPr txBox="1">
                <a:spLocks noChangeArrowheads="1"/>
              </p:cNvSpPr>
              <p:nvPr/>
            </p:nvSpPr>
            <p:spPr bwMode="auto">
              <a:xfrm>
                <a:off x="2249" y="2784"/>
                <a:ext cx="255"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Arial" pitchFamily="34" charset="0"/>
                  </a:rPr>
                  <a:t>H</a:t>
                </a:r>
              </a:p>
            </p:txBody>
          </p:sp>
          <p:sp>
            <p:nvSpPr>
              <p:cNvPr id="38" name="Text Box 48"/>
              <p:cNvSpPr txBox="1">
                <a:spLocks noChangeArrowheads="1"/>
              </p:cNvSpPr>
              <p:nvPr/>
            </p:nvSpPr>
            <p:spPr bwMode="auto">
              <a:xfrm>
                <a:off x="2257" y="2096"/>
                <a:ext cx="255"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srgbClr val="000000"/>
                    </a:solidFill>
                    <a:latin typeface="Arial" pitchFamily="34" charset="0"/>
                  </a:rPr>
                  <a:t>H</a:t>
                </a:r>
              </a:p>
            </p:txBody>
          </p:sp>
        </p:grpSp>
      </p:grpSp>
      <p:sp>
        <p:nvSpPr>
          <p:cNvPr id="45" name="Text Box 50"/>
          <p:cNvSpPr txBox="1">
            <a:spLocks noChangeArrowheads="1"/>
          </p:cNvSpPr>
          <p:nvPr/>
        </p:nvSpPr>
        <p:spPr bwMode="auto">
          <a:xfrm>
            <a:off x="1130230" y="6337002"/>
            <a:ext cx="7094955"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dirty="0">
                <a:solidFill>
                  <a:srgbClr val="000000"/>
                </a:solidFill>
              </a:rPr>
              <a:t>No H</a:t>
            </a:r>
            <a:r>
              <a:rPr lang="en-US" sz="2400" baseline="30000" dirty="0">
                <a:solidFill>
                  <a:srgbClr val="000000"/>
                </a:solidFill>
              </a:rPr>
              <a:t>+</a:t>
            </a:r>
            <a:r>
              <a:rPr lang="en-US" sz="2400" dirty="0">
                <a:solidFill>
                  <a:srgbClr val="000000"/>
                </a:solidFill>
              </a:rPr>
              <a:t> or OH</a:t>
            </a:r>
            <a:r>
              <a:rPr lang="en-US" sz="2400" baseline="30000" dirty="0">
                <a:solidFill>
                  <a:srgbClr val="000000"/>
                </a:solidFill>
              </a:rPr>
              <a:t>-</a:t>
            </a:r>
            <a:r>
              <a:rPr lang="en-US" sz="2400" dirty="0">
                <a:solidFill>
                  <a:srgbClr val="000000"/>
                </a:solidFill>
              </a:rPr>
              <a:t> created. No protons donated or accepted!</a:t>
            </a:r>
          </a:p>
        </p:txBody>
      </p:sp>
      <p:sp>
        <p:nvSpPr>
          <p:cNvPr id="46" name="Slide Number Placeholder 45"/>
          <p:cNvSpPr>
            <a:spLocks noGrp="1"/>
          </p:cNvSpPr>
          <p:nvPr>
            <p:ph type="sldNum" sz="quarter" idx="12"/>
          </p:nvPr>
        </p:nvSpPr>
        <p:spPr/>
        <p:txBody>
          <a:bodyPr/>
          <a:lstStyle/>
          <a:p>
            <a:fld id="{B6F15528-21DE-4FAA-801E-634DDDAF4B2B}" type="slidenum">
              <a:rPr lang="en-US" smtClean="0"/>
              <a:pPr/>
              <a:t>44</a:t>
            </a:fld>
            <a:endParaRPr lang="en-US"/>
          </a:p>
        </p:txBody>
      </p:sp>
      <p:sp>
        <p:nvSpPr>
          <p:cNvPr id="2" name="Rectangle 1">
            <a:extLst>
              <a:ext uri="{FF2B5EF4-FFF2-40B4-BE49-F238E27FC236}">
                <a16:creationId xmlns:a16="http://schemas.microsoft.com/office/drawing/2014/main" id="{17E11B97-934B-4552-8714-8FFFB423C3E4}"/>
              </a:ext>
            </a:extLst>
          </p:cNvPr>
          <p:cNvSpPr/>
          <p:nvPr/>
        </p:nvSpPr>
        <p:spPr>
          <a:xfrm>
            <a:off x="5096124" y="5677044"/>
            <a:ext cx="2565126" cy="461665"/>
          </a:xfrm>
          <a:prstGeom prst="rect">
            <a:avLst/>
          </a:prstGeom>
        </p:spPr>
        <p:txBody>
          <a:bodyPr wrap="none">
            <a:spAutoFit/>
          </a:bodyPr>
          <a:lstStyle/>
          <a:p>
            <a:pPr algn="ctr" fontAlgn="base">
              <a:spcBef>
                <a:spcPct val="0"/>
              </a:spcBef>
              <a:spcAft>
                <a:spcPct val="0"/>
              </a:spcAft>
            </a:pPr>
            <a:r>
              <a:rPr lang="en-US" sz="2400" dirty="0">
                <a:solidFill>
                  <a:srgbClr val="FF0000"/>
                </a:solidFill>
                <a:latin typeface="Arial" pitchFamily="34" charset="0"/>
              </a:rPr>
              <a:t>Acid</a:t>
            </a:r>
            <a:r>
              <a:rPr lang="en-US" sz="2400" dirty="0">
                <a:latin typeface="Arial" pitchFamily="34" charset="0"/>
              </a:rPr>
              <a:t>-</a:t>
            </a:r>
            <a:r>
              <a:rPr lang="en-US" sz="2400" dirty="0">
                <a:solidFill>
                  <a:srgbClr val="0000FF"/>
                </a:solidFill>
                <a:latin typeface="Arial" pitchFamily="34" charset="0"/>
              </a:rPr>
              <a:t>base</a:t>
            </a:r>
            <a:r>
              <a:rPr lang="en-US" sz="2400" dirty="0">
                <a:solidFill>
                  <a:srgbClr val="FF0000"/>
                </a:solidFill>
                <a:latin typeface="Arial" pitchFamily="34" charset="0"/>
              </a:rPr>
              <a:t> </a:t>
            </a:r>
            <a:r>
              <a:rPr lang="en-US" sz="2400" dirty="0">
                <a:latin typeface="Arial" pitchFamily="34" charset="0"/>
              </a:rPr>
              <a:t>adduct</a:t>
            </a:r>
          </a:p>
        </p:txBody>
      </p:sp>
    </p:spTree>
    <p:extLst>
      <p:ext uri="{BB962C8B-B14F-4D97-AF65-F5344CB8AC3E}">
        <p14:creationId xmlns:p14="http://schemas.microsoft.com/office/powerpoint/2010/main" val="162411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0" grpId="0" animBg="1"/>
      <p:bldP spid="28" grpId="0"/>
      <p:bldP spid="45" grpId="0"/>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7F0DB"/>
        </a:solidFill>
        <a:effectLst/>
      </p:bgPr>
    </p:bg>
    <p:spTree>
      <p:nvGrpSpPr>
        <p:cNvPr id="1" name=""/>
        <p:cNvGrpSpPr/>
        <p:nvPr/>
      </p:nvGrpSpPr>
      <p:grpSpPr>
        <a:xfrm>
          <a:off x="0" y="0"/>
          <a:ext cx="0" cy="0"/>
          <a:chOff x="0" y="0"/>
          <a:chExt cx="0" cy="0"/>
        </a:xfrm>
      </p:grpSpPr>
      <p:sp>
        <p:nvSpPr>
          <p:cNvPr id="7" name="Slide Number Placeholder 1"/>
          <p:cNvSpPr>
            <a:spLocks noGrp="1"/>
          </p:cNvSpPr>
          <p:nvPr>
            <p:ph type="sldNum" sz="quarter" idx="10"/>
          </p:nvPr>
        </p:nvSpPr>
        <p:spPr/>
        <p:txBody>
          <a:bodyPr/>
          <a:lstStyle/>
          <a:p>
            <a:pPr>
              <a:defRPr/>
            </a:pPr>
            <a:fld id="{37AE4953-6E2D-45E2-8BB1-3DE9E59C7CE9}" type="slidenum">
              <a:rPr lang="en-US">
                <a:solidFill>
                  <a:srgbClr val="000000">
                    <a:tint val="75000"/>
                  </a:srgbClr>
                </a:solidFill>
              </a:rPr>
              <a:pPr>
                <a:defRPr/>
              </a:pPr>
              <a:t>45</a:t>
            </a:fld>
            <a:endParaRPr lang="en-US" dirty="0">
              <a:solidFill>
                <a:srgbClr val="000000">
                  <a:tint val="75000"/>
                </a:srgbClr>
              </a:solidFill>
            </a:endParaRPr>
          </a:p>
        </p:txBody>
      </p:sp>
      <p:sp>
        <p:nvSpPr>
          <p:cNvPr id="105475" name="Text Placeholder 2"/>
          <p:cNvSpPr>
            <a:spLocks/>
          </p:cNvSpPr>
          <p:nvPr/>
        </p:nvSpPr>
        <p:spPr bwMode="auto">
          <a:xfrm>
            <a:off x="152400" y="762000"/>
            <a:ext cx="8807450" cy="5867400"/>
          </a:xfrm>
          <a:prstGeom prst="rect">
            <a:avLst/>
          </a:prstGeom>
          <a:noFill/>
          <a:ln w="9525">
            <a:noFill/>
            <a:miter lim="800000"/>
            <a:headEnd/>
            <a:tailEnd/>
          </a:ln>
        </p:spPr>
        <p:txBody>
          <a:bodyPr/>
          <a:lstStyle/>
          <a:p>
            <a:pPr fontAlgn="base">
              <a:spcBef>
                <a:spcPct val="20000"/>
              </a:spcBef>
              <a:spcAft>
                <a:spcPct val="0"/>
              </a:spcAft>
              <a:buFont typeface="Arial" pitchFamily="34" charset="0"/>
              <a:buNone/>
            </a:pPr>
            <a:r>
              <a:rPr lang="en-US" sz="2400" dirty="0">
                <a:solidFill>
                  <a:srgbClr val="000000"/>
                </a:solidFill>
              </a:rPr>
              <a:t>Identify the Lewis acid and Lewis base in each of the following reactions:</a:t>
            </a:r>
          </a:p>
          <a:p>
            <a:pPr fontAlgn="base">
              <a:spcBef>
                <a:spcPct val="20000"/>
              </a:spcBef>
              <a:spcAft>
                <a:spcPct val="0"/>
              </a:spcAft>
              <a:buFont typeface="Arial" pitchFamily="34" charset="0"/>
              <a:buNone/>
            </a:pPr>
            <a:endParaRPr lang="en-US" sz="2400" dirty="0">
              <a:solidFill>
                <a:srgbClr val="000000"/>
              </a:solidFill>
            </a:endParaRPr>
          </a:p>
          <a:p>
            <a:pPr fontAlgn="base">
              <a:spcBef>
                <a:spcPct val="20000"/>
              </a:spcBef>
              <a:spcAft>
                <a:spcPct val="0"/>
              </a:spcAft>
              <a:buFont typeface="Arial" pitchFamily="34" charset="0"/>
              <a:buAutoNum type="alphaLcParenBoth"/>
            </a:pPr>
            <a:r>
              <a:rPr lang="en-US" sz="2400" dirty="0">
                <a:solidFill>
                  <a:srgbClr val="000000"/>
                </a:solidFill>
              </a:rPr>
              <a:t> C</a:t>
            </a:r>
            <a:r>
              <a:rPr lang="en-US" sz="2400" baseline="-25000" dirty="0">
                <a:solidFill>
                  <a:srgbClr val="000000"/>
                </a:solidFill>
              </a:rPr>
              <a:t>2</a:t>
            </a:r>
            <a:r>
              <a:rPr lang="en-US" sz="2400" dirty="0">
                <a:solidFill>
                  <a:srgbClr val="000000"/>
                </a:solidFill>
              </a:rPr>
              <a:t>H</a:t>
            </a:r>
            <a:r>
              <a:rPr lang="en-US" sz="2400" baseline="-25000" dirty="0">
                <a:solidFill>
                  <a:srgbClr val="000000"/>
                </a:solidFill>
              </a:rPr>
              <a:t>5</a:t>
            </a:r>
            <a:r>
              <a:rPr lang="en-US" sz="2400" dirty="0">
                <a:solidFill>
                  <a:srgbClr val="000000"/>
                </a:solidFill>
              </a:rPr>
              <a:t>OC</a:t>
            </a:r>
            <a:r>
              <a:rPr lang="en-US" sz="2400" baseline="-25000" dirty="0">
                <a:solidFill>
                  <a:srgbClr val="000000"/>
                </a:solidFill>
              </a:rPr>
              <a:t>2</a:t>
            </a:r>
            <a:r>
              <a:rPr lang="en-US" sz="2400" dirty="0">
                <a:solidFill>
                  <a:srgbClr val="000000"/>
                </a:solidFill>
              </a:rPr>
              <a:t>H</a:t>
            </a:r>
            <a:r>
              <a:rPr lang="en-US" sz="2400" baseline="-25000" dirty="0">
                <a:solidFill>
                  <a:srgbClr val="000000"/>
                </a:solidFill>
              </a:rPr>
              <a:t>5</a:t>
            </a:r>
            <a:r>
              <a:rPr lang="en-US" sz="2400" dirty="0">
                <a:solidFill>
                  <a:srgbClr val="000000"/>
                </a:solidFill>
              </a:rPr>
              <a:t> + AlCl</a:t>
            </a:r>
            <a:r>
              <a:rPr lang="en-US" sz="2400" baseline="-25000" dirty="0">
                <a:solidFill>
                  <a:srgbClr val="000000"/>
                </a:solidFill>
              </a:rPr>
              <a:t>3</a:t>
            </a:r>
            <a:r>
              <a:rPr lang="en-US" sz="2400" dirty="0">
                <a:solidFill>
                  <a:srgbClr val="000000"/>
                </a:solidFill>
              </a:rPr>
              <a:t>        (C</a:t>
            </a:r>
            <a:r>
              <a:rPr lang="en-US" sz="2400" baseline="-25000" dirty="0">
                <a:solidFill>
                  <a:srgbClr val="000000"/>
                </a:solidFill>
              </a:rPr>
              <a:t>2</a:t>
            </a:r>
            <a:r>
              <a:rPr lang="en-US" sz="2400" dirty="0">
                <a:solidFill>
                  <a:srgbClr val="000000"/>
                </a:solidFill>
              </a:rPr>
              <a:t>H</a:t>
            </a:r>
            <a:r>
              <a:rPr lang="en-US" sz="2400" baseline="-25000" dirty="0">
                <a:solidFill>
                  <a:srgbClr val="000000"/>
                </a:solidFill>
              </a:rPr>
              <a:t>5</a:t>
            </a:r>
            <a:r>
              <a:rPr lang="en-US" sz="2400" dirty="0">
                <a:solidFill>
                  <a:srgbClr val="000000"/>
                </a:solidFill>
              </a:rPr>
              <a:t>)</a:t>
            </a:r>
            <a:r>
              <a:rPr lang="en-US" sz="2400" baseline="-25000" dirty="0">
                <a:solidFill>
                  <a:srgbClr val="000000"/>
                </a:solidFill>
              </a:rPr>
              <a:t>2</a:t>
            </a:r>
            <a:r>
              <a:rPr lang="en-US" sz="2400" dirty="0">
                <a:solidFill>
                  <a:srgbClr val="000000"/>
                </a:solidFill>
              </a:rPr>
              <a:t>OAlCl</a:t>
            </a:r>
            <a:r>
              <a:rPr lang="en-US" sz="2400" baseline="-25000" dirty="0">
                <a:solidFill>
                  <a:srgbClr val="000000"/>
                </a:solidFill>
              </a:rPr>
              <a:t>3</a:t>
            </a:r>
          </a:p>
          <a:p>
            <a:pPr fontAlgn="base">
              <a:spcBef>
                <a:spcPct val="20000"/>
              </a:spcBef>
              <a:spcAft>
                <a:spcPct val="0"/>
              </a:spcAft>
              <a:buFont typeface="Arial" pitchFamily="34" charset="0"/>
              <a:buAutoNum type="alphaLcParenBoth"/>
            </a:pPr>
            <a:endParaRPr lang="en-US" sz="2400" dirty="0">
              <a:solidFill>
                <a:srgbClr val="000000"/>
              </a:solidFill>
            </a:endParaRPr>
          </a:p>
          <a:p>
            <a:pPr fontAlgn="base">
              <a:spcBef>
                <a:spcPct val="20000"/>
              </a:spcBef>
              <a:spcAft>
                <a:spcPct val="0"/>
              </a:spcAft>
              <a:buFont typeface="Arial" pitchFamily="34" charset="0"/>
              <a:buNone/>
            </a:pPr>
            <a:endParaRPr lang="en-US" sz="2400" dirty="0">
              <a:solidFill>
                <a:srgbClr val="000000"/>
              </a:solidFill>
            </a:endParaRPr>
          </a:p>
          <a:p>
            <a:pPr fontAlgn="base">
              <a:spcBef>
                <a:spcPct val="20000"/>
              </a:spcBef>
              <a:spcAft>
                <a:spcPct val="0"/>
              </a:spcAft>
              <a:buFont typeface="Arial" pitchFamily="34" charset="0"/>
              <a:buNone/>
            </a:pPr>
            <a:endParaRPr lang="en-US" sz="2400" dirty="0">
              <a:solidFill>
                <a:srgbClr val="000000"/>
              </a:solidFill>
            </a:endParaRPr>
          </a:p>
          <a:p>
            <a:pPr fontAlgn="base">
              <a:spcBef>
                <a:spcPct val="20000"/>
              </a:spcBef>
              <a:spcAft>
                <a:spcPct val="0"/>
              </a:spcAft>
              <a:buFont typeface="Arial" pitchFamily="34" charset="0"/>
              <a:buNone/>
            </a:pPr>
            <a:endParaRPr lang="en-US" sz="2400" dirty="0">
              <a:solidFill>
                <a:srgbClr val="000000"/>
              </a:solidFill>
            </a:endParaRPr>
          </a:p>
          <a:p>
            <a:pPr fontAlgn="base">
              <a:spcBef>
                <a:spcPct val="20000"/>
              </a:spcBef>
              <a:spcAft>
                <a:spcPct val="0"/>
              </a:spcAft>
              <a:buFont typeface="Arial" pitchFamily="34" charset="0"/>
              <a:buNone/>
            </a:pPr>
            <a:r>
              <a:rPr lang="en-US" sz="2400" dirty="0">
                <a:solidFill>
                  <a:srgbClr val="000000"/>
                </a:solidFill>
              </a:rPr>
              <a:t>(b) Hg</a:t>
            </a:r>
            <a:r>
              <a:rPr lang="en-US" sz="2400" baseline="30000" dirty="0">
                <a:solidFill>
                  <a:srgbClr val="000000"/>
                </a:solidFill>
              </a:rPr>
              <a:t>2+</a:t>
            </a:r>
            <a:r>
              <a:rPr lang="en-US" sz="2400" dirty="0">
                <a:solidFill>
                  <a:srgbClr val="000000"/>
                </a:solidFill>
              </a:rPr>
              <a:t>(</a:t>
            </a:r>
            <a:r>
              <a:rPr lang="en-US" sz="2400" i="1" dirty="0" err="1">
                <a:solidFill>
                  <a:srgbClr val="000000"/>
                </a:solidFill>
              </a:rPr>
              <a:t>aq</a:t>
            </a:r>
            <a:r>
              <a:rPr lang="en-US" sz="2400" dirty="0">
                <a:solidFill>
                  <a:srgbClr val="000000"/>
                </a:solidFill>
              </a:rPr>
              <a:t>) + 4CN</a:t>
            </a:r>
            <a:r>
              <a:rPr lang="en-US" sz="2400" baseline="30000" dirty="0">
                <a:solidFill>
                  <a:srgbClr val="000000"/>
                </a:solidFill>
              </a:rPr>
              <a:t>-</a:t>
            </a:r>
            <a:r>
              <a:rPr lang="en-US" sz="2400" dirty="0">
                <a:solidFill>
                  <a:srgbClr val="000000"/>
                </a:solidFill>
              </a:rPr>
              <a:t>(</a:t>
            </a:r>
            <a:r>
              <a:rPr lang="en-US" sz="2400" i="1" dirty="0" err="1">
                <a:solidFill>
                  <a:srgbClr val="000000"/>
                </a:solidFill>
              </a:rPr>
              <a:t>aq</a:t>
            </a:r>
            <a:r>
              <a:rPr lang="en-US" sz="2400" dirty="0">
                <a:solidFill>
                  <a:srgbClr val="000000"/>
                </a:solidFill>
              </a:rPr>
              <a:t>)                         (</a:t>
            </a:r>
            <a:r>
              <a:rPr lang="en-US" sz="2400" i="1" dirty="0" err="1">
                <a:solidFill>
                  <a:srgbClr val="000000"/>
                </a:solidFill>
              </a:rPr>
              <a:t>aq</a:t>
            </a:r>
            <a:r>
              <a:rPr lang="en-US" sz="2400" dirty="0">
                <a:solidFill>
                  <a:srgbClr val="000000"/>
                </a:solidFill>
              </a:rPr>
              <a:t>)</a:t>
            </a:r>
          </a:p>
          <a:p>
            <a:pPr fontAlgn="base">
              <a:spcBef>
                <a:spcPct val="20000"/>
              </a:spcBef>
              <a:spcAft>
                <a:spcPct val="0"/>
              </a:spcAft>
              <a:buFont typeface="Arial" pitchFamily="34" charset="0"/>
              <a:buNone/>
            </a:pPr>
            <a:endParaRPr lang="en-US" sz="2400" dirty="0">
              <a:solidFill>
                <a:srgbClr val="000000"/>
              </a:solidFill>
            </a:endParaRPr>
          </a:p>
          <a:p>
            <a:pPr fontAlgn="base">
              <a:spcBef>
                <a:spcPct val="20000"/>
              </a:spcBef>
              <a:spcAft>
                <a:spcPct val="0"/>
              </a:spcAft>
              <a:buFont typeface="Arial" pitchFamily="34" charset="0"/>
              <a:buNone/>
            </a:pPr>
            <a:endParaRPr lang="en-US" sz="2400" dirty="0">
              <a:solidFill>
                <a:srgbClr val="000000"/>
              </a:solidFill>
            </a:endParaRPr>
          </a:p>
        </p:txBody>
      </p:sp>
      <p:pic>
        <p:nvPicPr>
          <p:cNvPr id="105477" name="Picture 4"/>
          <p:cNvPicPr>
            <a:picLocks noChangeAspect="1" noChangeArrowheads="1"/>
          </p:cNvPicPr>
          <p:nvPr/>
        </p:nvPicPr>
        <p:blipFill>
          <a:blip r:embed="rId3" cstate="print"/>
          <a:srcRect/>
          <a:stretch>
            <a:fillRect/>
          </a:stretch>
        </p:blipFill>
        <p:spPr bwMode="auto">
          <a:xfrm>
            <a:off x="4403728" y="4204482"/>
            <a:ext cx="1143000" cy="454025"/>
          </a:xfrm>
          <a:prstGeom prst="rect">
            <a:avLst/>
          </a:prstGeom>
          <a:noFill/>
          <a:ln w="9525">
            <a:noFill/>
            <a:miter lim="800000"/>
            <a:headEnd/>
            <a:tailEnd/>
          </a:ln>
        </p:spPr>
      </p:pic>
      <p:pic>
        <p:nvPicPr>
          <p:cNvPr id="105478" name="Picture 5"/>
          <p:cNvPicPr>
            <a:picLocks noChangeAspect="1" noChangeArrowheads="1"/>
          </p:cNvPicPr>
          <p:nvPr/>
        </p:nvPicPr>
        <p:blipFill>
          <a:blip r:embed="rId4" cstate="print"/>
          <a:srcRect/>
          <a:stretch>
            <a:fillRect/>
          </a:stretch>
        </p:blipFill>
        <p:spPr bwMode="auto">
          <a:xfrm>
            <a:off x="3679171" y="4352001"/>
            <a:ext cx="457200" cy="153987"/>
          </a:xfrm>
          <a:prstGeom prst="rect">
            <a:avLst/>
          </a:prstGeom>
          <a:noFill/>
          <a:ln w="9525">
            <a:noFill/>
            <a:miter lim="800000"/>
            <a:headEnd/>
            <a:tailEnd/>
          </a:ln>
        </p:spPr>
      </p:pic>
      <p:pic>
        <p:nvPicPr>
          <p:cNvPr id="105479" name="Picture 6"/>
          <p:cNvPicPr>
            <a:picLocks noChangeAspect="1" noChangeArrowheads="1"/>
          </p:cNvPicPr>
          <p:nvPr/>
        </p:nvPicPr>
        <p:blipFill>
          <a:blip r:embed="rId4" cstate="print"/>
          <a:srcRect/>
          <a:stretch>
            <a:fillRect/>
          </a:stretch>
        </p:blipFill>
        <p:spPr bwMode="auto">
          <a:xfrm>
            <a:off x="3432435" y="2199742"/>
            <a:ext cx="457200" cy="153988"/>
          </a:xfrm>
          <a:prstGeom prst="rect">
            <a:avLst/>
          </a:prstGeom>
          <a:noFill/>
          <a:ln w="9525">
            <a:noFill/>
            <a:miter lim="800000"/>
            <a:headEnd/>
            <a:tailEnd/>
          </a:ln>
        </p:spPr>
      </p:pic>
      <p:pic>
        <p:nvPicPr>
          <p:cNvPr id="8" name="Picture 4"/>
          <p:cNvPicPr>
            <a:picLocks noChangeAspect="1" noChangeArrowheads="1"/>
          </p:cNvPicPr>
          <p:nvPr/>
        </p:nvPicPr>
        <p:blipFill>
          <a:blip r:embed="rId5" cstate="print"/>
          <a:srcRect/>
          <a:stretch>
            <a:fillRect/>
          </a:stretch>
        </p:blipFill>
        <p:spPr bwMode="auto">
          <a:xfrm>
            <a:off x="2213270" y="2675860"/>
            <a:ext cx="3953614" cy="932987"/>
          </a:xfrm>
          <a:prstGeom prst="rect">
            <a:avLst/>
          </a:prstGeom>
          <a:noFill/>
          <a:ln w="9525">
            <a:noFill/>
            <a:miter lim="800000"/>
            <a:headEnd/>
            <a:tailEnd/>
          </a:ln>
        </p:spPr>
      </p:pic>
      <p:sp>
        <p:nvSpPr>
          <p:cNvPr id="9" name="Rectangle 8"/>
          <p:cNvSpPr/>
          <p:nvPr/>
        </p:nvSpPr>
        <p:spPr>
          <a:xfrm>
            <a:off x="2246710" y="3509852"/>
            <a:ext cx="684803" cy="369332"/>
          </a:xfrm>
          <a:prstGeom prst="rect">
            <a:avLst/>
          </a:prstGeom>
        </p:spPr>
        <p:txBody>
          <a:bodyPr wrap="none">
            <a:spAutoFit/>
          </a:bodyPr>
          <a:lstStyle/>
          <a:p>
            <a:r>
              <a:rPr lang="en-US" dirty="0">
                <a:solidFill>
                  <a:srgbClr val="0000FF"/>
                </a:solidFill>
                <a:cs typeface="Times New Roman" pitchFamily="18" charset="0"/>
              </a:rPr>
              <a:t>base</a:t>
            </a:r>
            <a:endParaRPr lang="en-US" dirty="0">
              <a:solidFill>
                <a:srgbClr val="0000FF"/>
              </a:solidFill>
            </a:endParaRPr>
          </a:p>
        </p:txBody>
      </p:sp>
      <p:sp>
        <p:nvSpPr>
          <p:cNvPr id="10" name="Rectangle 9"/>
          <p:cNvSpPr/>
          <p:nvPr/>
        </p:nvSpPr>
        <p:spPr>
          <a:xfrm>
            <a:off x="3154240" y="3502394"/>
            <a:ext cx="607859" cy="369332"/>
          </a:xfrm>
          <a:prstGeom prst="rect">
            <a:avLst/>
          </a:prstGeom>
        </p:spPr>
        <p:txBody>
          <a:bodyPr wrap="none">
            <a:spAutoFit/>
          </a:bodyPr>
          <a:lstStyle/>
          <a:p>
            <a:r>
              <a:rPr lang="en-US" dirty="0">
                <a:solidFill>
                  <a:srgbClr val="FF0000"/>
                </a:solidFill>
                <a:cs typeface="Times New Roman" pitchFamily="18" charset="0"/>
              </a:rPr>
              <a:t>acid</a:t>
            </a:r>
            <a:endParaRPr lang="en-US" dirty="0"/>
          </a:p>
        </p:txBody>
      </p:sp>
      <p:sp>
        <p:nvSpPr>
          <p:cNvPr id="11" name="Rectangle 10"/>
          <p:cNvSpPr/>
          <p:nvPr/>
        </p:nvSpPr>
        <p:spPr>
          <a:xfrm>
            <a:off x="1520459" y="5181836"/>
            <a:ext cx="4263656" cy="707886"/>
          </a:xfrm>
          <a:prstGeom prst="rect">
            <a:avLst/>
          </a:prstGeom>
        </p:spPr>
        <p:txBody>
          <a:bodyPr wrap="square">
            <a:spAutoFit/>
          </a:bodyPr>
          <a:lstStyle/>
          <a:p>
            <a:r>
              <a:rPr lang="en-US" sz="2000" dirty="0">
                <a:solidFill>
                  <a:srgbClr val="000000"/>
                </a:solidFill>
              </a:rPr>
              <a:t>Here the Hg</a:t>
            </a:r>
            <a:r>
              <a:rPr lang="en-US" sz="2000" baseline="30000" dirty="0">
                <a:solidFill>
                  <a:srgbClr val="000000"/>
                </a:solidFill>
              </a:rPr>
              <a:t>2+</a:t>
            </a:r>
            <a:r>
              <a:rPr lang="en-US" sz="2000" dirty="0">
                <a:solidFill>
                  <a:srgbClr val="000000"/>
                </a:solidFill>
              </a:rPr>
              <a:t> ion accepts four pairs of electrons from the CN</a:t>
            </a:r>
            <a:r>
              <a:rPr lang="en-US" sz="2000" baseline="30000" dirty="0">
                <a:solidFill>
                  <a:srgbClr val="000000"/>
                </a:solidFill>
              </a:rPr>
              <a:t>-</a:t>
            </a:r>
            <a:r>
              <a:rPr lang="en-US" sz="2000" dirty="0">
                <a:solidFill>
                  <a:srgbClr val="000000"/>
                </a:solidFill>
              </a:rPr>
              <a:t> ions. </a:t>
            </a:r>
            <a:endParaRPr lang="en-US" sz="2000" dirty="0"/>
          </a:p>
        </p:txBody>
      </p:sp>
      <p:sp>
        <p:nvSpPr>
          <p:cNvPr id="12" name="Rectangle 11"/>
          <p:cNvSpPr/>
          <p:nvPr/>
        </p:nvSpPr>
        <p:spPr>
          <a:xfrm>
            <a:off x="2451061" y="4608548"/>
            <a:ext cx="684803" cy="369332"/>
          </a:xfrm>
          <a:prstGeom prst="rect">
            <a:avLst/>
          </a:prstGeom>
        </p:spPr>
        <p:txBody>
          <a:bodyPr wrap="none">
            <a:spAutoFit/>
          </a:bodyPr>
          <a:lstStyle/>
          <a:p>
            <a:r>
              <a:rPr lang="en-US" dirty="0">
                <a:solidFill>
                  <a:srgbClr val="0000FF"/>
                </a:solidFill>
                <a:cs typeface="Times New Roman" pitchFamily="18" charset="0"/>
              </a:rPr>
              <a:t>base</a:t>
            </a:r>
            <a:endParaRPr lang="en-US" dirty="0">
              <a:solidFill>
                <a:srgbClr val="0000FF"/>
              </a:solidFill>
            </a:endParaRPr>
          </a:p>
        </p:txBody>
      </p:sp>
      <p:sp>
        <p:nvSpPr>
          <p:cNvPr id="13" name="Rectangle 12"/>
          <p:cNvSpPr/>
          <p:nvPr/>
        </p:nvSpPr>
        <p:spPr>
          <a:xfrm>
            <a:off x="907530" y="4611723"/>
            <a:ext cx="607859" cy="369332"/>
          </a:xfrm>
          <a:prstGeom prst="rect">
            <a:avLst/>
          </a:prstGeom>
        </p:spPr>
        <p:txBody>
          <a:bodyPr wrap="none">
            <a:spAutoFit/>
          </a:bodyPr>
          <a:lstStyle/>
          <a:p>
            <a:r>
              <a:rPr lang="en-US" dirty="0">
                <a:solidFill>
                  <a:srgbClr val="FF0000"/>
                </a:solidFill>
                <a:cs typeface="Times New Roman" pitchFamily="18" charset="0"/>
              </a:rPr>
              <a:t>acid</a:t>
            </a:r>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51272" y="-7932"/>
            <a:ext cx="7686675" cy="1143000"/>
          </a:xfrm>
          <a:prstGeom prst="rect">
            <a:avLst/>
          </a:prstGeom>
        </p:spPr>
        <p:txBody>
          <a:bodyPr vert="horz" lIns="91440" tIns="45720" rIns="91440" bIns="45720" rtlCol="0" anchor="ctr">
            <a:normAutofit/>
          </a:bodyPr>
          <a:lstStyle/>
          <a:p>
            <a:pPr algn="ctr">
              <a:spcBef>
                <a:spcPct val="0"/>
              </a:spcBef>
              <a:defRPr/>
            </a:pPr>
            <a:r>
              <a:rPr lang="en-US" sz="3600" u="sng" kern="0" dirty="0">
                <a:solidFill>
                  <a:sysClr val="windowText" lastClr="000000"/>
                </a:solidFill>
              </a:rPr>
              <a:t>Lewis Acid/Base Reactions and Catalysis</a:t>
            </a:r>
            <a:endParaRPr lang="en-US" sz="3600" u="sng" dirty="0">
              <a:solidFill>
                <a:sysClr val="windowText" lastClr="000000"/>
              </a:solidFill>
            </a:endParaRPr>
          </a:p>
        </p:txBody>
      </p:sp>
      <p:sp>
        <p:nvSpPr>
          <p:cNvPr id="46" name="Slide Number Placeholder 45"/>
          <p:cNvSpPr>
            <a:spLocks noGrp="1"/>
          </p:cNvSpPr>
          <p:nvPr>
            <p:ph type="sldNum" sz="quarter" idx="12"/>
          </p:nvPr>
        </p:nvSpPr>
        <p:spPr/>
        <p:txBody>
          <a:bodyPr/>
          <a:lstStyle/>
          <a:p>
            <a:fld id="{B6F15528-21DE-4FAA-801E-634DDDAF4B2B}" type="slidenum">
              <a:rPr lang="en-US" smtClean="0">
                <a:solidFill>
                  <a:prstClr val="black">
                    <a:tint val="75000"/>
                  </a:prstClr>
                </a:solidFill>
              </a:rPr>
              <a:pPr/>
              <a:t>46</a:t>
            </a:fld>
            <a:endParaRPr lang="en-US">
              <a:solidFill>
                <a:prstClr val="black">
                  <a:tint val="75000"/>
                </a:prstClr>
              </a:solidFill>
            </a:endParaRPr>
          </a:p>
        </p:txBody>
      </p:sp>
      <p:pic>
        <p:nvPicPr>
          <p:cNvPr id="2" name="Picture 1">
            <a:extLst>
              <a:ext uri="{FF2B5EF4-FFF2-40B4-BE49-F238E27FC236}">
                <a16:creationId xmlns:a16="http://schemas.microsoft.com/office/drawing/2014/main" id="{7BE01519-20D7-4D7B-B692-C3E81678877F}"/>
              </a:ext>
            </a:extLst>
          </p:cNvPr>
          <p:cNvPicPr>
            <a:picLocks noChangeAspect="1"/>
          </p:cNvPicPr>
          <p:nvPr/>
        </p:nvPicPr>
        <p:blipFill>
          <a:blip r:embed="rId2"/>
          <a:stretch>
            <a:fillRect/>
          </a:stretch>
        </p:blipFill>
        <p:spPr>
          <a:xfrm>
            <a:off x="2273978" y="1038341"/>
            <a:ext cx="4637558" cy="976733"/>
          </a:xfrm>
          <a:prstGeom prst="rect">
            <a:avLst/>
          </a:prstGeom>
        </p:spPr>
      </p:pic>
      <p:pic>
        <p:nvPicPr>
          <p:cNvPr id="3" name="Picture 2">
            <a:extLst>
              <a:ext uri="{FF2B5EF4-FFF2-40B4-BE49-F238E27FC236}">
                <a16:creationId xmlns:a16="http://schemas.microsoft.com/office/drawing/2014/main" id="{7DB3B728-6400-447E-8C40-00893C38D163}"/>
              </a:ext>
            </a:extLst>
          </p:cNvPr>
          <p:cNvPicPr>
            <a:picLocks noChangeAspect="1"/>
          </p:cNvPicPr>
          <p:nvPr/>
        </p:nvPicPr>
        <p:blipFill>
          <a:blip r:embed="rId3"/>
          <a:stretch>
            <a:fillRect/>
          </a:stretch>
        </p:blipFill>
        <p:spPr>
          <a:xfrm>
            <a:off x="2514800" y="2234797"/>
            <a:ext cx="4151115" cy="976733"/>
          </a:xfrm>
          <a:prstGeom prst="rect">
            <a:avLst/>
          </a:prstGeom>
        </p:spPr>
      </p:pic>
      <p:pic>
        <p:nvPicPr>
          <p:cNvPr id="817156" name="Picture 4" descr="Image result for BF3 carbonyl activation">
            <a:extLst>
              <a:ext uri="{FF2B5EF4-FFF2-40B4-BE49-F238E27FC236}">
                <a16:creationId xmlns:a16="http://schemas.microsoft.com/office/drawing/2014/main" id="{ECAB9164-E4AD-4271-9FCF-9BB086DAA8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1914" y="3671958"/>
            <a:ext cx="4563322" cy="28901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7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8BF788A-1C92-4C4C-8622-099D831B1B99}"/>
              </a:ext>
            </a:extLst>
          </p:cNvPr>
          <p:cNvSpPr>
            <a:spLocks noGrp="1"/>
          </p:cNvSpPr>
          <p:nvPr>
            <p:ph type="subTitle" idx="1"/>
          </p:nvPr>
        </p:nvSpPr>
        <p:spPr>
          <a:xfrm>
            <a:off x="1371600" y="3886200"/>
            <a:ext cx="6400800" cy="1752600"/>
          </a:xfrm>
        </p:spPr>
        <p:txBody>
          <a:bodyPr/>
          <a:lstStyle/>
          <a:p>
            <a:endParaRPr lang="en-US"/>
          </a:p>
        </p:txBody>
      </p:sp>
      <p:sp>
        <p:nvSpPr>
          <p:cNvPr id="4" name="Slide Number Placeholder 3">
            <a:extLst>
              <a:ext uri="{FF2B5EF4-FFF2-40B4-BE49-F238E27FC236}">
                <a16:creationId xmlns:a16="http://schemas.microsoft.com/office/drawing/2014/main" id="{0F3E3DF6-5AB9-46A0-B3FF-23CAC47FEDDB}"/>
              </a:ext>
            </a:extLst>
          </p:cNvPr>
          <p:cNvSpPr>
            <a:spLocks noGrp="1"/>
          </p:cNvSpPr>
          <p:nvPr>
            <p:ph type="sldNum" sz="quarter" idx="12"/>
          </p:nvPr>
        </p:nvSpPr>
        <p:spPr>
          <a:xfrm>
            <a:off x="6553200" y="6356350"/>
            <a:ext cx="2133600" cy="365125"/>
          </a:xfrm>
        </p:spPr>
        <p:txBody>
          <a:bodyPr/>
          <a:lstStyle/>
          <a:p>
            <a:fld id="{B6F15528-21DE-4FAA-801E-634DDDAF4B2B}" type="slidenum">
              <a:rPr lang="en-US" smtClean="0"/>
              <a:pPr/>
              <a:t>47</a:t>
            </a:fld>
            <a:endParaRPr lang="en-US"/>
          </a:p>
        </p:txBody>
      </p:sp>
      <p:pic>
        <p:nvPicPr>
          <p:cNvPr id="5" name="Picture 4">
            <a:extLst>
              <a:ext uri="{FF2B5EF4-FFF2-40B4-BE49-F238E27FC236}">
                <a16:creationId xmlns:a16="http://schemas.microsoft.com/office/drawing/2014/main" id="{ECE4FF88-B0B4-406A-A639-272525199B06}"/>
              </a:ext>
            </a:extLst>
          </p:cNvPr>
          <p:cNvPicPr>
            <a:picLocks noChangeAspect="1"/>
          </p:cNvPicPr>
          <p:nvPr/>
        </p:nvPicPr>
        <p:blipFill>
          <a:blip r:embed="rId3"/>
          <a:stretch>
            <a:fillRect/>
          </a:stretch>
        </p:blipFill>
        <p:spPr>
          <a:xfrm>
            <a:off x="1000837" y="226105"/>
            <a:ext cx="7164105" cy="6356350"/>
          </a:xfrm>
          <a:prstGeom prst="rect">
            <a:avLst/>
          </a:prstGeom>
        </p:spPr>
      </p:pic>
      <p:sp>
        <p:nvSpPr>
          <p:cNvPr id="9" name="Rectangle: Rounded Corners 8">
            <a:extLst>
              <a:ext uri="{FF2B5EF4-FFF2-40B4-BE49-F238E27FC236}">
                <a16:creationId xmlns:a16="http://schemas.microsoft.com/office/drawing/2014/main" id="{8826F82D-94C8-4B01-B24E-19CC870DC1B7}"/>
              </a:ext>
            </a:extLst>
          </p:cNvPr>
          <p:cNvSpPr/>
          <p:nvPr/>
        </p:nvSpPr>
        <p:spPr>
          <a:xfrm>
            <a:off x="1231103" y="6053516"/>
            <a:ext cx="1749163" cy="228523"/>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a:extLst>
              <a:ext uri="{FF2B5EF4-FFF2-40B4-BE49-F238E27FC236}">
                <a16:creationId xmlns:a16="http://schemas.microsoft.com/office/drawing/2014/main" id="{902EA83B-2E33-4E5B-96B4-AEC6D94E748B}"/>
              </a:ext>
            </a:extLst>
          </p:cNvPr>
          <p:cNvPicPr>
            <a:picLocks noChangeAspect="1" noChangeArrowheads="1"/>
          </p:cNvPicPr>
          <p:nvPr/>
        </p:nvPicPr>
        <p:blipFill>
          <a:blip r:embed="rId4" cstate="print"/>
          <a:srcRect/>
          <a:stretch>
            <a:fillRect/>
          </a:stretch>
        </p:blipFill>
        <p:spPr bwMode="auto">
          <a:xfrm>
            <a:off x="3254512" y="5858097"/>
            <a:ext cx="215215" cy="214853"/>
          </a:xfrm>
          <a:prstGeom prst="rect">
            <a:avLst/>
          </a:prstGeom>
          <a:noFill/>
          <a:ln w="9525">
            <a:noFill/>
            <a:miter lim="800000"/>
            <a:headEnd/>
            <a:tailEnd/>
          </a:ln>
        </p:spPr>
      </p:pic>
      <p:sp>
        <p:nvSpPr>
          <p:cNvPr id="13" name="Left Brace 12">
            <a:extLst>
              <a:ext uri="{FF2B5EF4-FFF2-40B4-BE49-F238E27FC236}">
                <a16:creationId xmlns:a16="http://schemas.microsoft.com/office/drawing/2014/main" id="{BB11891D-9E2A-40F3-93EC-0BB7CAF423A4}"/>
              </a:ext>
            </a:extLst>
          </p:cNvPr>
          <p:cNvSpPr/>
          <p:nvPr/>
        </p:nvSpPr>
        <p:spPr>
          <a:xfrm>
            <a:off x="2980266" y="5842531"/>
            <a:ext cx="1128747" cy="1015470"/>
          </a:xfrm>
          <a:prstGeom prst="leftBrace">
            <a:avLst>
              <a:gd name="adj1" fmla="val 4913"/>
              <a:gd name="adj2" fmla="val 31330"/>
            </a:avLst>
          </a:prstGeom>
          <a:noFill/>
          <a:ln w="28575" cap="flat" cmpd="sng" algn="ctr">
            <a:solidFill>
              <a:srgbClr val="7030A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D07F2959-3668-45A1-A78C-647128AC5092}"/>
              </a:ext>
            </a:extLst>
          </p:cNvPr>
          <p:cNvSpPr txBox="1"/>
          <p:nvPr/>
        </p:nvSpPr>
        <p:spPr>
          <a:xfrm>
            <a:off x="3638526" y="5834063"/>
            <a:ext cx="3653018" cy="1308050"/>
          </a:xfrm>
          <a:prstGeom prst="rect">
            <a:avLst/>
          </a:prstGeom>
          <a:noFill/>
        </p:spPr>
        <p:txBody>
          <a:bodyPr wrap="square" rtlCol="0">
            <a:spAutoFit/>
          </a:bodyPr>
          <a:lstStyle/>
          <a:p>
            <a:pPr>
              <a:spcAft>
                <a:spcPts val="600"/>
              </a:spcAft>
            </a:pPr>
            <a:r>
              <a:rPr lang="en-US" sz="1600" dirty="0">
                <a:solidFill>
                  <a:prstClr val="black"/>
                </a:solidFill>
                <a:latin typeface="Calibri"/>
              </a:rPr>
              <a:t>Definition</a:t>
            </a:r>
          </a:p>
          <a:p>
            <a:pPr>
              <a:spcAft>
                <a:spcPts val="600"/>
              </a:spcAft>
            </a:pPr>
            <a:r>
              <a:rPr lang="en-US" sz="1600" dirty="0">
                <a:solidFill>
                  <a:prstClr val="black"/>
                </a:solidFill>
                <a:latin typeface="Calibri"/>
              </a:rPr>
              <a:t>Complex Ions</a:t>
            </a:r>
          </a:p>
          <a:p>
            <a:pPr>
              <a:spcAft>
                <a:spcPts val="600"/>
              </a:spcAft>
            </a:pPr>
            <a:r>
              <a:rPr lang="en-US" sz="1600" i="1" dirty="0" err="1">
                <a:solidFill>
                  <a:prstClr val="black"/>
                </a:solidFill>
                <a:latin typeface="Calibri"/>
              </a:rPr>
              <a:t>K</a:t>
            </a:r>
            <a:r>
              <a:rPr lang="en-US" sz="1600" baseline="-25000" dirty="0" err="1">
                <a:solidFill>
                  <a:prstClr val="black"/>
                </a:solidFill>
                <a:latin typeface="Calibri"/>
              </a:rPr>
              <a:t>f</a:t>
            </a:r>
            <a:r>
              <a:rPr lang="en-US" sz="1600" dirty="0">
                <a:solidFill>
                  <a:prstClr val="black"/>
                </a:solidFill>
                <a:latin typeface="Calibri"/>
              </a:rPr>
              <a:t> and </a:t>
            </a:r>
            <a:r>
              <a:rPr lang="en-US" sz="1600" i="1" dirty="0" err="1">
                <a:solidFill>
                  <a:prstClr val="black"/>
                </a:solidFill>
                <a:latin typeface="Calibri"/>
              </a:rPr>
              <a:t>K</a:t>
            </a:r>
            <a:r>
              <a:rPr lang="en-US" sz="1600" baseline="-25000" dirty="0" err="1">
                <a:solidFill>
                  <a:prstClr val="black"/>
                </a:solidFill>
                <a:latin typeface="Calibri"/>
              </a:rPr>
              <a:t>d</a:t>
            </a:r>
            <a:endParaRPr lang="en-US" sz="1600" baseline="-25000" dirty="0">
              <a:solidFill>
                <a:prstClr val="black"/>
              </a:solidFill>
              <a:latin typeface="Calibri"/>
            </a:endParaRPr>
          </a:p>
          <a:p>
            <a:pPr>
              <a:spcAft>
                <a:spcPts val="600"/>
              </a:spcAft>
            </a:pPr>
            <a:endParaRPr lang="en-US" sz="1600" dirty="0">
              <a:solidFill>
                <a:prstClr val="black"/>
              </a:solidFill>
              <a:latin typeface="Calibri"/>
            </a:endParaRPr>
          </a:p>
        </p:txBody>
      </p:sp>
      <p:pic>
        <p:nvPicPr>
          <p:cNvPr id="11" name="Picture 2">
            <a:extLst>
              <a:ext uri="{FF2B5EF4-FFF2-40B4-BE49-F238E27FC236}">
                <a16:creationId xmlns:a16="http://schemas.microsoft.com/office/drawing/2014/main" id="{A7B45786-9DF9-4012-8A89-0AF0CE2E64FB}"/>
              </a:ext>
            </a:extLst>
          </p:cNvPr>
          <p:cNvPicPr>
            <a:picLocks noChangeAspect="1" noChangeArrowheads="1"/>
          </p:cNvPicPr>
          <p:nvPr/>
        </p:nvPicPr>
        <p:blipFill>
          <a:blip r:embed="rId4" cstate="print"/>
          <a:srcRect/>
          <a:stretch>
            <a:fillRect/>
          </a:stretch>
        </p:blipFill>
        <p:spPr bwMode="auto">
          <a:xfrm>
            <a:off x="4598671" y="5902866"/>
            <a:ext cx="215215" cy="214853"/>
          </a:xfrm>
          <a:prstGeom prst="rect">
            <a:avLst/>
          </a:prstGeom>
          <a:noFill/>
          <a:ln w="9525">
            <a:noFill/>
            <a:miter lim="800000"/>
            <a:headEnd/>
            <a:tailEnd/>
          </a:ln>
        </p:spPr>
      </p:pic>
    </p:spTree>
    <p:extLst>
      <p:ext uri="{BB962C8B-B14F-4D97-AF65-F5344CB8AC3E}">
        <p14:creationId xmlns:p14="http://schemas.microsoft.com/office/powerpoint/2010/main" val="24571737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57325" y="-7932"/>
            <a:ext cx="622935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u="sng" kern="0" dirty="0">
                <a:solidFill>
                  <a:sysClr val="windowText" lastClr="000000"/>
                </a:solidFill>
                <a:latin typeface="Calibri"/>
                <a:ea typeface="+mj-ea"/>
                <a:cs typeface="+mj-cs"/>
              </a:rPr>
              <a:t>Complex Ions</a:t>
            </a:r>
            <a:endParaRPr kumimoji="0" lang="en-US" sz="3600" b="0" i="0" u="sng"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5" name="Rectangle 3"/>
          <p:cNvSpPr txBox="1">
            <a:spLocks noChangeArrowheads="1"/>
          </p:cNvSpPr>
          <p:nvPr/>
        </p:nvSpPr>
        <p:spPr>
          <a:xfrm>
            <a:off x="474663" y="1079501"/>
            <a:ext cx="8166100" cy="1270000"/>
          </a:xfrm>
          <a:prstGeom prst="rect">
            <a:avLst/>
          </a:prstGeom>
        </p:spPr>
        <p:txBody>
          <a:bodyPr vert="horz" lIns="91440" tIns="45720" rIns="91440" bIns="45720" rtlCol="0">
            <a:normAutofit/>
          </a:bodyPr>
          <a:lstStyle/>
          <a:p>
            <a:pPr marR="0" lvl="0" algn="l"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Many </a:t>
            </a:r>
            <a:r>
              <a:rPr kumimoji="0" lang="en-US" sz="2400" b="1" i="0" u="none" strike="noStrike" kern="1200" cap="none" spc="0" normalizeH="0" baseline="0" noProof="0" dirty="0">
                <a:ln>
                  <a:noFill/>
                </a:ln>
                <a:solidFill>
                  <a:srgbClr val="0000FF"/>
                </a:solidFill>
                <a:effectLst/>
                <a:uLnTx/>
                <a:uFillTx/>
                <a:latin typeface="+mn-lt"/>
                <a:ea typeface="+mn-ea"/>
                <a:cs typeface="+mn-cs"/>
              </a:rPr>
              <a:t>metal ions </a:t>
            </a:r>
            <a:r>
              <a:rPr kumimoji="0" lang="en-US" sz="2400" i="0" u="none" strike="noStrike" kern="1200" cap="none" spc="0" normalizeH="0" baseline="0" noProof="0" dirty="0">
                <a:ln>
                  <a:noFill/>
                </a:ln>
                <a:effectLst/>
                <a:uLnTx/>
                <a:uFillTx/>
                <a:latin typeface="+mn-lt"/>
                <a:ea typeface="+mn-ea"/>
                <a:cs typeface="+mn-cs"/>
              </a:rPr>
              <a:t>(Lewis</a:t>
            </a:r>
            <a:r>
              <a:rPr kumimoji="0" lang="en-US" sz="2400" i="0" u="none" strike="noStrike" kern="1200" cap="none" spc="0" normalizeH="0" noProof="0" dirty="0">
                <a:ln>
                  <a:noFill/>
                </a:ln>
                <a:effectLst/>
                <a:uLnTx/>
                <a:uFillTx/>
                <a:latin typeface="+mn-lt"/>
                <a:ea typeface="+mn-ea"/>
                <a:cs typeface="+mn-cs"/>
              </a:rPr>
              <a:t> acid)</a:t>
            </a:r>
            <a:r>
              <a:rPr kumimoji="0" lang="en-US" sz="2400" i="0" u="none" strike="noStrike" kern="1200" cap="none" spc="0" normalizeH="0" baseline="0" noProof="0" dirty="0">
                <a:ln>
                  <a:noFill/>
                </a:ln>
                <a:effectLst/>
                <a:uLnTx/>
                <a:uFillTx/>
                <a:latin typeface="+mn-lt"/>
                <a:ea typeface="+mn-ea"/>
                <a:cs typeface="+mn-cs"/>
              </a:rPr>
              <a:t>, </a:t>
            </a:r>
            <a:r>
              <a:rPr kumimoji="0" lang="en-US" sz="2400" b="0" i="0" u="none" strike="noStrike" kern="1200" cap="none" spc="0" normalizeH="0" baseline="0" noProof="0" dirty="0">
                <a:ln>
                  <a:noFill/>
                </a:ln>
                <a:solidFill>
                  <a:schemeClr val="tx1"/>
                </a:solidFill>
                <a:effectLst/>
                <a:uLnTx/>
                <a:uFillTx/>
                <a:latin typeface="+mn-lt"/>
                <a:ea typeface="+mn-ea"/>
                <a:cs typeface="+mn-cs"/>
              </a:rPr>
              <a:t>especially transition metals, form </a:t>
            </a:r>
            <a:r>
              <a:rPr kumimoji="0" lang="en-US" sz="2400" i="0" u="none" strike="noStrike" kern="1200" cap="none" spc="0" normalizeH="0" baseline="0" noProof="0" dirty="0">
                <a:ln>
                  <a:noFill/>
                </a:ln>
                <a:solidFill>
                  <a:srgbClr val="7030A0"/>
                </a:solidFill>
                <a:effectLst/>
                <a:uLnTx/>
                <a:uFillTx/>
                <a:latin typeface="+mn-lt"/>
                <a:ea typeface="+mn-ea"/>
                <a:cs typeface="+mn-cs"/>
              </a:rPr>
              <a:t>coordinate covalent bonds </a:t>
            </a:r>
            <a:r>
              <a:rPr kumimoji="0" lang="en-US" sz="2400" b="0" i="0" u="none" strike="noStrike" kern="1200" cap="none" spc="0" normalizeH="0" baseline="0" noProof="0" dirty="0">
                <a:ln>
                  <a:noFill/>
                </a:ln>
                <a:solidFill>
                  <a:schemeClr val="tx1"/>
                </a:solidFill>
                <a:effectLst/>
                <a:uLnTx/>
                <a:uFillTx/>
                <a:latin typeface="+mn-lt"/>
                <a:ea typeface="+mn-ea"/>
                <a:cs typeface="+mn-cs"/>
              </a:rPr>
              <a:t>with </a:t>
            </a:r>
            <a:r>
              <a:rPr kumimoji="0" lang="en-US" sz="2400" b="0" i="0" u="none" strike="noStrike" kern="1200" cap="none" spc="0" normalizeH="0" baseline="0" noProof="0" dirty="0">
                <a:ln>
                  <a:noFill/>
                </a:ln>
                <a:solidFill>
                  <a:srgbClr val="FF0000"/>
                </a:solidFill>
                <a:effectLst/>
                <a:uLnTx/>
                <a:uFillTx/>
                <a:latin typeface="+mn-lt"/>
                <a:ea typeface="+mn-ea"/>
                <a:cs typeface="+mn-cs"/>
              </a:rPr>
              <a:t>molecules or anions </a:t>
            </a:r>
            <a:r>
              <a:rPr kumimoji="0" lang="en-US" sz="2400" b="0" i="0" u="none" strike="noStrike" kern="1200" cap="none" spc="0" normalizeH="0" baseline="0" noProof="0" dirty="0">
                <a:ln>
                  <a:noFill/>
                </a:ln>
                <a:solidFill>
                  <a:schemeClr val="tx1"/>
                </a:solidFill>
                <a:effectLst/>
                <a:uLnTx/>
                <a:uFillTx/>
                <a:latin typeface="+mn-lt"/>
                <a:ea typeface="+mn-ea"/>
                <a:cs typeface="+mn-cs"/>
              </a:rPr>
              <a:t>having a lone pair of electrons (Lewis base).</a:t>
            </a:r>
          </a:p>
        </p:txBody>
      </p:sp>
      <p:graphicFrame>
        <p:nvGraphicFramePr>
          <p:cNvPr id="704516" name="Object 4"/>
          <p:cNvGraphicFramePr>
            <a:graphicFrameLocks noChangeAspect="1"/>
          </p:cNvGraphicFramePr>
          <p:nvPr/>
        </p:nvGraphicFramePr>
        <p:xfrm>
          <a:off x="4884738" y="2393950"/>
          <a:ext cx="1160462" cy="1164571"/>
        </p:xfrm>
        <a:graphic>
          <a:graphicData uri="http://schemas.openxmlformats.org/presentationml/2006/ole">
            <mc:AlternateContent xmlns:mc="http://schemas.openxmlformats.org/markup-compatibility/2006">
              <mc:Choice xmlns:v="urn:schemas-microsoft-com:vml" Requires="v">
                <p:oleObj spid="_x0000_s819209" name="CS ChemDraw Drawing" r:id="rId3" imgW="897111" imgH="900450" progId="ChemDraw.Document.6.0">
                  <p:embed/>
                </p:oleObj>
              </mc:Choice>
              <mc:Fallback>
                <p:oleObj name="CS ChemDraw Drawing" r:id="rId3" imgW="897111" imgH="900450" progId="ChemDraw.Document.6.0">
                  <p:embed/>
                  <p:pic>
                    <p:nvPicPr>
                      <p:cNvPr id="70451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4738" y="2393950"/>
                        <a:ext cx="1160462" cy="1164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13" name="Straight Arrow Connector 12"/>
          <p:cNvCxnSpPr/>
          <p:nvPr/>
        </p:nvCxnSpPr>
        <p:spPr>
          <a:xfrm>
            <a:off x="4013200" y="2997200"/>
            <a:ext cx="6985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679282" y="2774434"/>
            <a:ext cx="447558" cy="461665"/>
          </a:xfrm>
          <a:prstGeom prst="rect">
            <a:avLst/>
          </a:prstGeom>
        </p:spPr>
        <p:txBody>
          <a:bodyPr wrap="none">
            <a:spAutoFit/>
          </a:bodyPr>
          <a:lstStyle/>
          <a:p>
            <a:r>
              <a:rPr lang="en-US" sz="2400" dirty="0">
                <a:solidFill>
                  <a:srgbClr val="0000FF"/>
                </a:solidFill>
              </a:rPr>
              <a:t>M</a:t>
            </a:r>
          </a:p>
        </p:txBody>
      </p:sp>
      <p:sp>
        <p:nvSpPr>
          <p:cNvPr id="15" name="Rectangle 14"/>
          <p:cNvSpPr/>
          <p:nvPr/>
        </p:nvSpPr>
        <p:spPr>
          <a:xfrm>
            <a:off x="3149182" y="2774434"/>
            <a:ext cx="338554" cy="461665"/>
          </a:xfrm>
          <a:prstGeom prst="rect">
            <a:avLst/>
          </a:prstGeom>
        </p:spPr>
        <p:txBody>
          <a:bodyPr wrap="none">
            <a:spAutoFit/>
          </a:bodyPr>
          <a:lstStyle/>
          <a:p>
            <a:r>
              <a:rPr lang="en-US" sz="2400" dirty="0"/>
              <a:t>+</a:t>
            </a:r>
          </a:p>
        </p:txBody>
      </p:sp>
      <p:sp>
        <p:nvSpPr>
          <p:cNvPr id="16" name="Rectangle 15"/>
          <p:cNvSpPr/>
          <p:nvPr/>
        </p:nvSpPr>
        <p:spPr>
          <a:xfrm>
            <a:off x="3542882" y="2774434"/>
            <a:ext cx="314510" cy="461665"/>
          </a:xfrm>
          <a:prstGeom prst="rect">
            <a:avLst/>
          </a:prstGeom>
        </p:spPr>
        <p:txBody>
          <a:bodyPr wrap="none">
            <a:spAutoFit/>
          </a:bodyPr>
          <a:lstStyle/>
          <a:p>
            <a:r>
              <a:rPr lang="en-US" sz="2400" dirty="0">
                <a:solidFill>
                  <a:srgbClr val="FF0000"/>
                </a:solidFill>
              </a:rPr>
              <a:t>L</a:t>
            </a:r>
          </a:p>
        </p:txBody>
      </p:sp>
      <p:sp>
        <p:nvSpPr>
          <p:cNvPr id="11" name="Slide Number Placeholder 10"/>
          <p:cNvSpPr>
            <a:spLocks noGrp="1"/>
          </p:cNvSpPr>
          <p:nvPr>
            <p:ph type="sldNum" sz="quarter" idx="12"/>
          </p:nvPr>
        </p:nvSpPr>
        <p:spPr/>
        <p:txBody>
          <a:bodyPr/>
          <a:lstStyle/>
          <a:p>
            <a:fld id="{B6F15528-21DE-4FAA-801E-634DDDAF4B2B}" type="slidenum">
              <a:rPr lang="en-US" smtClean="0"/>
              <a:pPr/>
              <a:t>48</a:t>
            </a:fld>
            <a:endParaRPr lang="en-US"/>
          </a:p>
        </p:txBody>
      </p:sp>
      <p:pic>
        <p:nvPicPr>
          <p:cNvPr id="2" name="Picture 1">
            <a:extLst>
              <a:ext uri="{FF2B5EF4-FFF2-40B4-BE49-F238E27FC236}">
                <a16:creationId xmlns:a16="http://schemas.microsoft.com/office/drawing/2014/main" id="{5B7E4E7F-6E2C-4580-83B9-A0E4BFAB2DC0}"/>
              </a:ext>
            </a:extLst>
          </p:cNvPr>
          <p:cNvPicPr>
            <a:picLocks noChangeAspect="1"/>
          </p:cNvPicPr>
          <p:nvPr/>
        </p:nvPicPr>
        <p:blipFill>
          <a:blip r:embed="rId5"/>
          <a:stretch>
            <a:fillRect/>
          </a:stretch>
        </p:blipFill>
        <p:spPr>
          <a:xfrm>
            <a:off x="1692310" y="4165124"/>
            <a:ext cx="2444651" cy="1407000"/>
          </a:xfrm>
          <a:prstGeom prst="rect">
            <a:avLst/>
          </a:prstGeom>
        </p:spPr>
      </p:pic>
      <p:pic>
        <p:nvPicPr>
          <p:cNvPr id="3" name="Picture 2">
            <a:extLst>
              <a:ext uri="{FF2B5EF4-FFF2-40B4-BE49-F238E27FC236}">
                <a16:creationId xmlns:a16="http://schemas.microsoft.com/office/drawing/2014/main" id="{61E2BF51-DB0B-4749-9A51-F3BE87D0A88A}"/>
              </a:ext>
            </a:extLst>
          </p:cNvPr>
          <p:cNvPicPr>
            <a:picLocks noChangeAspect="1"/>
          </p:cNvPicPr>
          <p:nvPr/>
        </p:nvPicPr>
        <p:blipFill>
          <a:blip r:embed="rId6"/>
          <a:stretch>
            <a:fillRect/>
          </a:stretch>
        </p:blipFill>
        <p:spPr>
          <a:xfrm>
            <a:off x="4986928" y="4688562"/>
            <a:ext cx="2746047" cy="360125"/>
          </a:xfrm>
          <a:prstGeom prst="rect">
            <a:avLst/>
          </a:prstGeom>
        </p:spPr>
      </p:pic>
    </p:spTree>
    <p:extLst>
      <p:ext uri="{BB962C8B-B14F-4D97-AF65-F5344CB8AC3E}">
        <p14:creationId xmlns:p14="http://schemas.microsoft.com/office/powerpoint/2010/main" val="31658223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upload.wikimedia.org/wikipedia/commons/d/d6/Coupers-molecu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00" y="4495800"/>
            <a:ext cx="3429000" cy="13955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0"/>
            <a:ext cx="8229600" cy="1143000"/>
          </a:xfrm>
        </p:spPr>
        <p:txBody>
          <a:bodyPr>
            <a:normAutofit/>
          </a:bodyPr>
          <a:lstStyle/>
          <a:p>
            <a:r>
              <a:rPr lang="en-US" sz="4000" u="sng" dirty="0"/>
              <a:t>Organic Bonding Lewis Dot Structures</a:t>
            </a:r>
          </a:p>
        </p:txBody>
      </p:sp>
      <p:sp>
        <p:nvSpPr>
          <p:cNvPr id="3" name="Content Placeholder 2"/>
          <p:cNvSpPr>
            <a:spLocks noGrp="1"/>
          </p:cNvSpPr>
          <p:nvPr>
            <p:ph idx="1"/>
          </p:nvPr>
        </p:nvSpPr>
        <p:spPr>
          <a:xfrm>
            <a:off x="457200" y="990600"/>
            <a:ext cx="8153400" cy="4525963"/>
          </a:xfrm>
        </p:spPr>
        <p:txBody>
          <a:bodyPr>
            <a:normAutofit/>
          </a:bodyPr>
          <a:lstStyle/>
          <a:p>
            <a:r>
              <a:rPr lang="en-US" sz="2800" dirty="0"/>
              <a:t>1857- </a:t>
            </a:r>
            <a:r>
              <a:rPr lang="en-US" sz="2800" dirty="0" err="1"/>
              <a:t>Kekule</a:t>
            </a:r>
            <a:r>
              <a:rPr lang="en-US" sz="2800" dirty="0"/>
              <a:t> proposes the correct structure of benzene. </a:t>
            </a:r>
          </a:p>
          <a:p>
            <a:endParaRPr lang="en-US" sz="2800" dirty="0"/>
          </a:p>
          <a:p>
            <a:endParaRPr lang="en-US" sz="2800" dirty="0"/>
          </a:p>
          <a:p>
            <a:endParaRPr lang="en-US" sz="2800" dirty="0"/>
          </a:p>
          <a:p>
            <a:r>
              <a:rPr lang="en-US" sz="2800" dirty="0"/>
              <a:t>1856- </a:t>
            </a:r>
            <a:r>
              <a:rPr lang="en-US" sz="2800" dirty="0" err="1"/>
              <a:t>Couper</a:t>
            </a:r>
            <a:r>
              <a:rPr lang="en-US" sz="2800" dirty="0"/>
              <a:t> proposed that atoms joined to each other like modern-day </a:t>
            </a:r>
            <a:r>
              <a:rPr lang="en-US" sz="2800" dirty="0" err="1"/>
              <a:t>Tinkertoys</a:t>
            </a:r>
            <a:r>
              <a:rPr lang="en-US" sz="2800" dirty="0"/>
              <a:t>. </a:t>
            </a:r>
          </a:p>
        </p:txBody>
      </p:sp>
      <p:pic>
        <p:nvPicPr>
          <p:cNvPr id="5124" name="Picture 4" descr="A representation of the benzene ring from Kekulé’s Lehrbuch der organischen Chemie (1861–1867). CHF Collecti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1524000"/>
            <a:ext cx="2144156" cy="1981200"/>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http://upload.wikimedia.org/wikipedia/commons/thumb/3/3e/Oxals%C3%A4ure3.svg/152px-Oxals%C3%A4ure3.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6600" y="5064562"/>
            <a:ext cx="1447800" cy="11144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724400" y="6107668"/>
            <a:ext cx="1600200" cy="369332"/>
          </a:xfrm>
          <a:prstGeom prst="rect">
            <a:avLst/>
          </a:prstGeom>
          <a:noFill/>
        </p:spPr>
        <p:txBody>
          <a:bodyPr wrap="square" rtlCol="0">
            <a:spAutoFit/>
          </a:bodyPr>
          <a:lstStyle/>
          <a:p>
            <a:pPr algn="ctr"/>
            <a:r>
              <a:rPr lang="en-US" dirty="0"/>
              <a:t>Oxalic acid</a:t>
            </a:r>
          </a:p>
        </p:txBody>
      </p:sp>
      <p:pic>
        <p:nvPicPr>
          <p:cNvPr id="5129" name="Picture 9" descr="http://upload.wikimedia.org/wikipedia/commons/thumb/8/82/Ethanol-2D-skeletal.svg/800px-Ethanol-2D-skeletal.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5378" y="5715000"/>
            <a:ext cx="963422" cy="36849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743200" y="6107668"/>
            <a:ext cx="1600200" cy="369332"/>
          </a:xfrm>
          <a:prstGeom prst="rect">
            <a:avLst/>
          </a:prstGeom>
          <a:noFill/>
        </p:spPr>
        <p:txBody>
          <a:bodyPr wrap="square" rtlCol="0">
            <a:spAutoFit/>
          </a:bodyPr>
          <a:lstStyle/>
          <a:p>
            <a:pPr algn="ctr"/>
            <a:r>
              <a:rPr lang="en-US" dirty="0"/>
              <a:t>Ethanol</a:t>
            </a:r>
          </a:p>
        </p:txBody>
      </p:sp>
      <p:sp>
        <p:nvSpPr>
          <p:cNvPr id="5" name="Slide Number Placeholder 4"/>
          <p:cNvSpPr>
            <a:spLocks noGrp="1"/>
          </p:cNvSpPr>
          <p:nvPr>
            <p:ph type="sldNum" sz="quarter" idx="12"/>
          </p:nvPr>
        </p:nvSpPr>
        <p:spPr/>
        <p:txBody>
          <a:bodyPr/>
          <a:lstStyle/>
          <a:p>
            <a:fld id="{B6F15528-21DE-4FAA-801E-634DDDAF4B2B}" type="slidenum">
              <a:rPr lang="en-US" smtClean="0"/>
              <a:pPr/>
              <a:t>49</a:t>
            </a:fld>
            <a:endParaRPr lang="en-US"/>
          </a:p>
        </p:txBody>
      </p:sp>
      <p:graphicFrame>
        <p:nvGraphicFramePr>
          <p:cNvPr id="703490" name="Object 2"/>
          <p:cNvGraphicFramePr>
            <a:graphicFrameLocks noChangeAspect="1"/>
          </p:cNvGraphicFramePr>
          <p:nvPr/>
        </p:nvGraphicFramePr>
        <p:xfrm>
          <a:off x="6246812" y="1725649"/>
          <a:ext cx="1309688" cy="1474751"/>
        </p:xfrm>
        <a:graphic>
          <a:graphicData uri="http://schemas.openxmlformats.org/presentationml/2006/ole">
            <mc:AlternateContent xmlns:mc="http://schemas.openxmlformats.org/markup-compatibility/2006">
              <mc:Choice xmlns:v="urn:schemas-microsoft-com:vml" Requires="v">
                <p:oleObj spid="_x0000_s812042" name="CS ChemDraw Drawing" r:id="rId7" imgW="767718" imgH="865080" progId="ChemDraw.Document.6.0">
                  <p:embed/>
                </p:oleObj>
              </mc:Choice>
              <mc:Fallback>
                <p:oleObj name="CS ChemDraw Drawing" r:id="rId7" imgW="767718" imgH="865080" progId="ChemDraw.Document.6.0">
                  <p:embed/>
                  <p:pic>
                    <p:nvPicPr>
                      <p:cNvPr id="70349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6812" y="1725649"/>
                        <a:ext cx="1309688" cy="1474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353455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98513" y="1271389"/>
            <a:ext cx="7543800" cy="523220"/>
            <a:chOff x="798513" y="1801469"/>
            <a:chExt cx="7543800" cy="523220"/>
          </a:xfrm>
        </p:grpSpPr>
        <p:sp>
          <p:nvSpPr>
            <p:cNvPr id="4" name="Rectangle 17"/>
            <p:cNvSpPr txBox="1">
              <a:spLocks noChangeArrowheads="1"/>
            </p:cNvSpPr>
            <p:nvPr/>
          </p:nvSpPr>
          <p:spPr>
            <a:xfrm>
              <a:off x="798513" y="1801469"/>
              <a:ext cx="7543800" cy="52322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38138" lvl="1" indent="-338138" algn="ctr">
                <a:spcBef>
                  <a:spcPts val="1200"/>
                </a:spcBef>
                <a:buClr>
                  <a:srgbClr val="FF0000"/>
                </a:buClr>
                <a:buSzPct val="120000"/>
                <a:buFont typeface="Arial" pitchFamily="34" charset="0"/>
                <a:buNone/>
              </a:pPr>
              <a:r>
                <a:rPr lang="en-US" altLang="en-US" b="1" dirty="0" err="1">
                  <a:solidFill>
                    <a:srgbClr val="0070C0"/>
                  </a:solidFill>
                </a:rPr>
                <a:t>AgCl</a:t>
              </a:r>
              <a:r>
                <a:rPr lang="en-US" altLang="en-US" b="1" dirty="0">
                  <a:solidFill>
                    <a:srgbClr val="0070C0"/>
                  </a:solidFill>
                </a:rPr>
                <a:t>(</a:t>
              </a:r>
              <a:r>
                <a:rPr lang="en-US" altLang="en-US" b="1" i="1" dirty="0">
                  <a:solidFill>
                    <a:srgbClr val="0070C0"/>
                  </a:solidFill>
                </a:rPr>
                <a:t>s</a:t>
              </a:r>
              <a:r>
                <a:rPr lang="en-US" altLang="en-US" b="1" dirty="0">
                  <a:solidFill>
                    <a:srgbClr val="0070C0"/>
                  </a:solidFill>
                </a:rPr>
                <a:t>)  </a:t>
              </a:r>
              <a:r>
                <a:rPr lang="en-US" altLang="en-US" b="1" baseline="30000" dirty="0">
                  <a:solidFill>
                    <a:srgbClr val="0070C0"/>
                  </a:solidFill>
                  <a:sym typeface="Symbol"/>
                </a:rPr>
                <a:t> </a:t>
              </a:r>
              <a:r>
                <a:rPr lang="en-US" altLang="en-US" b="1" dirty="0">
                  <a:solidFill>
                    <a:srgbClr val="0070C0"/>
                  </a:solidFill>
                  <a:sym typeface="Symbol"/>
                </a:rPr>
                <a:t>        </a:t>
              </a:r>
              <a:r>
                <a:rPr lang="en-US" altLang="en-US" b="1" dirty="0">
                  <a:solidFill>
                    <a:srgbClr val="0070C0"/>
                  </a:solidFill>
                </a:rPr>
                <a:t>Ag</a:t>
              </a:r>
              <a:r>
                <a:rPr lang="en-US" altLang="en-US" b="1" baseline="30000" dirty="0">
                  <a:solidFill>
                    <a:srgbClr val="0070C0"/>
                  </a:solidFill>
                  <a:sym typeface="Symbol"/>
                </a:rPr>
                <a:t>+</a:t>
              </a:r>
              <a:r>
                <a:rPr lang="en-US" altLang="en-US" b="1" dirty="0">
                  <a:solidFill>
                    <a:srgbClr val="0070C0"/>
                  </a:solidFill>
                  <a:sym typeface="Symbol"/>
                </a:rPr>
                <a:t>(</a:t>
              </a:r>
              <a:r>
                <a:rPr lang="en-US" altLang="en-US" b="1" i="1" dirty="0" err="1">
                  <a:solidFill>
                    <a:srgbClr val="0070C0"/>
                  </a:solidFill>
                  <a:sym typeface="Symbol"/>
                </a:rPr>
                <a:t>aq</a:t>
              </a:r>
              <a:r>
                <a:rPr lang="en-US" altLang="en-US" b="1" dirty="0">
                  <a:solidFill>
                    <a:srgbClr val="0070C0"/>
                  </a:solidFill>
                  <a:sym typeface="Symbol"/>
                </a:rPr>
                <a:t>) + Cl</a:t>
              </a:r>
              <a:r>
                <a:rPr lang="en-US" altLang="en-US" b="1" baseline="30000" dirty="0">
                  <a:solidFill>
                    <a:srgbClr val="0070C0"/>
                  </a:solidFill>
                  <a:sym typeface="Symbol"/>
                </a:rPr>
                <a:t>–</a:t>
              </a:r>
              <a:r>
                <a:rPr lang="en-US" altLang="en-US" b="1" dirty="0">
                  <a:solidFill>
                    <a:srgbClr val="0070C0"/>
                  </a:solidFill>
                  <a:sym typeface="Symbol"/>
                </a:rPr>
                <a:t>(</a:t>
              </a:r>
              <a:r>
                <a:rPr lang="en-US" altLang="en-US" b="1" i="1" dirty="0" err="1">
                  <a:solidFill>
                    <a:srgbClr val="0070C0"/>
                  </a:solidFill>
                  <a:sym typeface="Symbol"/>
                </a:rPr>
                <a:t>aq</a:t>
              </a:r>
              <a:r>
                <a:rPr lang="en-US" altLang="en-US" b="1" dirty="0">
                  <a:solidFill>
                    <a:srgbClr val="0070C0"/>
                  </a:solidFill>
                  <a:sym typeface="Symbol"/>
                </a:rPr>
                <a:t>)</a:t>
              </a:r>
            </a:p>
          </p:txBody>
        </p:sp>
        <p:sp>
          <p:nvSpPr>
            <p:cNvPr id="5" name="Line 6"/>
            <p:cNvSpPr>
              <a:spLocks noChangeShapeType="1"/>
            </p:cNvSpPr>
            <p:nvPr/>
          </p:nvSpPr>
          <p:spPr bwMode="auto">
            <a:xfrm>
              <a:off x="3556001" y="2005547"/>
              <a:ext cx="609600"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latin typeface="Arial" charset="0"/>
              </a:endParaRPr>
            </a:p>
          </p:txBody>
        </p:sp>
        <p:sp>
          <p:nvSpPr>
            <p:cNvPr id="6" name="Line 7"/>
            <p:cNvSpPr>
              <a:spLocks noChangeShapeType="1"/>
            </p:cNvSpPr>
            <p:nvPr/>
          </p:nvSpPr>
          <p:spPr bwMode="auto">
            <a:xfrm flipH="1">
              <a:off x="3556001" y="2157947"/>
              <a:ext cx="609600"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latin typeface="Arial" charset="0"/>
              </a:endParaRPr>
            </a:p>
          </p:txBody>
        </p:sp>
      </p:grpSp>
      <p:sp>
        <p:nvSpPr>
          <p:cNvPr id="7" name="Title 1"/>
          <p:cNvSpPr txBox="1">
            <a:spLocks/>
          </p:cNvSpPr>
          <p:nvPr/>
        </p:nvSpPr>
        <p:spPr>
          <a:xfrm>
            <a:off x="1600200" y="7391"/>
            <a:ext cx="5867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u="sng" dirty="0"/>
              <a:t>Solubility Product</a:t>
            </a:r>
          </a:p>
        </p:txBody>
      </p:sp>
      <p:grpSp>
        <p:nvGrpSpPr>
          <p:cNvPr id="9" name="Group 16"/>
          <p:cNvGrpSpPr>
            <a:grpSpLocks/>
          </p:cNvGrpSpPr>
          <p:nvPr/>
        </p:nvGrpSpPr>
        <p:grpSpPr bwMode="auto">
          <a:xfrm>
            <a:off x="2957820" y="2876941"/>
            <a:ext cx="2468569" cy="596901"/>
            <a:chOff x="476" y="1482"/>
            <a:chExt cx="1555" cy="376"/>
          </a:xfrm>
        </p:grpSpPr>
        <p:sp>
          <p:nvSpPr>
            <p:cNvPr id="10" name="Text Box 8"/>
            <p:cNvSpPr txBox="1">
              <a:spLocks noChangeArrowheads="1"/>
            </p:cNvSpPr>
            <p:nvPr/>
          </p:nvSpPr>
          <p:spPr bwMode="auto">
            <a:xfrm>
              <a:off x="476" y="1490"/>
              <a:ext cx="505" cy="368"/>
            </a:xfrm>
            <a:prstGeom prst="rect">
              <a:avLst/>
            </a:prstGeom>
            <a:noFill/>
            <a:ln w="9525">
              <a:noFill/>
              <a:miter lim="800000"/>
              <a:headEnd/>
              <a:tailEnd/>
            </a:ln>
          </p:spPr>
          <p:txBody>
            <a:bodyPr wrap="none">
              <a:spAutoFit/>
            </a:bodyPr>
            <a:lstStyle/>
            <a:p>
              <a:r>
                <a:rPr lang="en-US" sz="3200" i="1" dirty="0"/>
                <a:t>K</a:t>
              </a:r>
              <a:r>
                <a:rPr lang="en-US" sz="3200" i="1" baseline="-25000" dirty="0"/>
                <a:t>c</a:t>
              </a:r>
              <a:r>
                <a:rPr lang="en-US" sz="3200" dirty="0"/>
                <a:t> =</a:t>
              </a:r>
              <a:endParaRPr lang="en-US" sz="3200" i="1" dirty="0"/>
            </a:p>
          </p:txBody>
        </p:sp>
        <p:sp>
          <p:nvSpPr>
            <p:cNvPr id="11" name="Text Box 11"/>
            <p:cNvSpPr txBox="1">
              <a:spLocks noChangeArrowheads="1"/>
            </p:cNvSpPr>
            <p:nvPr/>
          </p:nvSpPr>
          <p:spPr bwMode="auto">
            <a:xfrm>
              <a:off x="988" y="1482"/>
              <a:ext cx="1043" cy="368"/>
            </a:xfrm>
            <a:prstGeom prst="rect">
              <a:avLst/>
            </a:prstGeom>
            <a:noFill/>
            <a:ln w="9525">
              <a:noFill/>
              <a:miter lim="800000"/>
              <a:headEnd/>
              <a:tailEnd/>
            </a:ln>
          </p:spPr>
          <p:txBody>
            <a:bodyPr wrap="none">
              <a:spAutoFit/>
            </a:bodyPr>
            <a:lstStyle/>
            <a:p>
              <a:pPr algn="ctr"/>
              <a:r>
                <a:rPr lang="en-US" sz="3200" dirty="0"/>
                <a:t>[Ag</a:t>
              </a:r>
              <a:r>
                <a:rPr lang="en-US" sz="3200" baseline="30000" dirty="0"/>
                <a:t>+</a:t>
              </a:r>
              <a:r>
                <a:rPr lang="en-US" sz="3200" dirty="0"/>
                <a:t>][Cl</a:t>
              </a:r>
              <a:r>
                <a:rPr lang="en-US" sz="3200" baseline="30000" dirty="0"/>
                <a:t>-</a:t>
              </a:r>
              <a:r>
                <a:rPr lang="en-US" sz="3200" dirty="0"/>
                <a:t>]</a:t>
              </a:r>
            </a:p>
          </p:txBody>
        </p:sp>
      </p:grpSp>
      <p:sp>
        <p:nvSpPr>
          <p:cNvPr id="12" name="Text Box 8"/>
          <p:cNvSpPr txBox="1">
            <a:spLocks noChangeArrowheads="1"/>
          </p:cNvSpPr>
          <p:nvPr/>
        </p:nvSpPr>
        <p:spPr bwMode="auto">
          <a:xfrm>
            <a:off x="5408248" y="2867742"/>
            <a:ext cx="939296" cy="584775"/>
          </a:xfrm>
          <a:prstGeom prst="rect">
            <a:avLst/>
          </a:prstGeom>
          <a:noFill/>
          <a:ln w="9525">
            <a:noFill/>
            <a:miter lim="800000"/>
            <a:headEnd/>
            <a:tailEnd/>
          </a:ln>
        </p:spPr>
        <p:txBody>
          <a:bodyPr wrap="none">
            <a:spAutoFit/>
          </a:bodyPr>
          <a:lstStyle/>
          <a:p>
            <a:r>
              <a:rPr lang="en-US" sz="3200" dirty="0"/>
              <a:t>= </a:t>
            </a:r>
            <a:r>
              <a:rPr lang="en-US" sz="3200" i="1" dirty="0" err="1">
                <a:solidFill>
                  <a:srgbClr val="FF0000"/>
                </a:solidFill>
              </a:rPr>
              <a:t>K</a:t>
            </a:r>
            <a:r>
              <a:rPr lang="en-US" sz="3200" i="1" baseline="-25000" dirty="0" err="1">
                <a:solidFill>
                  <a:srgbClr val="FF0000"/>
                </a:solidFill>
              </a:rPr>
              <a:t>sp</a:t>
            </a:r>
            <a:endParaRPr lang="en-US" sz="3200" i="1" dirty="0">
              <a:solidFill>
                <a:srgbClr val="FF0000"/>
              </a:solidFill>
            </a:endParaRPr>
          </a:p>
        </p:txBody>
      </p:sp>
      <p:sp>
        <p:nvSpPr>
          <p:cNvPr id="14" name="Rectangle 13"/>
          <p:cNvSpPr/>
          <p:nvPr/>
        </p:nvSpPr>
        <p:spPr>
          <a:xfrm>
            <a:off x="188921" y="1903266"/>
            <a:ext cx="8743052" cy="83099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400" b="0" i="0" u="none" strike="noStrike" kern="0" cap="none" spc="0" normalizeH="0" baseline="0" noProof="0" dirty="0">
                <a:ln>
                  <a:noFill/>
                </a:ln>
                <a:solidFill>
                  <a:prstClr val="black"/>
                </a:solidFill>
                <a:effectLst/>
                <a:uLnTx/>
                <a:uFillTx/>
                <a:latin typeface="Calibri" panose="020F0502020204030204" pitchFamily="34" charset="0"/>
              </a:rPr>
              <a:t>At equilibrium the rate of dissolution equals the rate of precipitation and an equilibrium expression can be written: </a:t>
            </a:r>
            <a:endPar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ndParaRPr>
          </a:p>
        </p:txBody>
      </p:sp>
      <p:sp>
        <p:nvSpPr>
          <p:cNvPr id="16" name="Text Box 10"/>
          <p:cNvSpPr txBox="1">
            <a:spLocks noChangeArrowheads="1"/>
          </p:cNvSpPr>
          <p:nvPr/>
        </p:nvSpPr>
        <p:spPr bwMode="auto">
          <a:xfrm>
            <a:off x="1825484" y="3702629"/>
            <a:ext cx="5509713" cy="523220"/>
          </a:xfrm>
          <a:prstGeom prst="rect">
            <a:avLst/>
          </a:prstGeom>
          <a:noFill/>
          <a:ln w="9525">
            <a:noFill/>
            <a:miter lim="800000"/>
            <a:headEnd/>
            <a:tailEnd/>
          </a:ln>
        </p:spPr>
        <p:txBody>
          <a:bodyPr wrap="none">
            <a:spAutoFit/>
          </a:bodyPr>
          <a:lstStyle/>
          <a:p>
            <a:pPr fontAlgn="base">
              <a:spcBef>
                <a:spcPct val="0"/>
              </a:spcBef>
              <a:spcAft>
                <a:spcPct val="0"/>
              </a:spcAft>
            </a:pPr>
            <a:r>
              <a:rPr lang="en-US" sz="2800" b="1" i="1" dirty="0" err="1">
                <a:solidFill>
                  <a:srgbClr val="FF0000"/>
                </a:solidFill>
              </a:rPr>
              <a:t>K</a:t>
            </a:r>
            <a:r>
              <a:rPr lang="en-US" sz="2800" b="1" i="1" baseline="-25000" dirty="0" err="1">
                <a:solidFill>
                  <a:srgbClr val="FF0000"/>
                </a:solidFill>
              </a:rPr>
              <a:t>sp</a:t>
            </a:r>
            <a:r>
              <a:rPr lang="en-US" sz="2800" dirty="0">
                <a:solidFill>
                  <a:srgbClr val="000000"/>
                </a:solidFill>
              </a:rPr>
              <a:t> is the </a:t>
            </a:r>
            <a:r>
              <a:rPr lang="en-US" sz="2800" b="1" i="1" dirty="0">
                <a:solidFill>
                  <a:srgbClr val="FF0000"/>
                </a:solidFill>
              </a:rPr>
              <a:t>solubility product constant</a:t>
            </a:r>
          </a:p>
        </p:txBody>
      </p:sp>
      <p:sp>
        <p:nvSpPr>
          <p:cNvPr id="19" name="Rectangle 18"/>
          <p:cNvSpPr/>
          <p:nvPr/>
        </p:nvSpPr>
        <p:spPr>
          <a:xfrm>
            <a:off x="305546" y="4561032"/>
            <a:ext cx="8528872" cy="1785104"/>
          </a:xfrm>
          <a:prstGeom prst="rect">
            <a:avLst/>
          </a:prstGeom>
        </p:spPr>
        <p:txBody>
          <a:bodyPr wrap="square">
            <a:spAutoFit/>
          </a:bodyPr>
          <a:lstStyle/>
          <a:p>
            <a:pPr marL="514350" lvl="2" indent="-249238">
              <a:spcBef>
                <a:spcPts val="1800"/>
              </a:spcBef>
              <a:buClr>
                <a:srgbClr val="0000CC"/>
              </a:buClr>
              <a:buSzPct val="120000"/>
              <a:buFont typeface="Wingdings" pitchFamily="2" charset="2"/>
              <a:buChar char="§"/>
            </a:pPr>
            <a:r>
              <a:rPr lang="en-US" altLang="en-US" sz="2000" dirty="0">
                <a:solidFill>
                  <a:prstClr val="black"/>
                </a:solidFill>
                <a:latin typeface="Corbel"/>
              </a:rPr>
              <a:t>The smaller the solubility product, the less soluble is the salt.</a:t>
            </a:r>
          </a:p>
          <a:p>
            <a:pPr marL="514350" lvl="2" indent="-249238">
              <a:spcBef>
                <a:spcPts val="1800"/>
              </a:spcBef>
              <a:buClr>
                <a:srgbClr val="0000CC"/>
              </a:buClr>
              <a:buSzPct val="120000"/>
              <a:buFont typeface="Wingdings" pitchFamily="2" charset="2"/>
              <a:buChar char="§"/>
            </a:pPr>
            <a:r>
              <a:rPr lang="en-US" altLang="en-US" sz="2000" dirty="0">
                <a:solidFill>
                  <a:prstClr val="black"/>
                </a:solidFill>
                <a:latin typeface="Corbel"/>
              </a:rPr>
              <a:t>The larger the solubility product, the more soluble is the salt.</a:t>
            </a:r>
          </a:p>
          <a:p>
            <a:pPr marL="514350" lvl="2" indent="-249238">
              <a:spcBef>
                <a:spcPts val="1800"/>
              </a:spcBef>
              <a:buClr>
                <a:srgbClr val="0000CC"/>
              </a:buClr>
              <a:buSzPct val="120000"/>
              <a:buFont typeface="Wingdings" pitchFamily="2" charset="2"/>
              <a:buChar char="§"/>
            </a:pPr>
            <a:r>
              <a:rPr lang="en-US" altLang="en-US" sz="2000" dirty="0">
                <a:solidFill>
                  <a:prstClr val="black"/>
                </a:solidFill>
                <a:latin typeface="Corbel"/>
              </a:rPr>
              <a:t>If two compounds have the same ion ratio, the one with the larger </a:t>
            </a:r>
            <a:r>
              <a:rPr lang="en-US" altLang="en-US" sz="2000" i="1" dirty="0" err="1">
                <a:solidFill>
                  <a:prstClr val="black"/>
                </a:solidFill>
                <a:latin typeface="Corbel"/>
              </a:rPr>
              <a:t>K</a:t>
            </a:r>
            <a:r>
              <a:rPr lang="en-US" altLang="en-US" sz="2000" baseline="-16000" dirty="0" err="1">
                <a:solidFill>
                  <a:prstClr val="black"/>
                </a:solidFill>
                <a:latin typeface="Corbel"/>
              </a:rPr>
              <a:t>sp</a:t>
            </a:r>
            <a:r>
              <a:rPr lang="en-US" altLang="en-US" sz="2000" dirty="0">
                <a:solidFill>
                  <a:prstClr val="black"/>
                </a:solidFill>
                <a:latin typeface="Corbel"/>
              </a:rPr>
              <a:t> will have the higher molar solubility.</a:t>
            </a:r>
            <a:endParaRPr lang="en-US" altLang="en-US" sz="2000" b="1" dirty="0">
              <a:solidFill>
                <a:srgbClr val="0070C0"/>
              </a:solidFill>
              <a:latin typeface="Corbel"/>
              <a:sym typeface="Symbol"/>
            </a:endParaRPr>
          </a:p>
        </p:txBody>
      </p:sp>
      <p:sp>
        <p:nvSpPr>
          <p:cNvPr id="15" name="Oval 14"/>
          <p:cNvSpPr/>
          <p:nvPr/>
        </p:nvSpPr>
        <p:spPr>
          <a:xfrm>
            <a:off x="3419606" y="1315233"/>
            <a:ext cx="889347" cy="4634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6"/>
          <p:cNvSpPr>
            <a:spLocks noGrp="1"/>
          </p:cNvSpPr>
          <p:nvPr>
            <p:ph type="sldNum" sz="quarter" idx="12"/>
          </p:nvPr>
        </p:nvSpPr>
        <p:spPr/>
        <p:txBody>
          <a:bodyPr/>
          <a:lstStyle/>
          <a:p>
            <a:fld id="{B6F15528-21DE-4FAA-801E-634DDDAF4B2B}" type="slidenum">
              <a:rPr lang="en-US" smtClean="0"/>
              <a:pPr/>
              <a:t>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u="sng" dirty="0"/>
              <a:t>Inorganic Complexes</a:t>
            </a:r>
          </a:p>
        </p:txBody>
      </p:sp>
      <p:sp>
        <p:nvSpPr>
          <p:cNvPr id="3" name="Content Placeholder 2"/>
          <p:cNvSpPr>
            <a:spLocks noGrp="1"/>
          </p:cNvSpPr>
          <p:nvPr>
            <p:ph idx="1"/>
          </p:nvPr>
        </p:nvSpPr>
        <p:spPr>
          <a:xfrm>
            <a:off x="469900" y="1714500"/>
            <a:ext cx="8153400" cy="533400"/>
          </a:xfrm>
        </p:spPr>
        <p:txBody>
          <a:bodyPr>
            <a:normAutofit/>
          </a:bodyPr>
          <a:lstStyle/>
          <a:p>
            <a:pPr marL="0" lvl="3" indent="0" algn="ctr">
              <a:buNone/>
            </a:pPr>
            <a:r>
              <a:rPr lang="en-US" altLang="en-US" sz="2800" dirty="0"/>
              <a:t>Late 1800s- </a:t>
            </a:r>
            <a:r>
              <a:rPr lang="en-US" altLang="en-US" sz="2800" dirty="0" err="1"/>
              <a:t>Blomstrand</a:t>
            </a:r>
            <a:r>
              <a:rPr lang="en-US" altLang="en-US" sz="2800" dirty="0"/>
              <a:t> and Jorgenson</a:t>
            </a:r>
          </a:p>
        </p:txBody>
      </p:sp>
      <p:sp>
        <p:nvSpPr>
          <p:cNvPr id="5" name="Rectangle 4"/>
          <p:cNvSpPr/>
          <p:nvPr/>
        </p:nvSpPr>
        <p:spPr>
          <a:xfrm>
            <a:off x="2963739" y="1099125"/>
            <a:ext cx="3797835" cy="584775"/>
          </a:xfrm>
          <a:prstGeom prst="rect">
            <a:avLst/>
          </a:prstGeom>
        </p:spPr>
        <p:txBody>
          <a:bodyPr wrap="none">
            <a:spAutoFit/>
          </a:bodyPr>
          <a:lstStyle/>
          <a:p>
            <a:r>
              <a:rPr lang="en-US" sz="3200" dirty="0"/>
              <a:t>Co</a:t>
            </a:r>
            <a:r>
              <a:rPr lang="en-US" sz="3200" baseline="30000" dirty="0"/>
              <a:t>3+</a:t>
            </a:r>
            <a:r>
              <a:rPr lang="en-US" sz="3200" dirty="0"/>
              <a:t> + 4 x NH</a:t>
            </a:r>
            <a:r>
              <a:rPr lang="en-US" sz="3200" baseline="-25000" dirty="0"/>
              <a:t>3</a:t>
            </a:r>
            <a:r>
              <a:rPr lang="en-US" sz="3200" dirty="0"/>
              <a:t> + 3 x Cl</a:t>
            </a:r>
          </a:p>
        </p:txBody>
      </p:sp>
      <p:sp>
        <p:nvSpPr>
          <p:cNvPr id="8" name="Rectangle 7"/>
          <p:cNvSpPr/>
          <p:nvPr/>
        </p:nvSpPr>
        <p:spPr>
          <a:xfrm>
            <a:off x="469900" y="2578526"/>
            <a:ext cx="2667000" cy="461665"/>
          </a:xfrm>
          <a:prstGeom prst="rect">
            <a:avLst/>
          </a:prstGeom>
        </p:spPr>
        <p:txBody>
          <a:bodyPr wrap="square">
            <a:spAutoFit/>
          </a:bodyPr>
          <a:lstStyle/>
          <a:p>
            <a:r>
              <a:rPr lang="en-US" sz="2400" dirty="0">
                <a:solidFill>
                  <a:srgbClr val="FF0000"/>
                </a:solidFill>
              </a:rPr>
              <a:t>Proposed structure:</a:t>
            </a:r>
          </a:p>
        </p:txBody>
      </p:sp>
      <p:sp>
        <p:nvSpPr>
          <p:cNvPr id="9" name="Content Placeholder 2"/>
          <p:cNvSpPr txBox="1">
            <a:spLocks/>
          </p:cNvSpPr>
          <p:nvPr/>
        </p:nvSpPr>
        <p:spPr>
          <a:xfrm>
            <a:off x="481013" y="3641725"/>
            <a:ext cx="8153400" cy="533400"/>
          </a:xfrm>
          <a:prstGeom prst="rect">
            <a:avLst/>
          </a:prstGeom>
        </p:spPr>
        <p:txBody>
          <a:bodyPr vert="horz" lIns="91440" tIns="45720" rIns="91440" bIns="45720" rtlCol="0">
            <a:normAutofit/>
          </a:bodyPr>
          <a:lstStyle/>
          <a:p>
            <a:pPr marL="0" marR="0" lvl="3"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en-US" sz="2800" b="0" i="0" u="none" strike="noStrike" kern="1200" cap="none" spc="0" normalizeH="0" baseline="0" noProof="0" dirty="0">
                <a:ln>
                  <a:noFill/>
                </a:ln>
                <a:solidFill>
                  <a:schemeClr val="tx1"/>
                </a:solidFill>
                <a:effectLst/>
                <a:uLnTx/>
                <a:uFillTx/>
                <a:latin typeface="+mn-lt"/>
                <a:ea typeface="+mn-ea"/>
                <a:cs typeface="+mn-cs"/>
              </a:rPr>
              <a:t>1893- Werner’s Theory</a:t>
            </a:r>
          </a:p>
        </p:txBody>
      </p:sp>
      <p:pic>
        <p:nvPicPr>
          <p:cNvPr id="10" name="Picture 2" descr="http://shakyasamaj.com/images/OnlineEducation/chemistry12_images/sam3_files/7.gif"/>
          <p:cNvPicPr>
            <a:picLocks noChangeAspect="1" noChangeArrowheads="1"/>
          </p:cNvPicPr>
          <p:nvPr/>
        </p:nvPicPr>
        <p:blipFill>
          <a:blip r:embed="rId3" cstate="print"/>
          <a:srcRect/>
          <a:stretch>
            <a:fillRect/>
          </a:stretch>
        </p:blipFill>
        <p:spPr bwMode="auto">
          <a:xfrm>
            <a:off x="863600" y="4610100"/>
            <a:ext cx="2145792" cy="1219200"/>
          </a:xfrm>
          <a:prstGeom prst="rect">
            <a:avLst/>
          </a:prstGeom>
          <a:noFill/>
        </p:spPr>
      </p:pic>
      <p:pic>
        <p:nvPicPr>
          <p:cNvPr id="1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2513" y="4149725"/>
            <a:ext cx="1905000" cy="2624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5372100" y="4787900"/>
            <a:ext cx="3695700" cy="1274195"/>
          </a:xfrm>
          <a:prstGeom prst="rect">
            <a:avLst/>
          </a:prstGeom>
        </p:spPr>
        <p:txBody>
          <a:bodyPr wrap="square">
            <a:spAutoFit/>
          </a:bodyPr>
          <a:lstStyle/>
          <a:p>
            <a:pPr marL="0" lvl="3" algn="ctr">
              <a:spcBef>
                <a:spcPct val="20000"/>
              </a:spcBef>
              <a:defRPr/>
            </a:pPr>
            <a:r>
              <a:rPr lang="en-US" altLang="en-US" sz="2400" dirty="0">
                <a:solidFill>
                  <a:srgbClr val="FF0000"/>
                </a:solidFill>
              </a:rPr>
              <a:t>Werner was awarded the Nobel Prize in 1913 </a:t>
            </a:r>
          </a:p>
          <a:p>
            <a:pPr marL="0" lvl="3" algn="ctr">
              <a:spcBef>
                <a:spcPct val="20000"/>
              </a:spcBef>
              <a:defRPr/>
            </a:pPr>
            <a:r>
              <a:rPr lang="en-US" altLang="en-US" sz="2400" dirty="0">
                <a:solidFill>
                  <a:srgbClr val="FF0000"/>
                </a:solidFill>
              </a:rPr>
              <a:t>(only </a:t>
            </a:r>
            <a:r>
              <a:rPr lang="en-US" altLang="en-US" sz="2400" dirty="0" err="1">
                <a:solidFill>
                  <a:srgbClr val="FF0000"/>
                </a:solidFill>
              </a:rPr>
              <a:t>inorg</a:t>
            </a:r>
            <a:r>
              <a:rPr lang="en-US" altLang="en-US" sz="2400" dirty="0">
                <a:solidFill>
                  <a:srgbClr val="FF0000"/>
                </a:solidFill>
              </a:rPr>
              <a:t>. up until 1973)</a:t>
            </a:r>
          </a:p>
        </p:txBody>
      </p:sp>
      <p:pic>
        <p:nvPicPr>
          <p:cNvPr id="702466" name="Picture 2"/>
          <p:cNvPicPr>
            <a:picLocks noChangeAspect="1" noChangeArrowheads="1"/>
          </p:cNvPicPr>
          <p:nvPr/>
        </p:nvPicPr>
        <p:blipFill>
          <a:blip r:embed="rId5" cstate="print"/>
          <a:srcRect/>
          <a:stretch>
            <a:fillRect/>
          </a:stretch>
        </p:blipFill>
        <p:spPr bwMode="auto">
          <a:xfrm>
            <a:off x="3352800" y="2330451"/>
            <a:ext cx="3683000" cy="874558"/>
          </a:xfrm>
          <a:prstGeom prst="rect">
            <a:avLst/>
          </a:prstGeom>
          <a:noFill/>
          <a:ln w="9525">
            <a:noFill/>
            <a:miter lim="800000"/>
            <a:headEnd/>
            <a:tailEnd/>
          </a:ln>
        </p:spPr>
      </p:pic>
      <p:sp>
        <p:nvSpPr>
          <p:cNvPr id="14" name="Rectangle 13"/>
          <p:cNvSpPr/>
          <p:nvPr/>
        </p:nvSpPr>
        <p:spPr>
          <a:xfrm>
            <a:off x="-38100" y="5862935"/>
            <a:ext cx="3695700" cy="830997"/>
          </a:xfrm>
          <a:prstGeom prst="rect">
            <a:avLst/>
          </a:prstGeom>
        </p:spPr>
        <p:txBody>
          <a:bodyPr wrap="square">
            <a:spAutoFit/>
          </a:bodyPr>
          <a:lstStyle/>
          <a:p>
            <a:pPr marL="0" lvl="3" algn="ctr">
              <a:defRPr/>
            </a:pPr>
            <a:r>
              <a:rPr lang="en-US" altLang="en-US" sz="2400" dirty="0">
                <a:solidFill>
                  <a:srgbClr val="FF0000"/>
                </a:solidFill>
              </a:rPr>
              <a:t>Lewis acid-base </a:t>
            </a:r>
          </a:p>
          <a:p>
            <a:pPr marL="0" lvl="3" algn="ctr">
              <a:defRPr/>
            </a:pPr>
            <a:r>
              <a:rPr lang="en-US" altLang="en-US" sz="2400" dirty="0">
                <a:solidFill>
                  <a:srgbClr val="FF0000"/>
                </a:solidFill>
              </a:rPr>
              <a:t>coordination complex</a:t>
            </a:r>
          </a:p>
        </p:txBody>
      </p:sp>
      <p:sp>
        <p:nvSpPr>
          <p:cNvPr id="13" name="Slide Number Placeholder 12"/>
          <p:cNvSpPr>
            <a:spLocks noGrp="1"/>
          </p:cNvSpPr>
          <p:nvPr>
            <p:ph type="sldNum" sz="quarter" idx="12"/>
          </p:nvPr>
        </p:nvSpPr>
        <p:spPr/>
        <p:txBody>
          <a:bodyPr/>
          <a:lstStyle/>
          <a:p>
            <a:fld id="{B6F15528-21DE-4FAA-801E-634DDDAF4B2B}" type="slidenum">
              <a:rPr lang="en-US" smtClean="0"/>
              <a:pPr/>
              <a:t>50</a:t>
            </a:fld>
            <a:endParaRPr lang="en-US"/>
          </a:p>
        </p:txBody>
      </p:sp>
    </p:spTree>
    <p:extLst>
      <p:ext uri="{BB962C8B-B14F-4D97-AF65-F5344CB8AC3E}">
        <p14:creationId xmlns:p14="http://schemas.microsoft.com/office/powerpoint/2010/main" val="117818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0246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57325" y="-7932"/>
            <a:ext cx="622935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u="sng" kern="0" dirty="0">
                <a:solidFill>
                  <a:sysClr val="windowText" lastClr="000000"/>
                </a:solidFill>
                <a:latin typeface="Calibri"/>
                <a:ea typeface="+mj-ea"/>
                <a:cs typeface="+mj-cs"/>
              </a:rPr>
              <a:t>Complex Ion</a:t>
            </a:r>
            <a:endParaRPr kumimoji="0" lang="en-US" sz="3600" b="0" i="0" u="sng"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5" name="Rectangle 3"/>
          <p:cNvSpPr txBox="1">
            <a:spLocks noChangeArrowheads="1"/>
          </p:cNvSpPr>
          <p:nvPr/>
        </p:nvSpPr>
        <p:spPr>
          <a:xfrm>
            <a:off x="474663" y="1079501"/>
            <a:ext cx="8166100" cy="1270000"/>
          </a:xfrm>
          <a:prstGeom prst="rect">
            <a:avLst/>
          </a:prstGeom>
        </p:spPr>
        <p:txBody>
          <a:bodyPr vert="horz" lIns="91440" tIns="45720" rIns="91440" bIns="45720" rtlCol="0">
            <a:normAutofit/>
          </a:bodyPr>
          <a:lstStyle/>
          <a:p>
            <a:pPr marR="0" lvl="0" algn="l"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Many </a:t>
            </a:r>
            <a:r>
              <a:rPr kumimoji="0" lang="en-US" sz="2400" b="1" i="0" u="none" strike="noStrike" kern="1200" cap="none" spc="0" normalizeH="0" baseline="0" noProof="0" dirty="0">
                <a:ln>
                  <a:noFill/>
                </a:ln>
                <a:solidFill>
                  <a:srgbClr val="0000FF"/>
                </a:solidFill>
                <a:effectLst/>
                <a:uLnTx/>
                <a:uFillTx/>
                <a:latin typeface="+mn-lt"/>
                <a:ea typeface="+mn-ea"/>
                <a:cs typeface="+mn-cs"/>
              </a:rPr>
              <a:t>metal ions </a:t>
            </a:r>
            <a:r>
              <a:rPr kumimoji="0" lang="en-US" sz="2400" i="0" u="none" strike="noStrike" kern="1200" cap="none" spc="0" normalizeH="0" baseline="0" noProof="0" dirty="0">
                <a:ln>
                  <a:noFill/>
                </a:ln>
                <a:effectLst/>
                <a:uLnTx/>
                <a:uFillTx/>
                <a:latin typeface="+mn-lt"/>
                <a:ea typeface="+mn-ea"/>
                <a:cs typeface="+mn-cs"/>
              </a:rPr>
              <a:t>(</a:t>
            </a:r>
            <a:r>
              <a:rPr kumimoji="0" lang="en-US" sz="2400" b="1" i="0" u="none" strike="noStrike" kern="1200" cap="none" spc="0" normalizeH="0" baseline="0" noProof="0" dirty="0">
                <a:ln>
                  <a:noFill/>
                </a:ln>
                <a:effectLst/>
                <a:uLnTx/>
                <a:uFillTx/>
                <a:latin typeface="+mn-lt"/>
                <a:ea typeface="+mn-ea"/>
                <a:cs typeface="+mn-cs"/>
              </a:rPr>
              <a:t>Lewis</a:t>
            </a:r>
            <a:r>
              <a:rPr kumimoji="0" lang="en-US" sz="2400" b="1" i="0" u="none" strike="noStrike" kern="1200" cap="none" spc="0" normalizeH="0" noProof="0" dirty="0">
                <a:ln>
                  <a:noFill/>
                </a:ln>
                <a:effectLst/>
                <a:uLnTx/>
                <a:uFillTx/>
                <a:latin typeface="+mn-lt"/>
                <a:ea typeface="+mn-ea"/>
                <a:cs typeface="+mn-cs"/>
              </a:rPr>
              <a:t> acid</a:t>
            </a:r>
            <a:r>
              <a:rPr kumimoji="0" lang="en-US" sz="2400" i="0" u="none" strike="noStrike" kern="1200" cap="none" spc="0" normalizeH="0" noProof="0" dirty="0">
                <a:ln>
                  <a:noFill/>
                </a:ln>
                <a:effectLst/>
                <a:uLnTx/>
                <a:uFillTx/>
                <a:latin typeface="+mn-lt"/>
                <a:ea typeface="+mn-ea"/>
                <a:cs typeface="+mn-cs"/>
              </a:rPr>
              <a:t>)</a:t>
            </a:r>
            <a:r>
              <a:rPr kumimoji="0" lang="en-US" sz="2400" i="0" u="none" strike="noStrike" kern="1200" cap="none" spc="0" normalizeH="0" baseline="0" noProof="0" dirty="0">
                <a:ln>
                  <a:noFill/>
                </a:ln>
                <a:effectLst/>
                <a:uLnTx/>
                <a:uFillTx/>
                <a:latin typeface="+mn-lt"/>
                <a:ea typeface="+mn-ea"/>
                <a:cs typeface="+mn-cs"/>
              </a:rPr>
              <a:t>, </a:t>
            </a:r>
            <a:r>
              <a:rPr kumimoji="0" lang="en-US" sz="2400" b="0" i="0" u="none" strike="noStrike" kern="1200" cap="none" spc="0" normalizeH="0" baseline="0" noProof="0" dirty="0">
                <a:ln>
                  <a:noFill/>
                </a:ln>
                <a:solidFill>
                  <a:schemeClr val="tx1"/>
                </a:solidFill>
                <a:effectLst/>
                <a:uLnTx/>
                <a:uFillTx/>
                <a:latin typeface="+mn-lt"/>
                <a:ea typeface="+mn-ea"/>
                <a:cs typeface="+mn-cs"/>
              </a:rPr>
              <a:t>especially transition metals, form </a:t>
            </a:r>
            <a:r>
              <a:rPr kumimoji="0" lang="en-US" sz="2400" i="0" u="none" strike="noStrike" kern="1200" cap="none" spc="0" normalizeH="0" baseline="0" noProof="0" dirty="0">
                <a:ln>
                  <a:noFill/>
                </a:ln>
                <a:solidFill>
                  <a:srgbClr val="7030A0"/>
                </a:solidFill>
                <a:effectLst/>
                <a:uLnTx/>
                <a:uFillTx/>
                <a:latin typeface="+mn-lt"/>
                <a:ea typeface="+mn-ea"/>
                <a:cs typeface="+mn-cs"/>
              </a:rPr>
              <a:t>coordinate covalent bonds </a:t>
            </a:r>
            <a:r>
              <a:rPr kumimoji="0" lang="en-US" sz="2400" b="0" i="0" u="none" strike="noStrike" kern="1200" cap="none" spc="0" normalizeH="0" baseline="0" noProof="0" dirty="0">
                <a:ln>
                  <a:noFill/>
                </a:ln>
                <a:solidFill>
                  <a:schemeClr val="tx1"/>
                </a:solidFill>
                <a:effectLst/>
                <a:uLnTx/>
                <a:uFillTx/>
                <a:latin typeface="+mn-lt"/>
                <a:ea typeface="+mn-ea"/>
                <a:cs typeface="+mn-cs"/>
              </a:rPr>
              <a:t>with </a:t>
            </a:r>
            <a:r>
              <a:rPr kumimoji="0" lang="en-US" sz="2400" b="0" i="0" u="none" strike="noStrike" kern="1200" cap="none" spc="0" normalizeH="0" baseline="0" noProof="0" dirty="0">
                <a:ln>
                  <a:noFill/>
                </a:ln>
                <a:solidFill>
                  <a:srgbClr val="FF0000"/>
                </a:solidFill>
                <a:effectLst/>
                <a:uLnTx/>
                <a:uFillTx/>
                <a:latin typeface="+mn-lt"/>
                <a:ea typeface="+mn-ea"/>
                <a:cs typeface="+mn-cs"/>
              </a:rPr>
              <a:t>molecules or anions </a:t>
            </a:r>
            <a:r>
              <a:rPr kumimoji="0" lang="en-US" sz="2400" b="0" i="0" u="none" strike="noStrike" kern="1200" cap="none" spc="0" normalizeH="0" baseline="0" noProof="0" dirty="0">
                <a:ln>
                  <a:noFill/>
                </a:ln>
                <a:solidFill>
                  <a:schemeClr val="tx1"/>
                </a:solidFill>
                <a:effectLst/>
                <a:uLnTx/>
                <a:uFillTx/>
                <a:latin typeface="+mn-lt"/>
                <a:ea typeface="+mn-ea"/>
                <a:cs typeface="+mn-cs"/>
              </a:rPr>
              <a:t>having a lone pair of electrons (</a:t>
            </a:r>
            <a:r>
              <a:rPr kumimoji="0" lang="en-US" sz="2400" b="1" i="0" u="none" strike="noStrike" kern="1200" cap="none" spc="0" normalizeH="0" baseline="0" noProof="0" dirty="0">
                <a:ln>
                  <a:noFill/>
                </a:ln>
                <a:solidFill>
                  <a:schemeClr val="tx1"/>
                </a:solidFill>
                <a:effectLst/>
                <a:uLnTx/>
                <a:uFillTx/>
                <a:latin typeface="+mn-lt"/>
                <a:ea typeface="+mn-ea"/>
                <a:cs typeface="+mn-cs"/>
              </a:rPr>
              <a:t>Lewis base</a:t>
            </a:r>
            <a:r>
              <a:rPr kumimoji="0" lang="en-US" sz="2400" b="0" i="0" u="none" strike="noStrike" kern="1200" cap="none" spc="0" normalizeH="0" baseline="0" noProof="0" dirty="0">
                <a:ln>
                  <a:noFill/>
                </a:ln>
                <a:solidFill>
                  <a:schemeClr val="tx1"/>
                </a:solidFill>
                <a:effectLst/>
                <a:uLnTx/>
                <a:uFillTx/>
                <a:latin typeface="+mn-lt"/>
                <a:ea typeface="+mn-ea"/>
                <a:cs typeface="+mn-cs"/>
              </a:rPr>
              <a:t>).</a:t>
            </a:r>
          </a:p>
        </p:txBody>
      </p:sp>
      <p:sp>
        <p:nvSpPr>
          <p:cNvPr id="6" name="Text Box 3"/>
          <p:cNvSpPr txBox="1">
            <a:spLocks noChangeArrowheads="1"/>
          </p:cNvSpPr>
          <p:nvPr/>
        </p:nvSpPr>
        <p:spPr bwMode="auto">
          <a:xfrm>
            <a:off x="495300" y="3632200"/>
            <a:ext cx="8039100" cy="1200329"/>
          </a:xfrm>
          <a:prstGeom prst="rect">
            <a:avLst/>
          </a:prstGeom>
          <a:noFill/>
          <a:ln w="9525">
            <a:noFill/>
            <a:miter lim="800000"/>
            <a:headEnd/>
            <a:tailEnd/>
          </a:ln>
        </p:spPr>
        <p:txBody>
          <a:bodyPr wrap="square">
            <a:spAutoFit/>
          </a:bodyPr>
          <a:lstStyle/>
          <a:p>
            <a:pPr fontAlgn="base">
              <a:spcBef>
                <a:spcPct val="50000"/>
              </a:spcBef>
              <a:spcAft>
                <a:spcPct val="0"/>
              </a:spcAft>
            </a:pPr>
            <a:r>
              <a:rPr lang="en-US" sz="2400" dirty="0">
                <a:solidFill>
                  <a:srgbClr val="000000"/>
                </a:solidFill>
                <a:latin typeface="Calibri" pitchFamily="34" charset="0"/>
              </a:rPr>
              <a:t>A </a:t>
            </a:r>
            <a:r>
              <a:rPr lang="en-US" sz="2400" b="1" i="1" dirty="0">
                <a:solidFill>
                  <a:srgbClr val="000000"/>
                </a:solidFill>
                <a:latin typeface="Calibri" pitchFamily="34" charset="0"/>
              </a:rPr>
              <a:t>complex ion</a:t>
            </a:r>
            <a:r>
              <a:rPr lang="en-US" sz="2400" dirty="0">
                <a:solidFill>
                  <a:srgbClr val="000000"/>
                </a:solidFill>
                <a:latin typeface="Calibri" pitchFamily="34" charset="0"/>
              </a:rPr>
              <a:t> is an ion containing a central metal cation bonded to one or more molecules or ions. Also known as a </a:t>
            </a:r>
            <a:r>
              <a:rPr lang="en-US" sz="2400" b="1" i="1" dirty="0">
                <a:solidFill>
                  <a:srgbClr val="000000"/>
                </a:solidFill>
                <a:latin typeface="Calibri" pitchFamily="34" charset="0"/>
              </a:rPr>
              <a:t>coordination complex</a:t>
            </a:r>
            <a:r>
              <a:rPr lang="en-US" sz="2400" dirty="0">
                <a:solidFill>
                  <a:srgbClr val="000000"/>
                </a:solidFill>
                <a:latin typeface="Calibri" pitchFamily="34" charset="0"/>
              </a:rPr>
              <a:t>.</a:t>
            </a:r>
          </a:p>
        </p:txBody>
      </p:sp>
      <p:sp>
        <p:nvSpPr>
          <p:cNvPr id="8" name="Rectangle 5"/>
          <p:cNvSpPr>
            <a:spLocks noChangeArrowheads="1"/>
          </p:cNvSpPr>
          <p:nvPr/>
        </p:nvSpPr>
        <p:spPr bwMode="auto">
          <a:xfrm>
            <a:off x="495300" y="4965700"/>
            <a:ext cx="7769225" cy="863600"/>
          </a:xfrm>
          <a:prstGeom prst="rect">
            <a:avLst/>
          </a:prstGeom>
          <a:noFill/>
          <a:ln w="9525">
            <a:noFill/>
            <a:miter lim="800000"/>
            <a:headEnd/>
            <a:tailEnd/>
          </a:ln>
          <a:effectLst/>
        </p:spPr>
        <p:txBody>
          <a:bodyPr/>
          <a:lstStyle/>
          <a:p>
            <a:pPr marL="0" lvl="1">
              <a:spcBef>
                <a:spcPct val="20000"/>
              </a:spcBef>
            </a:pPr>
            <a:r>
              <a:rPr lang="en-US" sz="2400" dirty="0">
                <a:latin typeface="Calibri" pitchFamily="34" charset="0"/>
              </a:rPr>
              <a:t>The Lewis base (electron pair donor) that bonds to a metal ion to form a complex ion is also known as a </a:t>
            </a:r>
            <a:r>
              <a:rPr lang="en-US" sz="2400" b="1" dirty="0" err="1">
                <a:solidFill>
                  <a:srgbClr val="FF0000"/>
                </a:solidFill>
                <a:latin typeface="Calibri" pitchFamily="34" charset="0"/>
              </a:rPr>
              <a:t>Ligand</a:t>
            </a:r>
            <a:r>
              <a:rPr lang="en-US" sz="2400" dirty="0">
                <a:latin typeface="Calibri" pitchFamily="34" charset="0"/>
              </a:rPr>
              <a:t>.</a:t>
            </a:r>
            <a:endParaRPr lang="en-US" sz="2400" dirty="0">
              <a:solidFill>
                <a:schemeClr val="accent1"/>
              </a:solidFill>
              <a:latin typeface="Calibri" pitchFamily="34" charset="0"/>
            </a:endParaRPr>
          </a:p>
        </p:txBody>
      </p:sp>
      <p:graphicFrame>
        <p:nvGraphicFramePr>
          <p:cNvPr id="704516" name="Object 4"/>
          <p:cNvGraphicFramePr>
            <a:graphicFrameLocks noChangeAspect="1"/>
          </p:cNvGraphicFramePr>
          <p:nvPr/>
        </p:nvGraphicFramePr>
        <p:xfrm>
          <a:off x="4884738" y="2393950"/>
          <a:ext cx="1160462" cy="1164571"/>
        </p:xfrm>
        <a:graphic>
          <a:graphicData uri="http://schemas.openxmlformats.org/presentationml/2006/ole">
            <mc:AlternateContent xmlns:mc="http://schemas.openxmlformats.org/markup-compatibility/2006">
              <mc:Choice xmlns:v="urn:schemas-microsoft-com:vml" Requires="v">
                <p:oleObj spid="_x0000_s813067" name="CS ChemDraw Drawing" r:id="rId3" imgW="897111" imgH="900450" progId="ChemDraw.Document.6.0">
                  <p:embed/>
                </p:oleObj>
              </mc:Choice>
              <mc:Fallback>
                <p:oleObj name="CS ChemDraw Drawing" r:id="rId3" imgW="897111" imgH="900450" progId="ChemDraw.Document.6.0">
                  <p:embed/>
                  <p:pic>
                    <p:nvPicPr>
                      <p:cNvPr id="70451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4738" y="2393950"/>
                        <a:ext cx="1160462" cy="1164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13" name="Straight Arrow Connector 12"/>
          <p:cNvCxnSpPr/>
          <p:nvPr/>
        </p:nvCxnSpPr>
        <p:spPr>
          <a:xfrm>
            <a:off x="4013200" y="2997200"/>
            <a:ext cx="6985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679282" y="2774434"/>
            <a:ext cx="447558" cy="461665"/>
          </a:xfrm>
          <a:prstGeom prst="rect">
            <a:avLst/>
          </a:prstGeom>
        </p:spPr>
        <p:txBody>
          <a:bodyPr wrap="none">
            <a:spAutoFit/>
          </a:bodyPr>
          <a:lstStyle/>
          <a:p>
            <a:r>
              <a:rPr lang="en-US" sz="2400" dirty="0">
                <a:solidFill>
                  <a:srgbClr val="0000FF"/>
                </a:solidFill>
              </a:rPr>
              <a:t>M</a:t>
            </a:r>
          </a:p>
        </p:txBody>
      </p:sp>
      <p:sp>
        <p:nvSpPr>
          <p:cNvPr id="15" name="Rectangle 14"/>
          <p:cNvSpPr/>
          <p:nvPr/>
        </p:nvSpPr>
        <p:spPr>
          <a:xfrm>
            <a:off x="3149182" y="2774434"/>
            <a:ext cx="338554" cy="461665"/>
          </a:xfrm>
          <a:prstGeom prst="rect">
            <a:avLst/>
          </a:prstGeom>
        </p:spPr>
        <p:txBody>
          <a:bodyPr wrap="none">
            <a:spAutoFit/>
          </a:bodyPr>
          <a:lstStyle/>
          <a:p>
            <a:r>
              <a:rPr lang="en-US" sz="2400" dirty="0"/>
              <a:t>+</a:t>
            </a:r>
          </a:p>
        </p:txBody>
      </p:sp>
      <p:sp>
        <p:nvSpPr>
          <p:cNvPr id="16" name="Rectangle 15"/>
          <p:cNvSpPr/>
          <p:nvPr/>
        </p:nvSpPr>
        <p:spPr>
          <a:xfrm>
            <a:off x="3542882" y="2774434"/>
            <a:ext cx="314510" cy="461665"/>
          </a:xfrm>
          <a:prstGeom prst="rect">
            <a:avLst/>
          </a:prstGeom>
        </p:spPr>
        <p:txBody>
          <a:bodyPr wrap="none">
            <a:spAutoFit/>
          </a:bodyPr>
          <a:lstStyle/>
          <a:p>
            <a:r>
              <a:rPr lang="en-US" sz="2400" dirty="0">
                <a:solidFill>
                  <a:srgbClr val="FF0000"/>
                </a:solidFill>
              </a:rPr>
              <a:t>L</a:t>
            </a:r>
          </a:p>
        </p:txBody>
      </p:sp>
      <p:sp>
        <p:nvSpPr>
          <p:cNvPr id="11" name="Slide Number Placeholder 10"/>
          <p:cNvSpPr>
            <a:spLocks noGrp="1"/>
          </p:cNvSpPr>
          <p:nvPr>
            <p:ph type="sldNum" sz="quarter" idx="12"/>
          </p:nvPr>
        </p:nvSpPr>
        <p:spPr/>
        <p:txBody>
          <a:bodyPr/>
          <a:lstStyle/>
          <a:p>
            <a:fld id="{B6F15528-21DE-4FAA-801E-634DDDAF4B2B}" type="slidenum">
              <a:rPr lang="en-US" smtClean="0"/>
              <a:pPr/>
              <a:t>51</a:t>
            </a:fld>
            <a:endParaRPr lang="en-US"/>
          </a:p>
        </p:txBody>
      </p:sp>
      <p:cxnSp>
        <p:nvCxnSpPr>
          <p:cNvPr id="12" name="Straight Arrow Connector 11">
            <a:extLst>
              <a:ext uri="{FF2B5EF4-FFF2-40B4-BE49-F238E27FC236}">
                <a16:creationId xmlns:a16="http://schemas.microsoft.com/office/drawing/2014/main" id="{2BDF41AC-83FF-4CB6-8415-83885013AEC7}"/>
              </a:ext>
            </a:extLst>
          </p:cNvPr>
          <p:cNvCxnSpPr>
            <a:cxnSpLocks/>
          </p:cNvCxnSpPr>
          <p:nvPr/>
        </p:nvCxnSpPr>
        <p:spPr>
          <a:xfrm flipH="1">
            <a:off x="4001625" y="3114875"/>
            <a:ext cx="6985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Oval 22">
            <a:extLst>
              <a:ext uri="{FF2B5EF4-FFF2-40B4-BE49-F238E27FC236}">
                <a16:creationId xmlns:a16="http://schemas.microsoft.com/office/drawing/2014/main" id="{2DAD631A-9E40-4493-B396-6D79B0496392}"/>
              </a:ext>
            </a:extLst>
          </p:cNvPr>
          <p:cNvSpPr>
            <a:spLocks noChangeArrowheads="1"/>
          </p:cNvSpPr>
          <p:nvPr/>
        </p:nvSpPr>
        <p:spPr bwMode="auto">
          <a:xfrm>
            <a:off x="3935272" y="2843675"/>
            <a:ext cx="845514" cy="400136"/>
          </a:xfrm>
          <a:prstGeom prst="ellipse">
            <a:avLst/>
          </a:prstGeom>
          <a:noFill/>
          <a:ln w="28575">
            <a:solidFill>
              <a:srgbClr val="FF0000"/>
            </a:solidFill>
            <a:round/>
            <a:headEnd/>
            <a:tailEnd/>
          </a:ln>
        </p:spPr>
        <p:txBody>
          <a:bodyPr wrap="none" anchor="ctr"/>
          <a:lstStyle/>
          <a:p>
            <a:pPr fontAlgn="base">
              <a:spcBef>
                <a:spcPct val="0"/>
              </a:spcBef>
              <a:spcAft>
                <a:spcPct val="0"/>
              </a:spcAft>
            </a:pPr>
            <a:endParaRPr lang="en-US" sz="2400">
              <a:solidFill>
                <a:srgbClr val="000000"/>
              </a:solidFill>
              <a:latin typeface="Arial" charset="0"/>
            </a:endParaRPr>
          </a:p>
        </p:txBody>
      </p:sp>
    </p:spTree>
    <p:extLst>
      <p:ext uri="{BB962C8B-B14F-4D97-AF65-F5344CB8AC3E}">
        <p14:creationId xmlns:p14="http://schemas.microsoft.com/office/powerpoint/2010/main" val="407046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a:grpSpLocks/>
          </p:cNvGrpSpPr>
          <p:nvPr/>
        </p:nvGrpSpPr>
        <p:grpSpPr bwMode="auto">
          <a:xfrm>
            <a:off x="2117725" y="2108200"/>
            <a:ext cx="4918075" cy="495300"/>
            <a:chOff x="1334" y="1064"/>
            <a:chExt cx="3098" cy="312"/>
          </a:xfrm>
        </p:grpSpPr>
        <p:grpSp>
          <p:nvGrpSpPr>
            <p:cNvPr id="3" name="Group 13"/>
            <p:cNvGrpSpPr>
              <a:grpSpLocks/>
            </p:cNvGrpSpPr>
            <p:nvPr/>
          </p:nvGrpSpPr>
          <p:grpSpPr bwMode="auto">
            <a:xfrm>
              <a:off x="1334" y="1088"/>
              <a:ext cx="3098" cy="288"/>
              <a:chOff x="278" y="1321"/>
              <a:chExt cx="3098" cy="288"/>
            </a:xfrm>
          </p:grpSpPr>
          <p:sp>
            <p:nvSpPr>
              <p:cNvPr id="109600" name="Text Box 9"/>
              <p:cNvSpPr txBox="1">
                <a:spLocks noChangeArrowheads="1"/>
              </p:cNvSpPr>
              <p:nvPr/>
            </p:nvSpPr>
            <p:spPr bwMode="auto">
              <a:xfrm>
                <a:off x="278" y="1321"/>
                <a:ext cx="3098"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a:solidFill>
                      <a:srgbClr val="000000"/>
                    </a:solidFill>
                    <a:latin typeface="Arial" charset="0"/>
                  </a:rPr>
                  <a:t>Co</a:t>
                </a:r>
                <a:r>
                  <a:rPr lang="en-US" sz="2400" baseline="30000" dirty="0">
                    <a:solidFill>
                      <a:srgbClr val="000000"/>
                    </a:solidFill>
                    <a:latin typeface="Arial" charset="0"/>
                  </a:rPr>
                  <a:t>2+</a:t>
                </a:r>
                <a:r>
                  <a:rPr lang="en-US" sz="2400" dirty="0">
                    <a:solidFill>
                      <a:srgbClr val="000000"/>
                    </a:solidFill>
                    <a:latin typeface="Arial" charset="0"/>
                  </a:rPr>
                  <a:t> </a:t>
                </a:r>
                <a:r>
                  <a:rPr lang="en-US" sz="2000" dirty="0">
                    <a:solidFill>
                      <a:srgbClr val="000000"/>
                    </a:solidFill>
                    <a:latin typeface="Arial" charset="0"/>
                  </a:rPr>
                  <a:t>(</a:t>
                </a:r>
                <a:r>
                  <a:rPr lang="en-US" sz="2000" i="1" dirty="0" err="1">
                    <a:solidFill>
                      <a:srgbClr val="000000"/>
                    </a:solidFill>
                    <a:latin typeface="Arial" charset="0"/>
                  </a:rPr>
                  <a:t>aq</a:t>
                </a:r>
                <a:r>
                  <a:rPr lang="en-US" sz="2000" dirty="0">
                    <a:solidFill>
                      <a:srgbClr val="000000"/>
                    </a:solidFill>
                    <a:latin typeface="Arial" charset="0"/>
                  </a:rPr>
                  <a:t>)</a:t>
                </a:r>
                <a:r>
                  <a:rPr lang="en-US" sz="2400" dirty="0">
                    <a:solidFill>
                      <a:srgbClr val="000000"/>
                    </a:solidFill>
                    <a:latin typeface="Arial" charset="0"/>
                  </a:rPr>
                  <a:t> + 4Cl</a:t>
                </a:r>
                <a:r>
                  <a:rPr lang="en-US" sz="2400" baseline="30000" dirty="0">
                    <a:solidFill>
                      <a:srgbClr val="000000"/>
                    </a:solidFill>
                    <a:latin typeface="Arial" charset="0"/>
                  </a:rPr>
                  <a:t>-</a:t>
                </a:r>
                <a:r>
                  <a:rPr lang="en-US" sz="2400" dirty="0">
                    <a:solidFill>
                      <a:srgbClr val="000000"/>
                    </a:solidFill>
                    <a:latin typeface="Arial" charset="0"/>
                  </a:rPr>
                  <a:t> </a:t>
                </a:r>
                <a:r>
                  <a:rPr lang="en-US" sz="2000" dirty="0">
                    <a:solidFill>
                      <a:srgbClr val="000000"/>
                    </a:solidFill>
                    <a:latin typeface="Arial" charset="0"/>
                  </a:rPr>
                  <a:t>(</a:t>
                </a:r>
                <a:r>
                  <a:rPr lang="en-US" sz="2000" i="1" dirty="0" err="1">
                    <a:solidFill>
                      <a:srgbClr val="000000"/>
                    </a:solidFill>
                    <a:latin typeface="Arial" charset="0"/>
                  </a:rPr>
                  <a:t>aq</a:t>
                </a:r>
                <a:r>
                  <a:rPr lang="en-US" sz="2000" dirty="0">
                    <a:solidFill>
                      <a:srgbClr val="000000"/>
                    </a:solidFill>
                    <a:latin typeface="Arial" charset="0"/>
                  </a:rPr>
                  <a:t>)</a:t>
                </a:r>
                <a:r>
                  <a:rPr lang="en-US" sz="2400" dirty="0">
                    <a:solidFill>
                      <a:srgbClr val="000000"/>
                    </a:solidFill>
                    <a:latin typeface="Arial" charset="0"/>
                  </a:rPr>
                  <a:t>          CoCl</a:t>
                </a:r>
                <a:r>
                  <a:rPr lang="en-US" sz="2400" baseline="-25000" dirty="0">
                    <a:solidFill>
                      <a:srgbClr val="000000"/>
                    </a:solidFill>
                    <a:latin typeface="Arial" charset="0"/>
                  </a:rPr>
                  <a:t>4</a:t>
                </a:r>
                <a:r>
                  <a:rPr lang="en-US" sz="2400" dirty="0">
                    <a:solidFill>
                      <a:srgbClr val="000000"/>
                    </a:solidFill>
                    <a:latin typeface="Arial" charset="0"/>
                  </a:rPr>
                  <a:t> </a:t>
                </a:r>
                <a:r>
                  <a:rPr lang="en-US" sz="2000" dirty="0">
                    <a:solidFill>
                      <a:srgbClr val="000000"/>
                    </a:solidFill>
                    <a:latin typeface="Arial" charset="0"/>
                  </a:rPr>
                  <a:t>(</a:t>
                </a:r>
                <a:r>
                  <a:rPr lang="en-US" sz="2000" i="1" dirty="0" err="1">
                    <a:solidFill>
                      <a:srgbClr val="000000"/>
                    </a:solidFill>
                    <a:latin typeface="Arial" charset="0"/>
                  </a:rPr>
                  <a:t>aq</a:t>
                </a:r>
                <a:r>
                  <a:rPr lang="en-US" sz="2000" dirty="0">
                    <a:solidFill>
                      <a:srgbClr val="000000"/>
                    </a:solidFill>
                    <a:latin typeface="Arial" charset="0"/>
                  </a:rPr>
                  <a:t>)</a:t>
                </a:r>
              </a:p>
            </p:txBody>
          </p:sp>
          <p:grpSp>
            <p:nvGrpSpPr>
              <p:cNvPr id="4" name="Group 10"/>
              <p:cNvGrpSpPr>
                <a:grpSpLocks/>
              </p:cNvGrpSpPr>
              <p:nvPr/>
            </p:nvGrpSpPr>
            <p:grpSpPr bwMode="auto">
              <a:xfrm>
                <a:off x="2016" y="1416"/>
                <a:ext cx="384" cy="96"/>
                <a:chOff x="3427" y="2256"/>
                <a:chExt cx="384" cy="96"/>
              </a:xfrm>
            </p:grpSpPr>
            <p:sp>
              <p:nvSpPr>
                <p:cNvPr id="109602" name="Line 11"/>
                <p:cNvSpPr>
                  <a:spLocks noChangeShapeType="1"/>
                </p:cNvSpPr>
                <p:nvPr/>
              </p:nvSpPr>
              <p:spPr bwMode="auto">
                <a:xfrm>
                  <a:off x="3427" y="2256"/>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latin typeface="Arial" charset="0"/>
                  </a:endParaRPr>
                </a:p>
              </p:txBody>
            </p:sp>
            <p:sp>
              <p:nvSpPr>
                <p:cNvPr id="109603" name="Line 12"/>
                <p:cNvSpPr>
                  <a:spLocks noChangeShapeType="1"/>
                </p:cNvSpPr>
                <p:nvPr/>
              </p:nvSpPr>
              <p:spPr bwMode="auto">
                <a:xfrm flipH="1">
                  <a:off x="3427" y="2352"/>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latin typeface="Arial" charset="0"/>
                  </a:endParaRPr>
                </a:p>
              </p:txBody>
            </p:sp>
          </p:grpSp>
        </p:grpSp>
        <p:sp>
          <p:nvSpPr>
            <p:cNvPr id="109599" name="Text Box 14"/>
            <p:cNvSpPr txBox="1">
              <a:spLocks noChangeArrowheads="1"/>
            </p:cNvSpPr>
            <p:nvPr/>
          </p:nvSpPr>
          <p:spPr bwMode="auto">
            <a:xfrm>
              <a:off x="3906" y="1064"/>
              <a:ext cx="230" cy="212"/>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srgbClr val="000000"/>
                  </a:solidFill>
                  <a:latin typeface="Arial" charset="0"/>
                </a:rPr>
                <a:t>2-</a:t>
              </a:r>
            </a:p>
          </p:txBody>
        </p:sp>
      </p:grpSp>
      <p:grpSp>
        <p:nvGrpSpPr>
          <p:cNvPr id="5" name="Group 17"/>
          <p:cNvGrpSpPr>
            <a:grpSpLocks/>
          </p:cNvGrpSpPr>
          <p:nvPr/>
        </p:nvGrpSpPr>
        <p:grpSpPr bwMode="auto">
          <a:xfrm>
            <a:off x="5257800" y="3465512"/>
            <a:ext cx="2514600" cy="887413"/>
            <a:chOff x="3312" y="1520"/>
            <a:chExt cx="1584" cy="559"/>
          </a:xfrm>
        </p:grpSpPr>
        <p:grpSp>
          <p:nvGrpSpPr>
            <p:cNvPr id="6" name="Group 4"/>
            <p:cNvGrpSpPr>
              <a:grpSpLocks/>
            </p:cNvGrpSpPr>
            <p:nvPr/>
          </p:nvGrpSpPr>
          <p:grpSpPr bwMode="auto">
            <a:xfrm>
              <a:off x="3312" y="1536"/>
              <a:ext cx="1584" cy="543"/>
              <a:chOff x="288" y="3552"/>
              <a:chExt cx="1584" cy="543"/>
            </a:xfrm>
          </p:grpSpPr>
          <p:sp>
            <p:nvSpPr>
              <p:cNvPr id="109594" name="Text Box 5"/>
              <p:cNvSpPr txBox="1">
                <a:spLocks noChangeArrowheads="1"/>
              </p:cNvSpPr>
              <p:nvPr/>
            </p:nvSpPr>
            <p:spPr bwMode="auto">
              <a:xfrm>
                <a:off x="288" y="3689"/>
                <a:ext cx="445"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i="1" dirty="0" err="1">
                    <a:solidFill>
                      <a:srgbClr val="FF9900"/>
                    </a:solidFill>
                    <a:latin typeface="Arial" charset="0"/>
                  </a:rPr>
                  <a:t>K</a:t>
                </a:r>
                <a:r>
                  <a:rPr lang="en-US" sz="2400" i="1" baseline="-25000" dirty="0" err="1">
                    <a:solidFill>
                      <a:srgbClr val="FF9900"/>
                    </a:solidFill>
                    <a:latin typeface="Arial" charset="0"/>
                  </a:rPr>
                  <a:t>f</a:t>
                </a:r>
                <a:r>
                  <a:rPr lang="en-US" sz="2400" dirty="0">
                    <a:solidFill>
                      <a:srgbClr val="FF9900"/>
                    </a:solidFill>
                    <a:latin typeface="Arial" charset="0"/>
                  </a:rPr>
                  <a:t> </a:t>
                </a:r>
                <a:r>
                  <a:rPr lang="en-US" sz="2400" dirty="0">
                    <a:solidFill>
                      <a:srgbClr val="000000"/>
                    </a:solidFill>
                    <a:latin typeface="Arial" charset="0"/>
                  </a:rPr>
                  <a:t>=</a:t>
                </a:r>
                <a:endParaRPr lang="en-US" sz="2400" i="1" dirty="0">
                  <a:solidFill>
                    <a:srgbClr val="000000"/>
                  </a:solidFill>
                  <a:latin typeface="Arial" charset="0"/>
                </a:endParaRPr>
              </a:p>
            </p:txBody>
          </p:sp>
          <p:sp>
            <p:nvSpPr>
              <p:cNvPr id="109595" name="Text Box 6"/>
              <p:cNvSpPr txBox="1">
                <a:spLocks noChangeArrowheads="1"/>
              </p:cNvSpPr>
              <p:nvPr/>
            </p:nvSpPr>
            <p:spPr bwMode="auto">
              <a:xfrm>
                <a:off x="966" y="3552"/>
                <a:ext cx="774" cy="288"/>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a:solidFill>
                      <a:srgbClr val="000000"/>
                    </a:solidFill>
                    <a:latin typeface="Arial" charset="0"/>
                  </a:rPr>
                  <a:t>[CoCl</a:t>
                </a:r>
                <a:r>
                  <a:rPr lang="en-US" sz="2400" baseline="-25000">
                    <a:solidFill>
                      <a:srgbClr val="000000"/>
                    </a:solidFill>
                    <a:latin typeface="Arial" charset="0"/>
                  </a:rPr>
                  <a:t>4</a:t>
                </a:r>
                <a:r>
                  <a:rPr lang="en-US" sz="2400">
                    <a:solidFill>
                      <a:srgbClr val="000000"/>
                    </a:solidFill>
                    <a:latin typeface="Arial" charset="0"/>
                  </a:rPr>
                  <a:t> ]</a:t>
                </a:r>
              </a:p>
            </p:txBody>
          </p:sp>
          <p:sp>
            <p:nvSpPr>
              <p:cNvPr id="109596" name="Text Box 7"/>
              <p:cNvSpPr txBox="1">
                <a:spLocks noChangeArrowheads="1"/>
              </p:cNvSpPr>
              <p:nvPr/>
            </p:nvSpPr>
            <p:spPr bwMode="auto">
              <a:xfrm>
                <a:off x="841" y="3807"/>
                <a:ext cx="1024" cy="288"/>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dirty="0">
                    <a:solidFill>
                      <a:srgbClr val="000000"/>
                    </a:solidFill>
                    <a:latin typeface="Arial" charset="0"/>
                  </a:rPr>
                  <a:t>[Co</a:t>
                </a:r>
                <a:r>
                  <a:rPr lang="en-US" sz="2400" baseline="30000" dirty="0">
                    <a:solidFill>
                      <a:srgbClr val="000000"/>
                    </a:solidFill>
                    <a:latin typeface="Arial" charset="0"/>
                  </a:rPr>
                  <a:t>2+</a:t>
                </a:r>
                <a:r>
                  <a:rPr lang="en-US" sz="2400" dirty="0">
                    <a:solidFill>
                      <a:srgbClr val="000000"/>
                    </a:solidFill>
                    <a:latin typeface="Arial" charset="0"/>
                  </a:rPr>
                  <a:t>][</a:t>
                </a:r>
                <a:r>
                  <a:rPr lang="en-US" sz="2400" dirty="0" err="1">
                    <a:solidFill>
                      <a:srgbClr val="000000"/>
                    </a:solidFill>
                    <a:latin typeface="Arial" charset="0"/>
                  </a:rPr>
                  <a:t>Cl</a:t>
                </a:r>
                <a:r>
                  <a:rPr lang="en-US" sz="2800" baseline="30000" dirty="0">
                    <a:solidFill>
                      <a:srgbClr val="000000"/>
                    </a:solidFill>
                    <a:latin typeface="Arial" charset="0"/>
                  </a:rPr>
                  <a:t>-</a:t>
                </a:r>
                <a:r>
                  <a:rPr lang="en-US" sz="2400" dirty="0">
                    <a:solidFill>
                      <a:srgbClr val="000000"/>
                    </a:solidFill>
                    <a:latin typeface="Arial" charset="0"/>
                  </a:rPr>
                  <a:t>]</a:t>
                </a:r>
                <a:r>
                  <a:rPr lang="en-US" sz="2400" baseline="30000" dirty="0">
                    <a:solidFill>
                      <a:srgbClr val="000000"/>
                    </a:solidFill>
                    <a:latin typeface="Arial" charset="0"/>
                  </a:rPr>
                  <a:t>4</a:t>
                </a:r>
                <a:endParaRPr lang="en-US" sz="2400" dirty="0">
                  <a:solidFill>
                    <a:srgbClr val="000000"/>
                  </a:solidFill>
                  <a:latin typeface="Arial" charset="0"/>
                </a:endParaRPr>
              </a:p>
            </p:txBody>
          </p:sp>
          <p:sp>
            <p:nvSpPr>
              <p:cNvPr id="109597" name="Line 8"/>
              <p:cNvSpPr>
                <a:spLocks noChangeShapeType="1"/>
              </p:cNvSpPr>
              <p:nvPr/>
            </p:nvSpPr>
            <p:spPr bwMode="auto">
              <a:xfrm>
                <a:off x="794" y="3840"/>
                <a:ext cx="1078" cy="0"/>
              </a:xfrm>
              <a:prstGeom prst="line">
                <a:avLst/>
              </a:prstGeom>
              <a:noFill/>
              <a:ln w="28575">
                <a:solidFill>
                  <a:schemeClr val="tx1"/>
                </a:solidFill>
                <a:round/>
                <a:headEnd/>
                <a:tailEnd/>
              </a:ln>
            </p:spPr>
            <p:txBody>
              <a:bodyPr/>
              <a:lstStyle/>
              <a:p>
                <a:pPr fontAlgn="base">
                  <a:spcBef>
                    <a:spcPct val="0"/>
                  </a:spcBef>
                  <a:spcAft>
                    <a:spcPct val="0"/>
                  </a:spcAft>
                </a:pPr>
                <a:endParaRPr lang="en-US" sz="2400">
                  <a:solidFill>
                    <a:srgbClr val="000000"/>
                  </a:solidFill>
                  <a:latin typeface="Arial" charset="0"/>
                </a:endParaRPr>
              </a:p>
            </p:txBody>
          </p:sp>
        </p:grpSp>
        <p:sp>
          <p:nvSpPr>
            <p:cNvPr id="109593" name="Text Box 16"/>
            <p:cNvSpPr txBox="1">
              <a:spLocks noChangeArrowheads="1"/>
            </p:cNvSpPr>
            <p:nvPr/>
          </p:nvSpPr>
          <p:spPr bwMode="auto">
            <a:xfrm>
              <a:off x="4474" y="1520"/>
              <a:ext cx="230" cy="212"/>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srgbClr val="000000"/>
                  </a:solidFill>
                  <a:latin typeface="Arial" charset="0"/>
                </a:rPr>
                <a:t>2-</a:t>
              </a:r>
            </a:p>
          </p:txBody>
        </p:sp>
      </p:grpSp>
      <p:sp>
        <p:nvSpPr>
          <p:cNvPr id="26642" name="Text Box 18"/>
          <p:cNvSpPr txBox="1">
            <a:spLocks noChangeArrowheads="1"/>
          </p:cNvSpPr>
          <p:nvPr/>
        </p:nvSpPr>
        <p:spPr bwMode="auto">
          <a:xfrm>
            <a:off x="660400" y="955675"/>
            <a:ext cx="7810500" cy="707886"/>
          </a:xfrm>
          <a:prstGeom prst="rect">
            <a:avLst/>
          </a:prstGeom>
          <a:noFill/>
          <a:ln w="9525">
            <a:noFill/>
            <a:miter lim="800000"/>
            <a:headEnd/>
            <a:tailEnd/>
          </a:ln>
        </p:spPr>
        <p:txBody>
          <a:bodyPr wrap="square">
            <a:spAutoFit/>
          </a:bodyPr>
          <a:lstStyle/>
          <a:p>
            <a:pPr fontAlgn="base">
              <a:spcBef>
                <a:spcPct val="50000"/>
              </a:spcBef>
              <a:spcAft>
                <a:spcPct val="0"/>
              </a:spcAft>
            </a:pPr>
            <a:r>
              <a:rPr lang="en-US" sz="2000" b="1" i="1" dirty="0">
                <a:solidFill>
                  <a:srgbClr val="FF9900"/>
                </a:solidFill>
                <a:latin typeface="Calibri" pitchFamily="34" charset="0"/>
              </a:rPr>
              <a:t>Formation constant (</a:t>
            </a:r>
            <a:r>
              <a:rPr lang="en-US" sz="2000" b="1" i="1" dirty="0" err="1">
                <a:solidFill>
                  <a:srgbClr val="FF9900"/>
                </a:solidFill>
                <a:latin typeface="Calibri" pitchFamily="34" charset="0"/>
              </a:rPr>
              <a:t>K</a:t>
            </a:r>
            <a:r>
              <a:rPr lang="en-US" sz="2000" b="1" i="1" baseline="-25000" dirty="0" err="1">
                <a:solidFill>
                  <a:srgbClr val="FF9900"/>
                </a:solidFill>
                <a:latin typeface="Calibri" pitchFamily="34" charset="0"/>
              </a:rPr>
              <a:t>f</a:t>
            </a:r>
            <a:r>
              <a:rPr lang="en-US" sz="2000" b="1" i="1" dirty="0">
                <a:solidFill>
                  <a:srgbClr val="FF9900"/>
                </a:solidFill>
                <a:latin typeface="Calibri" pitchFamily="34" charset="0"/>
              </a:rPr>
              <a:t>)</a:t>
            </a:r>
            <a:r>
              <a:rPr lang="en-US" sz="2000" b="1" i="1" dirty="0">
                <a:solidFill>
                  <a:srgbClr val="000000"/>
                </a:solidFill>
                <a:latin typeface="Calibri" pitchFamily="34" charset="0"/>
              </a:rPr>
              <a:t>, also known as the stability constant</a:t>
            </a:r>
            <a:r>
              <a:rPr lang="en-US" sz="2000" dirty="0">
                <a:solidFill>
                  <a:srgbClr val="000000"/>
                </a:solidFill>
                <a:latin typeface="Calibri" pitchFamily="34" charset="0"/>
              </a:rPr>
              <a:t>, is the equilibrium constant for the formation of a complex ion</a:t>
            </a:r>
          </a:p>
        </p:txBody>
      </p:sp>
      <p:grpSp>
        <p:nvGrpSpPr>
          <p:cNvPr id="7" name="Group 22"/>
          <p:cNvGrpSpPr>
            <a:grpSpLocks/>
          </p:cNvGrpSpPr>
          <p:nvPr/>
        </p:nvGrpSpPr>
        <p:grpSpPr bwMode="auto">
          <a:xfrm>
            <a:off x="871536" y="3175024"/>
            <a:ext cx="835025" cy="539753"/>
            <a:chOff x="2827" y="3288"/>
            <a:chExt cx="526" cy="340"/>
          </a:xfrm>
        </p:grpSpPr>
        <p:sp>
          <p:nvSpPr>
            <p:cNvPr id="109590" name="Text Box 20"/>
            <p:cNvSpPr txBox="1">
              <a:spLocks noChangeArrowheads="1"/>
            </p:cNvSpPr>
            <p:nvPr/>
          </p:nvSpPr>
          <p:spPr bwMode="auto">
            <a:xfrm>
              <a:off x="2827" y="3337"/>
              <a:ext cx="365" cy="291"/>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a:solidFill>
                    <a:srgbClr val="FF6699"/>
                  </a:solidFill>
                  <a:latin typeface="Arial" charset="0"/>
                </a:rPr>
                <a:t>Co</a:t>
              </a:r>
            </a:p>
          </p:txBody>
        </p:sp>
        <p:sp>
          <p:nvSpPr>
            <p:cNvPr id="109591" name="Text Box 21"/>
            <p:cNvSpPr txBox="1">
              <a:spLocks noChangeArrowheads="1"/>
            </p:cNvSpPr>
            <p:nvPr/>
          </p:nvSpPr>
          <p:spPr bwMode="auto">
            <a:xfrm>
              <a:off x="3091" y="3288"/>
              <a:ext cx="262" cy="212"/>
            </a:xfrm>
            <a:prstGeom prst="rect">
              <a:avLst/>
            </a:prstGeom>
            <a:noFill/>
            <a:ln w="9525">
              <a:noFill/>
              <a:miter lim="800000"/>
              <a:headEnd/>
              <a:tailEnd/>
            </a:ln>
          </p:spPr>
          <p:txBody>
            <a:bodyPr wrap="none">
              <a:spAutoFit/>
            </a:bodyPr>
            <a:lstStyle/>
            <a:p>
              <a:pPr fontAlgn="base">
                <a:spcBef>
                  <a:spcPct val="0"/>
                </a:spcBef>
                <a:spcAft>
                  <a:spcPct val="0"/>
                </a:spcAft>
              </a:pPr>
              <a:r>
                <a:rPr lang="en-US" sz="1600" dirty="0">
                  <a:solidFill>
                    <a:srgbClr val="FF6699"/>
                  </a:solidFill>
                  <a:latin typeface="Arial" charset="0"/>
                </a:rPr>
                <a:t>2+</a:t>
              </a:r>
            </a:p>
          </p:txBody>
        </p:sp>
      </p:grpSp>
      <p:grpSp>
        <p:nvGrpSpPr>
          <p:cNvPr id="8" name="Group 26"/>
          <p:cNvGrpSpPr>
            <a:grpSpLocks/>
          </p:cNvGrpSpPr>
          <p:nvPr/>
        </p:nvGrpSpPr>
        <p:grpSpPr bwMode="auto">
          <a:xfrm>
            <a:off x="2997208" y="3267070"/>
            <a:ext cx="1095377" cy="492124"/>
            <a:chOff x="3264" y="3351"/>
            <a:chExt cx="690" cy="310"/>
          </a:xfrm>
        </p:grpSpPr>
        <p:sp>
          <p:nvSpPr>
            <p:cNvPr id="109588" name="Text Box 24"/>
            <p:cNvSpPr txBox="1">
              <a:spLocks noChangeArrowheads="1"/>
            </p:cNvSpPr>
            <p:nvPr/>
          </p:nvSpPr>
          <p:spPr bwMode="auto">
            <a:xfrm>
              <a:off x="3264" y="3373"/>
              <a:ext cx="615" cy="288"/>
            </a:xfrm>
            <a:prstGeom prst="rect">
              <a:avLst/>
            </a:prstGeom>
            <a:noFill/>
            <a:ln w="9525">
              <a:noFill/>
              <a:miter lim="800000"/>
              <a:headEnd/>
              <a:tailEnd/>
            </a:ln>
          </p:spPr>
          <p:txBody>
            <a:bodyPr wrap="none">
              <a:spAutoFit/>
            </a:bodyPr>
            <a:lstStyle/>
            <a:p>
              <a:pPr algn="r" fontAlgn="base">
                <a:spcBef>
                  <a:spcPct val="0"/>
                </a:spcBef>
                <a:spcAft>
                  <a:spcPct val="0"/>
                </a:spcAft>
              </a:pPr>
              <a:r>
                <a:rPr lang="en-US" sz="2400">
                  <a:solidFill>
                    <a:srgbClr val="3333CC"/>
                  </a:solidFill>
                  <a:latin typeface="Arial" charset="0"/>
                </a:rPr>
                <a:t>CoCl</a:t>
              </a:r>
              <a:r>
                <a:rPr lang="en-US" sz="2400" baseline="-25000">
                  <a:solidFill>
                    <a:srgbClr val="3333CC"/>
                  </a:solidFill>
                  <a:latin typeface="Arial" charset="0"/>
                </a:rPr>
                <a:t>4</a:t>
              </a:r>
              <a:endParaRPr lang="en-US" sz="2400">
                <a:solidFill>
                  <a:srgbClr val="3333CC"/>
                </a:solidFill>
                <a:latin typeface="Arial" charset="0"/>
              </a:endParaRPr>
            </a:p>
          </p:txBody>
        </p:sp>
        <p:sp>
          <p:nvSpPr>
            <p:cNvPr id="109589" name="Text Box 25"/>
            <p:cNvSpPr txBox="1">
              <a:spLocks noChangeArrowheads="1"/>
            </p:cNvSpPr>
            <p:nvPr/>
          </p:nvSpPr>
          <p:spPr bwMode="auto">
            <a:xfrm>
              <a:off x="3724" y="3351"/>
              <a:ext cx="230" cy="212"/>
            </a:xfrm>
            <a:prstGeom prst="rect">
              <a:avLst/>
            </a:prstGeom>
            <a:noFill/>
            <a:ln w="9525">
              <a:noFill/>
              <a:miter lim="800000"/>
              <a:headEnd/>
              <a:tailEnd/>
            </a:ln>
          </p:spPr>
          <p:txBody>
            <a:bodyPr wrap="none">
              <a:spAutoFit/>
            </a:bodyPr>
            <a:lstStyle/>
            <a:p>
              <a:pPr algn="r" fontAlgn="base">
                <a:spcBef>
                  <a:spcPct val="0"/>
                </a:spcBef>
                <a:spcAft>
                  <a:spcPct val="0"/>
                </a:spcAft>
              </a:pPr>
              <a:r>
                <a:rPr lang="en-US" sz="1600" dirty="0">
                  <a:solidFill>
                    <a:srgbClr val="3333CC"/>
                  </a:solidFill>
                  <a:latin typeface="Arial" charset="0"/>
                </a:rPr>
                <a:t>2-</a:t>
              </a:r>
            </a:p>
          </p:txBody>
        </p:sp>
      </p:grpSp>
      <p:grpSp>
        <p:nvGrpSpPr>
          <p:cNvPr id="9" name="Group 29"/>
          <p:cNvGrpSpPr>
            <a:grpSpLocks/>
          </p:cNvGrpSpPr>
          <p:nvPr/>
        </p:nvGrpSpPr>
        <p:grpSpPr bwMode="auto">
          <a:xfrm>
            <a:off x="5229222" y="5033963"/>
            <a:ext cx="544513" cy="458787"/>
            <a:chOff x="806" y="3180"/>
            <a:chExt cx="343" cy="289"/>
          </a:xfrm>
        </p:grpSpPr>
        <p:sp>
          <p:nvSpPr>
            <p:cNvPr id="109586" name="Text Box 30"/>
            <p:cNvSpPr txBox="1">
              <a:spLocks noChangeArrowheads="1"/>
            </p:cNvSpPr>
            <p:nvPr/>
          </p:nvSpPr>
          <p:spPr bwMode="auto">
            <a:xfrm>
              <a:off x="806" y="3181"/>
              <a:ext cx="280"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i="1" dirty="0" err="1">
                  <a:solidFill>
                    <a:srgbClr val="FF9900"/>
                  </a:solidFill>
                  <a:latin typeface="Arial" charset="0"/>
                </a:rPr>
                <a:t>K</a:t>
              </a:r>
              <a:r>
                <a:rPr lang="en-US" sz="2400" i="1" baseline="-25000" dirty="0" err="1">
                  <a:solidFill>
                    <a:srgbClr val="FF9900"/>
                  </a:solidFill>
                  <a:latin typeface="Arial" charset="0"/>
                </a:rPr>
                <a:t>f</a:t>
              </a:r>
              <a:endParaRPr lang="en-US" sz="2400" i="1" dirty="0">
                <a:solidFill>
                  <a:srgbClr val="FF9900"/>
                </a:solidFill>
                <a:latin typeface="Arial" charset="0"/>
              </a:endParaRPr>
            </a:p>
          </p:txBody>
        </p:sp>
        <p:sp>
          <p:nvSpPr>
            <p:cNvPr id="109587" name="Line 31"/>
            <p:cNvSpPr>
              <a:spLocks noChangeShapeType="1"/>
            </p:cNvSpPr>
            <p:nvPr/>
          </p:nvSpPr>
          <p:spPr bwMode="auto">
            <a:xfrm flipV="1">
              <a:off x="1149" y="3180"/>
              <a:ext cx="0" cy="288"/>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latin typeface="Arial" charset="0"/>
              </a:endParaRPr>
            </a:p>
          </p:txBody>
        </p:sp>
      </p:grpSp>
      <p:grpSp>
        <p:nvGrpSpPr>
          <p:cNvPr id="10" name="Group 35"/>
          <p:cNvGrpSpPr>
            <a:grpSpLocks/>
          </p:cNvGrpSpPr>
          <p:nvPr/>
        </p:nvGrpSpPr>
        <p:grpSpPr bwMode="auto">
          <a:xfrm>
            <a:off x="6183313" y="4851400"/>
            <a:ext cx="1919287" cy="822325"/>
            <a:chOff x="3639" y="2976"/>
            <a:chExt cx="1209" cy="518"/>
          </a:xfrm>
        </p:grpSpPr>
        <p:sp>
          <p:nvSpPr>
            <p:cNvPr id="109584" name="Text Box 33"/>
            <p:cNvSpPr txBox="1">
              <a:spLocks noChangeArrowheads="1"/>
            </p:cNvSpPr>
            <p:nvPr/>
          </p:nvSpPr>
          <p:spPr bwMode="auto">
            <a:xfrm>
              <a:off x="3639" y="2976"/>
              <a:ext cx="1161" cy="518"/>
            </a:xfrm>
            <a:prstGeom prst="rect">
              <a:avLst/>
            </a:prstGeom>
            <a:noFill/>
            <a:ln w="9525">
              <a:noFill/>
              <a:miter lim="800000"/>
              <a:headEnd/>
              <a:tailEnd/>
            </a:ln>
          </p:spPr>
          <p:txBody>
            <a:bodyPr>
              <a:spAutoFit/>
            </a:bodyPr>
            <a:lstStyle/>
            <a:p>
              <a:pPr algn="ctr" fontAlgn="base">
                <a:spcBef>
                  <a:spcPct val="0"/>
                </a:spcBef>
                <a:spcAft>
                  <a:spcPct val="0"/>
                </a:spcAft>
              </a:pPr>
              <a:r>
                <a:rPr lang="en-US" sz="2400">
                  <a:solidFill>
                    <a:srgbClr val="000000"/>
                  </a:solidFill>
                  <a:latin typeface="Arial" charset="0"/>
                </a:rPr>
                <a:t>stability of complex</a:t>
              </a:r>
            </a:p>
          </p:txBody>
        </p:sp>
        <p:sp>
          <p:nvSpPr>
            <p:cNvPr id="109585" name="Line 34"/>
            <p:cNvSpPr>
              <a:spLocks noChangeShapeType="1"/>
            </p:cNvSpPr>
            <p:nvPr/>
          </p:nvSpPr>
          <p:spPr bwMode="auto">
            <a:xfrm flipV="1">
              <a:off x="4848" y="3091"/>
              <a:ext cx="0" cy="288"/>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latin typeface="Arial" charset="0"/>
              </a:endParaRPr>
            </a:p>
          </p:txBody>
        </p:sp>
      </p:grpSp>
      <p:pic>
        <p:nvPicPr>
          <p:cNvPr id="26660" name="Picture 36"/>
          <p:cNvPicPr>
            <a:picLocks noChangeAspect="1" noChangeArrowheads="1"/>
          </p:cNvPicPr>
          <p:nvPr/>
        </p:nvPicPr>
        <p:blipFill>
          <a:blip r:embed="rId2" cstate="print"/>
          <a:srcRect/>
          <a:stretch>
            <a:fillRect/>
          </a:stretch>
        </p:blipFill>
        <p:spPr bwMode="auto">
          <a:xfrm>
            <a:off x="635000" y="3813175"/>
            <a:ext cx="1252538" cy="2058988"/>
          </a:xfrm>
          <a:prstGeom prst="rect">
            <a:avLst/>
          </a:prstGeom>
          <a:noFill/>
          <a:ln w="9525">
            <a:noFill/>
            <a:miter lim="800000"/>
            <a:headEnd/>
            <a:tailEnd/>
          </a:ln>
        </p:spPr>
      </p:pic>
      <p:pic>
        <p:nvPicPr>
          <p:cNvPr id="26661" name="Picture 37"/>
          <p:cNvPicPr>
            <a:picLocks noChangeAspect="1" noChangeArrowheads="1"/>
          </p:cNvPicPr>
          <p:nvPr/>
        </p:nvPicPr>
        <p:blipFill>
          <a:blip r:embed="rId3" cstate="print"/>
          <a:srcRect/>
          <a:stretch>
            <a:fillRect/>
          </a:stretch>
        </p:blipFill>
        <p:spPr bwMode="auto">
          <a:xfrm>
            <a:off x="2860675" y="3792538"/>
            <a:ext cx="1322388" cy="2176462"/>
          </a:xfrm>
          <a:prstGeom prst="rect">
            <a:avLst/>
          </a:prstGeom>
          <a:noFill/>
          <a:ln w="9525">
            <a:noFill/>
            <a:miter lim="800000"/>
            <a:headEnd/>
            <a:tailEnd/>
          </a:ln>
        </p:spPr>
      </p:pic>
      <p:sp>
        <p:nvSpPr>
          <p:cNvPr id="26662" name="Text Box 38"/>
          <p:cNvSpPr txBox="1">
            <a:spLocks noChangeArrowheads="1"/>
          </p:cNvSpPr>
          <p:nvPr/>
        </p:nvSpPr>
        <p:spPr bwMode="auto">
          <a:xfrm>
            <a:off x="2082800" y="4521200"/>
            <a:ext cx="565150" cy="366713"/>
          </a:xfrm>
          <a:prstGeom prst="rect">
            <a:avLst/>
          </a:prstGeom>
          <a:noFill/>
          <a:ln w="9525">
            <a:noFill/>
            <a:miter lim="800000"/>
            <a:headEnd/>
            <a:tailEnd/>
          </a:ln>
        </p:spPr>
        <p:txBody>
          <a:bodyPr wrap="none">
            <a:spAutoFit/>
          </a:bodyPr>
          <a:lstStyle/>
          <a:p>
            <a:pPr fontAlgn="base">
              <a:spcBef>
                <a:spcPct val="0"/>
              </a:spcBef>
              <a:spcAft>
                <a:spcPct val="0"/>
              </a:spcAft>
            </a:pPr>
            <a:r>
              <a:rPr lang="en-US">
                <a:solidFill>
                  <a:srgbClr val="000000"/>
                </a:solidFill>
                <a:latin typeface="Arial" charset="0"/>
              </a:rPr>
              <a:t>HCl</a:t>
            </a:r>
          </a:p>
        </p:txBody>
      </p:sp>
      <p:sp>
        <p:nvSpPr>
          <p:cNvPr id="26663" name="Line 39"/>
          <p:cNvSpPr>
            <a:spLocks noChangeShapeType="1"/>
          </p:cNvSpPr>
          <p:nvPr/>
        </p:nvSpPr>
        <p:spPr bwMode="auto">
          <a:xfrm>
            <a:off x="2006600" y="4902200"/>
            <a:ext cx="762000" cy="0"/>
          </a:xfrm>
          <a:prstGeom prst="line">
            <a:avLst/>
          </a:prstGeom>
          <a:noFill/>
          <a:ln w="38100">
            <a:solidFill>
              <a:schemeClr val="tx1"/>
            </a:solidFill>
            <a:round/>
            <a:headEnd/>
            <a:tailEnd type="stealth" w="lg" len="lg"/>
          </a:ln>
        </p:spPr>
        <p:txBody>
          <a:bodyPr/>
          <a:lstStyle/>
          <a:p>
            <a:pPr fontAlgn="base">
              <a:spcBef>
                <a:spcPct val="0"/>
              </a:spcBef>
              <a:spcAft>
                <a:spcPct val="0"/>
              </a:spcAft>
            </a:pPr>
            <a:endParaRPr lang="en-US" sz="2400">
              <a:solidFill>
                <a:srgbClr val="000000"/>
              </a:solidFill>
              <a:latin typeface="Arial" charset="0"/>
            </a:endParaRPr>
          </a:p>
        </p:txBody>
      </p:sp>
      <p:sp>
        <p:nvSpPr>
          <p:cNvPr id="37" name="Title 1"/>
          <p:cNvSpPr txBox="1">
            <a:spLocks/>
          </p:cNvSpPr>
          <p:nvPr/>
        </p:nvSpPr>
        <p:spPr>
          <a:xfrm>
            <a:off x="1457325" y="-7932"/>
            <a:ext cx="622935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u="sng" kern="0" dirty="0">
                <a:solidFill>
                  <a:sysClr val="windowText" lastClr="000000"/>
                </a:solidFill>
                <a:latin typeface="Calibri"/>
                <a:ea typeface="+mj-ea"/>
                <a:cs typeface="+mj-cs"/>
              </a:rPr>
              <a:t>Complex Ion Equilibria</a:t>
            </a:r>
            <a:endParaRPr kumimoji="0" lang="en-US" sz="3600" b="0" i="0" u="sng"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46" name="Rectangle 45"/>
          <p:cNvSpPr/>
          <p:nvPr/>
        </p:nvSpPr>
        <p:spPr>
          <a:xfrm>
            <a:off x="1801813" y="1840468"/>
            <a:ext cx="1325619" cy="400110"/>
          </a:xfrm>
          <a:prstGeom prst="rect">
            <a:avLst/>
          </a:prstGeom>
        </p:spPr>
        <p:txBody>
          <a:bodyPr wrap="none">
            <a:spAutoFit/>
          </a:bodyPr>
          <a:lstStyle/>
          <a:p>
            <a:r>
              <a:rPr lang="en-US" altLang="en-US" sz="2000" b="1" i="1" dirty="0">
                <a:solidFill>
                  <a:srgbClr val="FF0000"/>
                </a:solidFill>
                <a:latin typeface="Calibri" pitchFamily="34" charset="0"/>
              </a:rPr>
              <a:t>Lewis acid</a:t>
            </a:r>
            <a:r>
              <a:rPr lang="en-US" altLang="en-US" sz="2000" dirty="0">
                <a:latin typeface="Calibri" pitchFamily="34" charset="0"/>
              </a:rPr>
              <a:t> </a:t>
            </a:r>
            <a:endParaRPr lang="en-US" sz="2000" dirty="0">
              <a:latin typeface="Calibri" pitchFamily="34" charset="0"/>
            </a:endParaRPr>
          </a:p>
        </p:txBody>
      </p:sp>
      <p:sp>
        <p:nvSpPr>
          <p:cNvPr id="47" name="Rectangle 46"/>
          <p:cNvSpPr/>
          <p:nvPr/>
        </p:nvSpPr>
        <p:spPr>
          <a:xfrm>
            <a:off x="3303548" y="2564368"/>
            <a:ext cx="1327223" cy="400110"/>
          </a:xfrm>
          <a:prstGeom prst="rect">
            <a:avLst/>
          </a:prstGeom>
        </p:spPr>
        <p:txBody>
          <a:bodyPr wrap="none">
            <a:spAutoFit/>
          </a:bodyPr>
          <a:lstStyle/>
          <a:p>
            <a:r>
              <a:rPr lang="en-US" altLang="en-US" sz="2000" b="1" i="1" dirty="0">
                <a:solidFill>
                  <a:srgbClr val="0000FF"/>
                </a:solidFill>
                <a:latin typeface="Calibri" pitchFamily="34" charset="0"/>
              </a:rPr>
              <a:t>Lewis base</a:t>
            </a:r>
            <a:endParaRPr lang="en-US" sz="2000" dirty="0">
              <a:solidFill>
                <a:srgbClr val="0000FF"/>
              </a:solidFill>
              <a:latin typeface="Calibri" pitchFamily="34" charset="0"/>
            </a:endParaRPr>
          </a:p>
        </p:txBody>
      </p:sp>
      <p:sp>
        <p:nvSpPr>
          <p:cNvPr id="48" name="Rectangle 47"/>
          <p:cNvSpPr/>
          <p:nvPr/>
        </p:nvSpPr>
        <p:spPr>
          <a:xfrm>
            <a:off x="5449848" y="1789668"/>
            <a:ext cx="1491627" cy="400110"/>
          </a:xfrm>
          <a:prstGeom prst="rect">
            <a:avLst/>
          </a:prstGeom>
        </p:spPr>
        <p:txBody>
          <a:bodyPr wrap="none">
            <a:spAutoFit/>
          </a:bodyPr>
          <a:lstStyle/>
          <a:p>
            <a:r>
              <a:rPr lang="en-US" altLang="en-US" sz="2000" b="1" i="1" dirty="0">
                <a:solidFill>
                  <a:srgbClr val="7030A0"/>
                </a:solidFill>
                <a:latin typeface="Calibri" pitchFamily="34" charset="0"/>
              </a:rPr>
              <a:t>Complex Ion</a:t>
            </a:r>
            <a:endParaRPr lang="en-US" sz="2000" dirty="0">
              <a:solidFill>
                <a:srgbClr val="7030A0"/>
              </a:solidFill>
              <a:latin typeface="Calibri" pitchFamily="34" charset="0"/>
            </a:endParaRPr>
          </a:p>
        </p:txBody>
      </p:sp>
      <p:sp>
        <p:nvSpPr>
          <p:cNvPr id="49" name="Rectangle 48"/>
          <p:cNvSpPr/>
          <p:nvPr/>
        </p:nvSpPr>
        <p:spPr>
          <a:xfrm>
            <a:off x="7481848" y="2729468"/>
            <a:ext cx="958917" cy="400110"/>
          </a:xfrm>
          <a:prstGeom prst="rect">
            <a:avLst/>
          </a:prstGeom>
        </p:spPr>
        <p:txBody>
          <a:bodyPr wrap="none">
            <a:spAutoFit/>
          </a:bodyPr>
          <a:lstStyle/>
          <a:p>
            <a:r>
              <a:rPr lang="en-US" altLang="en-US" sz="2000" b="1" i="1" dirty="0">
                <a:solidFill>
                  <a:srgbClr val="7030A0"/>
                </a:solidFill>
                <a:latin typeface="Calibri" pitchFamily="34" charset="0"/>
              </a:rPr>
              <a:t>Soluble</a:t>
            </a:r>
            <a:endParaRPr lang="en-US" sz="2000" dirty="0">
              <a:solidFill>
                <a:srgbClr val="7030A0"/>
              </a:solidFill>
              <a:latin typeface="Calibri" pitchFamily="34" charset="0"/>
            </a:endParaRPr>
          </a:p>
        </p:txBody>
      </p:sp>
      <p:cxnSp>
        <p:nvCxnSpPr>
          <p:cNvPr id="51" name="Straight Arrow Connector 50"/>
          <p:cNvCxnSpPr>
            <a:stCxn id="49" idx="1"/>
          </p:cNvCxnSpPr>
          <p:nvPr/>
        </p:nvCxnSpPr>
        <p:spPr>
          <a:xfrm flipH="1" flipV="1">
            <a:off x="6794500" y="2565400"/>
            <a:ext cx="687348" cy="364123"/>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9" name="Slide Number Placeholder 38"/>
          <p:cNvSpPr>
            <a:spLocks noGrp="1"/>
          </p:cNvSpPr>
          <p:nvPr>
            <p:ph type="sldNum" sz="quarter" idx="12"/>
          </p:nvPr>
        </p:nvSpPr>
        <p:spPr/>
        <p:txBody>
          <a:bodyPr/>
          <a:lstStyle/>
          <a:p>
            <a:pPr>
              <a:defRPr/>
            </a:pPr>
            <a:fld id="{7FA068C2-B74B-44DB-83B7-4E40E99BD786}" type="slidenum">
              <a:rPr lang="en-US" smtClean="0">
                <a:solidFill>
                  <a:srgbClr val="000000"/>
                </a:solidFill>
              </a:rPr>
              <a:pPr>
                <a:defRPr/>
              </a:pPr>
              <a:t>52</a:t>
            </a:fld>
            <a:endParaRPr lang="en-US">
              <a:solidFill>
                <a:srgbClr val="000000"/>
              </a:solidFill>
            </a:endParaRPr>
          </a:p>
        </p:txBody>
      </p:sp>
    </p:spTree>
    <p:extLst>
      <p:ext uri="{BB962C8B-B14F-4D97-AF65-F5344CB8AC3E}">
        <p14:creationId xmlns:p14="http://schemas.microsoft.com/office/powerpoint/2010/main" val="266245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66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66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66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66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62" grpId="0"/>
      <p:bldP spid="26663" grpId="0" animBg="1"/>
      <p:bldP spid="46" grpId="0"/>
      <p:bldP spid="47" grpId="0"/>
      <p:bldP spid="48" grpId="0"/>
      <p:bldP spid="4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5" name="Picture 7" descr="D:\Ramesh dont del\CHANG-11e\Art File\labeled_jpegs\16_labeled_images\cha02680_t16_04.jpg"/>
          <p:cNvPicPr>
            <a:picLocks noChangeAspect="1" noChangeArrowheads="1"/>
          </p:cNvPicPr>
          <p:nvPr/>
        </p:nvPicPr>
        <p:blipFill>
          <a:blip r:embed="rId2" cstate="print"/>
          <a:srcRect/>
          <a:stretch>
            <a:fillRect/>
          </a:stretch>
        </p:blipFill>
        <p:spPr bwMode="auto">
          <a:xfrm>
            <a:off x="636589" y="913664"/>
            <a:ext cx="7872412" cy="4725135"/>
          </a:xfrm>
          <a:prstGeom prst="rect">
            <a:avLst/>
          </a:prstGeom>
          <a:noFill/>
          <a:ln w="9525">
            <a:noFill/>
            <a:miter lim="800000"/>
            <a:headEnd/>
            <a:tailEnd/>
          </a:ln>
        </p:spPr>
      </p:pic>
      <p:sp>
        <p:nvSpPr>
          <p:cNvPr id="5" name="Title 1"/>
          <p:cNvSpPr txBox="1">
            <a:spLocks/>
          </p:cNvSpPr>
          <p:nvPr/>
        </p:nvSpPr>
        <p:spPr>
          <a:xfrm>
            <a:off x="1457325" y="-7932"/>
            <a:ext cx="622935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u="sng" kern="0" dirty="0">
                <a:solidFill>
                  <a:sysClr val="windowText" lastClr="000000"/>
                </a:solidFill>
                <a:latin typeface="Calibri"/>
                <a:ea typeface="+mj-ea"/>
                <a:cs typeface="+mj-cs"/>
              </a:rPr>
              <a:t>Complex Ion </a:t>
            </a:r>
            <a:r>
              <a:rPr lang="en-US" sz="3600" u="sng" kern="0" dirty="0" err="1">
                <a:solidFill>
                  <a:sysClr val="windowText" lastClr="000000"/>
                </a:solidFill>
                <a:latin typeface="Calibri"/>
                <a:ea typeface="+mj-ea"/>
                <a:cs typeface="+mj-cs"/>
              </a:rPr>
              <a:t>Equilibria</a:t>
            </a:r>
            <a:endParaRPr kumimoji="0" lang="en-US" sz="3600" b="0" i="0" u="sng"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6" name="Rectangle 5"/>
          <p:cNvSpPr/>
          <p:nvPr/>
        </p:nvSpPr>
        <p:spPr>
          <a:xfrm>
            <a:off x="2043113" y="5955268"/>
            <a:ext cx="1325619" cy="400110"/>
          </a:xfrm>
          <a:prstGeom prst="rect">
            <a:avLst/>
          </a:prstGeom>
        </p:spPr>
        <p:txBody>
          <a:bodyPr wrap="none">
            <a:spAutoFit/>
          </a:bodyPr>
          <a:lstStyle/>
          <a:p>
            <a:r>
              <a:rPr lang="en-US" altLang="en-US" sz="2000" b="1" i="1" dirty="0">
                <a:solidFill>
                  <a:srgbClr val="FF0000"/>
                </a:solidFill>
                <a:latin typeface="Calibri" pitchFamily="34" charset="0"/>
              </a:rPr>
              <a:t>Lewis acid</a:t>
            </a:r>
            <a:r>
              <a:rPr lang="en-US" altLang="en-US" sz="2000" dirty="0">
                <a:latin typeface="Calibri" pitchFamily="34" charset="0"/>
              </a:rPr>
              <a:t> </a:t>
            </a:r>
            <a:endParaRPr lang="en-US" sz="2000" dirty="0">
              <a:latin typeface="Calibri" pitchFamily="34" charset="0"/>
            </a:endParaRPr>
          </a:p>
        </p:txBody>
      </p:sp>
      <p:sp>
        <p:nvSpPr>
          <p:cNvPr id="7" name="Rectangle 6"/>
          <p:cNvSpPr/>
          <p:nvPr/>
        </p:nvSpPr>
        <p:spPr>
          <a:xfrm>
            <a:off x="3506748" y="6145768"/>
            <a:ext cx="1327223" cy="400110"/>
          </a:xfrm>
          <a:prstGeom prst="rect">
            <a:avLst/>
          </a:prstGeom>
        </p:spPr>
        <p:txBody>
          <a:bodyPr wrap="none">
            <a:spAutoFit/>
          </a:bodyPr>
          <a:lstStyle/>
          <a:p>
            <a:r>
              <a:rPr lang="en-US" altLang="en-US" sz="2000" b="1" i="1" dirty="0">
                <a:solidFill>
                  <a:srgbClr val="0000FF"/>
                </a:solidFill>
                <a:latin typeface="Calibri" pitchFamily="34" charset="0"/>
              </a:rPr>
              <a:t>Lewis base</a:t>
            </a:r>
            <a:endParaRPr lang="en-US" sz="2000" dirty="0">
              <a:solidFill>
                <a:srgbClr val="0000FF"/>
              </a:solidFill>
              <a:latin typeface="Calibri" pitchFamily="34" charset="0"/>
            </a:endParaRPr>
          </a:p>
        </p:txBody>
      </p:sp>
      <p:sp>
        <p:nvSpPr>
          <p:cNvPr id="8" name="Rectangle 7"/>
          <p:cNvSpPr/>
          <p:nvPr/>
        </p:nvSpPr>
        <p:spPr>
          <a:xfrm>
            <a:off x="4637048" y="5650468"/>
            <a:ext cx="1491627" cy="400110"/>
          </a:xfrm>
          <a:prstGeom prst="rect">
            <a:avLst/>
          </a:prstGeom>
        </p:spPr>
        <p:txBody>
          <a:bodyPr wrap="none">
            <a:spAutoFit/>
          </a:bodyPr>
          <a:lstStyle/>
          <a:p>
            <a:r>
              <a:rPr lang="en-US" altLang="en-US" sz="2000" b="1" i="1" dirty="0">
                <a:solidFill>
                  <a:srgbClr val="7030A0"/>
                </a:solidFill>
                <a:latin typeface="Calibri" pitchFamily="34" charset="0"/>
              </a:rPr>
              <a:t>Complex Ion</a:t>
            </a:r>
            <a:endParaRPr lang="en-US" sz="2000" dirty="0">
              <a:solidFill>
                <a:srgbClr val="7030A0"/>
              </a:solidFill>
              <a:latin typeface="Calibri" pitchFamily="34" charset="0"/>
            </a:endParaRPr>
          </a:p>
        </p:txBody>
      </p:sp>
      <p:cxnSp>
        <p:nvCxnSpPr>
          <p:cNvPr id="9" name="Straight Arrow Connector 8"/>
          <p:cNvCxnSpPr/>
          <p:nvPr/>
        </p:nvCxnSpPr>
        <p:spPr>
          <a:xfrm flipV="1">
            <a:off x="2768600" y="5508626"/>
            <a:ext cx="491766" cy="49847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081460" y="5537200"/>
            <a:ext cx="7940" cy="633968"/>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2"/>
          </p:nvPr>
        </p:nvSpPr>
        <p:spPr/>
        <p:txBody>
          <a:bodyPr/>
          <a:lstStyle/>
          <a:p>
            <a:pPr>
              <a:defRPr/>
            </a:pPr>
            <a:fld id="{7FA068C2-B74B-44DB-83B7-4E40E99BD786}" type="slidenum">
              <a:rPr lang="en-US" smtClean="0">
                <a:solidFill>
                  <a:srgbClr val="000000"/>
                </a:solidFill>
              </a:rPr>
              <a:pPr>
                <a:defRPr/>
              </a:pPr>
              <a:t>53</a:t>
            </a:fld>
            <a:endParaRPr lang="en-US">
              <a:solidFill>
                <a:srgbClr val="000000"/>
              </a:solidFill>
            </a:endParaRPr>
          </a:p>
        </p:txBody>
      </p:sp>
      <p:cxnSp>
        <p:nvCxnSpPr>
          <p:cNvPr id="12" name="Straight Arrow Connector 11"/>
          <p:cNvCxnSpPr/>
          <p:nvPr/>
        </p:nvCxnSpPr>
        <p:spPr>
          <a:xfrm flipV="1">
            <a:off x="5272247" y="5489439"/>
            <a:ext cx="0" cy="27593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56507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57325" y="-7932"/>
            <a:ext cx="622935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u="sng" kern="0" dirty="0">
                <a:solidFill>
                  <a:sysClr val="windowText" lastClr="000000"/>
                </a:solidFill>
                <a:latin typeface="Calibri"/>
                <a:ea typeface="+mj-ea"/>
                <a:cs typeface="+mj-cs"/>
              </a:rPr>
              <a:t>Complex Ion </a:t>
            </a:r>
            <a:r>
              <a:rPr lang="en-US" sz="3600" u="sng" kern="0" dirty="0" err="1">
                <a:solidFill>
                  <a:sysClr val="windowText" lastClr="000000"/>
                </a:solidFill>
                <a:latin typeface="Calibri"/>
                <a:ea typeface="+mj-ea"/>
                <a:cs typeface="+mj-cs"/>
              </a:rPr>
              <a:t>Equilibria</a:t>
            </a:r>
            <a:endParaRPr kumimoji="0" lang="en-US" sz="3600" b="0" i="0" u="sng"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6" name="Rectangle 3"/>
          <p:cNvSpPr txBox="1">
            <a:spLocks noChangeArrowheads="1"/>
          </p:cNvSpPr>
          <p:nvPr/>
        </p:nvSpPr>
        <p:spPr>
          <a:xfrm>
            <a:off x="429568" y="1014413"/>
            <a:ext cx="7773987" cy="915987"/>
          </a:xfrm>
          <a:prstGeom prst="rect">
            <a:avLst/>
          </a:prstGeom>
        </p:spPr>
        <p:txBody>
          <a:bodyPr vert="horz" lIns="91440" tIns="45720" rIns="91440" bIns="45720" rtlCol="0">
            <a:normAutofit/>
          </a:bodyPr>
          <a:lstStyle/>
          <a:p>
            <a:pPr marR="0" lvl="0" algn="l" defTabSz="914400" rtl="0" eaLnBrk="1" fontAlgn="auto" latinLnBrk="0" hangingPunct="1">
              <a:lnSpc>
                <a:spcPct val="100000"/>
              </a:lnSpc>
              <a:spcBef>
                <a:spcPct val="20000"/>
              </a:spcBef>
              <a:spcAft>
                <a:spcPts val="0"/>
              </a:spcAft>
              <a:buClrTx/>
              <a:buSzTx/>
              <a:defRPr/>
            </a:pPr>
            <a:r>
              <a:rPr kumimoji="0" lang="en-US" sz="2400" b="0" i="0" u="none" strike="noStrike" kern="1200" cap="none" spc="0" normalizeH="0" baseline="0" noProof="0" dirty="0">
                <a:ln>
                  <a:noFill/>
                </a:ln>
                <a:solidFill>
                  <a:schemeClr val="tx1"/>
                </a:solidFill>
                <a:effectLst/>
                <a:uLnTx/>
                <a:uFillTx/>
                <a:latin typeface="+mn-lt"/>
                <a:ea typeface="+mn-ea"/>
                <a:cs typeface="+mn-cs"/>
              </a:rPr>
              <a:t>The </a:t>
            </a:r>
            <a:r>
              <a:rPr kumimoji="0" lang="en-US" sz="2400" b="1" i="0" u="none" strike="noStrike" kern="1200" cap="none" spc="0" normalizeH="0" baseline="0" noProof="0" dirty="0">
                <a:ln>
                  <a:noFill/>
                </a:ln>
                <a:solidFill>
                  <a:srgbClr val="FF9900"/>
                </a:solidFill>
                <a:effectLst/>
                <a:uLnTx/>
                <a:uFillTx/>
                <a:latin typeface="+mn-lt"/>
                <a:ea typeface="+mn-ea"/>
                <a:cs typeface="+mn-cs"/>
              </a:rPr>
              <a:t>formation constant (</a:t>
            </a:r>
            <a:r>
              <a:rPr kumimoji="0" lang="en-US" sz="2400" b="1" i="1" u="none" strike="noStrike" kern="1200" cap="none" spc="0" normalizeH="0" baseline="0" noProof="0" dirty="0" err="1">
                <a:ln>
                  <a:noFill/>
                </a:ln>
                <a:solidFill>
                  <a:srgbClr val="FF9900"/>
                </a:solidFill>
                <a:effectLst/>
                <a:uLnTx/>
                <a:uFillTx/>
                <a:latin typeface="+mn-lt"/>
                <a:ea typeface="+mn-ea"/>
                <a:cs typeface="+mn-cs"/>
              </a:rPr>
              <a:t>K</a:t>
            </a:r>
            <a:r>
              <a:rPr kumimoji="0" lang="en-US" sz="2400" b="1" i="0" u="none" strike="noStrike" kern="1200" cap="none" spc="0" normalizeH="0" baseline="-25000" noProof="0" dirty="0" err="1">
                <a:ln>
                  <a:noFill/>
                </a:ln>
                <a:solidFill>
                  <a:srgbClr val="FF9900"/>
                </a:solidFill>
                <a:effectLst/>
                <a:uLnTx/>
                <a:uFillTx/>
                <a:latin typeface="+mn-lt"/>
                <a:ea typeface="+mn-ea"/>
                <a:cs typeface="+mn-cs"/>
              </a:rPr>
              <a:t>f</a:t>
            </a:r>
            <a:r>
              <a:rPr kumimoji="0" lang="en-US" sz="2400" b="1" i="0" u="none" strike="noStrike" kern="1200" cap="none" spc="0" normalizeH="0" baseline="-25000" noProof="0" dirty="0">
                <a:ln>
                  <a:noFill/>
                </a:ln>
                <a:solidFill>
                  <a:srgbClr val="0000FF"/>
                </a:solidFill>
                <a:effectLst/>
                <a:uLnTx/>
                <a:uFillTx/>
                <a:latin typeface="+mn-lt"/>
                <a:ea typeface="+mn-ea"/>
                <a:cs typeface="+mn-cs"/>
              </a:rPr>
              <a:t> </a:t>
            </a:r>
            <a:r>
              <a:rPr lang="en-US" sz="2400" b="1" dirty="0">
                <a:solidFill>
                  <a:srgbClr val="FFC000"/>
                </a:solidFill>
              </a:rPr>
              <a:t>)</a:t>
            </a:r>
            <a:r>
              <a:rPr kumimoji="0" lang="en-US" sz="2400" b="0" i="0" u="none" strike="noStrike" kern="1200" cap="none" spc="0" normalizeH="0" baseline="0" noProof="0" dirty="0">
                <a:ln>
                  <a:noFill/>
                </a:ln>
                <a:solidFill>
                  <a:schemeClr val="tx1"/>
                </a:solidFill>
                <a:effectLst/>
                <a:uLnTx/>
                <a:uFillTx/>
                <a:latin typeface="+mn-lt"/>
                <a:ea typeface="+mn-ea"/>
                <a:cs typeface="+mn-cs"/>
              </a:rPr>
              <a:t> is the equilibrium constant for the formation of a complex ion.</a:t>
            </a:r>
          </a:p>
        </p:txBody>
      </p:sp>
      <p:graphicFrame>
        <p:nvGraphicFramePr>
          <p:cNvPr id="7" name="Object 6"/>
          <p:cNvGraphicFramePr>
            <a:graphicFrameLocks noChangeAspect="1"/>
          </p:cNvGraphicFramePr>
          <p:nvPr>
            <p:extLst/>
          </p:nvPr>
        </p:nvGraphicFramePr>
        <p:xfrm>
          <a:off x="2152650" y="3024497"/>
          <a:ext cx="2101850" cy="782326"/>
        </p:xfrm>
        <a:graphic>
          <a:graphicData uri="http://schemas.openxmlformats.org/presentationml/2006/ole">
            <mc:AlternateContent xmlns:mc="http://schemas.openxmlformats.org/markup-compatibility/2006">
              <mc:Choice xmlns:v="urn:schemas-microsoft-com:vml" Requires="v">
                <p:oleObj spid="_x0000_s814100" name="Equation" r:id="rId3" imgW="40229640" imgH="15027840" progId="Equation.3">
                  <p:embed/>
                </p:oleObj>
              </mc:Choice>
              <mc:Fallback>
                <p:oleObj name="Equation" r:id="rId3" imgW="40229640" imgH="15027840" progId="Equation.3">
                  <p:embed/>
                  <p:pic>
                    <p:nvPicPr>
                      <p:cNvPr id="7"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2650" y="3024497"/>
                        <a:ext cx="2101850" cy="78232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9"/>
          <p:cNvSpPr/>
          <p:nvPr/>
        </p:nvSpPr>
        <p:spPr>
          <a:xfrm>
            <a:off x="4922209" y="3113413"/>
            <a:ext cx="2046201" cy="523220"/>
          </a:xfrm>
          <a:prstGeom prst="rect">
            <a:avLst/>
          </a:prstGeom>
        </p:spPr>
        <p:txBody>
          <a:bodyPr wrap="none">
            <a:spAutoFit/>
          </a:bodyPr>
          <a:lstStyle/>
          <a:p>
            <a:r>
              <a:rPr lang="en-US" sz="2800" i="1" dirty="0" err="1">
                <a:solidFill>
                  <a:srgbClr val="FF9900"/>
                </a:solidFill>
                <a:latin typeface="Calibri" pitchFamily="34" charset="0"/>
              </a:rPr>
              <a:t>K</a:t>
            </a:r>
            <a:r>
              <a:rPr lang="en-US" sz="2800" baseline="-25000" dirty="0" err="1">
                <a:solidFill>
                  <a:srgbClr val="FF9900"/>
                </a:solidFill>
                <a:latin typeface="Calibri" pitchFamily="34" charset="0"/>
              </a:rPr>
              <a:t>f</a:t>
            </a:r>
            <a:r>
              <a:rPr lang="en-US" sz="2800" dirty="0">
                <a:latin typeface="Calibri" pitchFamily="34" charset="0"/>
              </a:rPr>
              <a:t> = 1.5 x 10</a:t>
            </a:r>
            <a:r>
              <a:rPr lang="en-US" sz="2800" baseline="30000" dirty="0">
                <a:latin typeface="Calibri" pitchFamily="34" charset="0"/>
              </a:rPr>
              <a:t>7</a:t>
            </a:r>
            <a:endParaRPr lang="en-US" sz="2800" dirty="0">
              <a:latin typeface="Calibri" pitchFamily="34" charset="0"/>
            </a:endParaRPr>
          </a:p>
        </p:txBody>
      </p:sp>
      <p:sp>
        <p:nvSpPr>
          <p:cNvPr id="16" name="Rectangle 3"/>
          <p:cNvSpPr txBox="1">
            <a:spLocks noChangeArrowheads="1"/>
          </p:cNvSpPr>
          <p:nvPr/>
        </p:nvSpPr>
        <p:spPr>
          <a:xfrm>
            <a:off x="429569" y="4100513"/>
            <a:ext cx="6186408" cy="915987"/>
          </a:xfrm>
          <a:prstGeom prst="rect">
            <a:avLst/>
          </a:prstGeom>
        </p:spPr>
        <p:txBody>
          <a:bodyPr vert="horz" lIns="91440" tIns="45720" rIns="91440" bIns="45720" rtlCol="0">
            <a:normAutofit/>
          </a:bodyPr>
          <a:lstStyle/>
          <a:p>
            <a:pPr lvl="0">
              <a:spcBef>
                <a:spcPct val="20000"/>
              </a:spcBef>
            </a:pPr>
            <a:r>
              <a:rPr kumimoji="0" lang="en-US" sz="2400" b="0" i="0" u="none" strike="noStrike" kern="1200" cap="none" spc="0" normalizeH="0" baseline="0" noProof="0" dirty="0">
                <a:ln>
                  <a:noFill/>
                </a:ln>
                <a:solidFill>
                  <a:schemeClr val="tx1"/>
                </a:solidFill>
                <a:effectLst/>
                <a:uLnTx/>
                <a:uFillTx/>
                <a:latin typeface="+mn-lt"/>
                <a:ea typeface="+mn-ea"/>
                <a:cs typeface="+mn-cs"/>
              </a:rPr>
              <a:t>The </a:t>
            </a:r>
            <a:r>
              <a:rPr lang="en-US" sz="2400" b="1" dirty="0">
                <a:solidFill>
                  <a:srgbClr val="008000"/>
                </a:solidFill>
              </a:rPr>
              <a:t>dissociation constant (</a:t>
            </a:r>
            <a:r>
              <a:rPr lang="en-US" sz="2400" b="1" i="1" dirty="0" err="1">
                <a:solidFill>
                  <a:srgbClr val="008000"/>
                </a:solidFill>
              </a:rPr>
              <a:t>K</a:t>
            </a:r>
            <a:r>
              <a:rPr lang="en-US" sz="2400" b="1" baseline="-25000" dirty="0" err="1">
                <a:solidFill>
                  <a:srgbClr val="008000"/>
                </a:solidFill>
              </a:rPr>
              <a:t>d</a:t>
            </a:r>
            <a:r>
              <a:rPr lang="en-US" sz="2400" b="1" dirty="0">
                <a:solidFill>
                  <a:srgbClr val="008000"/>
                </a:solidFill>
              </a:rPr>
              <a:t>)</a:t>
            </a:r>
            <a:r>
              <a:rPr lang="en-US" sz="2400" dirty="0"/>
              <a:t> is </a:t>
            </a:r>
            <a:r>
              <a:rPr kumimoji="0" lang="en-US" sz="2400" b="0" i="0" u="none" strike="noStrike" kern="1200" cap="none" spc="0" normalizeH="0" baseline="0" noProof="0" dirty="0">
                <a:ln>
                  <a:noFill/>
                </a:ln>
                <a:solidFill>
                  <a:schemeClr val="tx1"/>
                </a:solidFill>
                <a:effectLst/>
                <a:uLnTx/>
                <a:uFillTx/>
                <a:latin typeface="+mn-lt"/>
                <a:ea typeface="+mn-ea"/>
                <a:cs typeface="+mn-cs"/>
              </a:rPr>
              <a:t>the equilibrium constant for the dissociation of the complex.</a:t>
            </a:r>
          </a:p>
        </p:txBody>
      </p:sp>
      <p:grpSp>
        <p:nvGrpSpPr>
          <p:cNvPr id="18" name="Group 12"/>
          <p:cNvGrpSpPr>
            <a:grpSpLocks/>
          </p:cNvGrpSpPr>
          <p:nvPr/>
        </p:nvGrpSpPr>
        <p:grpSpPr bwMode="auto">
          <a:xfrm>
            <a:off x="2005174" y="5153731"/>
            <a:ext cx="5099051" cy="461963"/>
            <a:chOff x="-320" y="1464"/>
            <a:chExt cx="3212" cy="291"/>
          </a:xfrm>
        </p:grpSpPr>
        <p:sp>
          <p:nvSpPr>
            <p:cNvPr id="19" name="Text Box 8"/>
            <p:cNvSpPr txBox="1">
              <a:spLocks noChangeArrowheads="1"/>
            </p:cNvSpPr>
            <p:nvPr/>
          </p:nvSpPr>
          <p:spPr bwMode="auto">
            <a:xfrm>
              <a:off x="-320" y="1464"/>
              <a:ext cx="3212" cy="291"/>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a:solidFill>
                    <a:srgbClr val="000000"/>
                  </a:solidFill>
                  <a:latin typeface="Calibri" pitchFamily="34" charset="0"/>
                </a:rPr>
                <a:t>Ag(NH</a:t>
              </a:r>
              <a:r>
                <a:rPr lang="en-US" sz="2400" baseline="-25000" dirty="0">
                  <a:solidFill>
                    <a:srgbClr val="000000"/>
                  </a:solidFill>
                  <a:latin typeface="Calibri" pitchFamily="34" charset="0"/>
                </a:rPr>
                <a:t>3</a:t>
              </a:r>
              <a:r>
                <a:rPr lang="en-US" sz="2400" dirty="0">
                  <a:solidFill>
                    <a:srgbClr val="000000"/>
                  </a:solidFill>
                  <a:latin typeface="Calibri" pitchFamily="34" charset="0"/>
                </a:rPr>
                <a:t>)</a:t>
              </a:r>
              <a:r>
                <a:rPr lang="en-US" sz="2400" baseline="-25000" dirty="0">
                  <a:solidFill>
                    <a:srgbClr val="000000"/>
                  </a:solidFill>
                  <a:latin typeface="Calibri" pitchFamily="34" charset="0"/>
                </a:rPr>
                <a:t>2</a:t>
              </a:r>
              <a:r>
                <a:rPr lang="en-US" sz="2400" baseline="30000" dirty="0">
                  <a:solidFill>
                    <a:srgbClr val="000000"/>
                  </a:solidFill>
                  <a:latin typeface="Calibri" pitchFamily="34" charset="0"/>
                </a:rPr>
                <a:t>+</a:t>
              </a:r>
              <a:r>
                <a:rPr lang="en-US" sz="2400" dirty="0">
                  <a:solidFill>
                    <a:srgbClr val="000000"/>
                  </a:solidFill>
                  <a:latin typeface="Calibri" pitchFamily="34" charset="0"/>
                </a:rPr>
                <a:t>(</a:t>
              </a:r>
              <a:r>
                <a:rPr lang="en-US" sz="2400" i="1" dirty="0" err="1">
                  <a:solidFill>
                    <a:srgbClr val="000000"/>
                  </a:solidFill>
                  <a:latin typeface="Calibri" pitchFamily="34" charset="0"/>
                </a:rPr>
                <a:t>aq</a:t>
              </a:r>
              <a:r>
                <a:rPr lang="en-US" sz="2400" dirty="0">
                  <a:solidFill>
                    <a:srgbClr val="000000"/>
                  </a:solidFill>
                  <a:latin typeface="Calibri" pitchFamily="34" charset="0"/>
                </a:rPr>
                <a:t>)            Ag</a:t>
              </a:r>
              <a:r>
                <a:rPr lang="en-US" sz="2400" baseline="30000" dirty="0">
                  <a:solidFill>
                    <a:srgbClr val="000000"/>
                  </a:solidFill>
                  <a:latin typeface="Calibri" pitchFamily="34" charset="0"/>
                </a:rPr>
                <a:t>+</a:t>
              </a:r>
              <a:r>
                <a:rPr lang="en-US" sz="2400" dirty="0">
                  <a:solidFill>
                    <a:srgbClr val="000000"/>
                  </a:solidFill>
                  <a:latin typeface="Calibri" pitchFamily="34" charset="0"/>
                </a:rPr>
                <a:t>(</a:t>
              </a:r>
              <a:r>
                <a:rPr lang="en-US" sz="2400" i="1" dirty="0" err="1">
                  <a:solidFill>
                    <a:srgbClr val="000000"/>
                  </a:solidFill>
                  <a:latin typeface="Calibri" pitchFamily="34" charset="0"/>
                </a:rPr>
                <a:t>aq</a:t>
              </a:r>
              <a:r>
                <a:rPr lang="en-US" sz="2400" dirty="0">
                  <a:solidFill>
                    <a:srgbClr val="000000"/>
                  </a:solidFill>
                  <a:latin typeface="Calibri" pitchFamily="34" charset="0"/>
                </a:rPr>
                <a:t>) + 2NH</a:t>
              </a:r>
              <a:r>
                <a:rPr lang="en-US" sz="2400" baseline="-25000" dirty="0">
                  <a:solidFill>
                    <a:srgbClr val="000000"/>
                  </a:solidFill>
                  <a:latin typeface="Calibri" pitchFamily="34" charset="0"/>
                </a:rPr>
                <a:t>3</a:t>
              </a:r>
              <a:r>
                <a:rPr lang="en-US" sz="2400" dirty="0">
                  <a:solidFill>
                    <a:srgbClr val="000000"/>
                  </a:solidFill>
                  <a:latin typeface="Calibri" pitchFamily="34" charset="0"/>
                </a:rPr>
                <a:t>(</a:t>
              </a:r>
              <a:r>
                <a:rPr lang="en-US" sz="2400" i="1" dirty="0" err="1">
                  <a:solidFill>
                    <a:srgbClr val="000000"/>
                  </a:solidFill>
                  <a:latin typeface="Calibri" pitchFamily="34" charset="0"/>
                </a:rPr>
                <a:t>aq</a:t>
              </a:r>
              <a:r>
                <a:rPr lang="en-US" sz="2400" dirty="0">
                  <a:solidFill>
                    <a:srgbClr val="000000"/>
                  </a:solidFill>
                  <a:latin typeface="Calibri" pitchFamily="34" charset="0"/>
                </a:rPr>
                <a:t>)</a:t>
              </a:r>
            </a:p>
          </p:txBody>
        </p:sp>
        <p:sp>
          <p:nvSpPr>
            <p:cNvPr id="20" name="Line 9"/>
            <p:cNvSpPr>
              <a:spLocks noChangeShapeType="1"/>
            </p:cNvSpPr>
            <p:nvPr/>
          </p:nvSpPr>
          <p:spPr bwMode="auto">
            <a:xfrm>
              <a:off x="864" y="1576"/>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latin typeface="Calibri" pitchFamily="34" charset="0"/>
              </a:endParaRPr>
            </a:p>
          </p:txBody>
        </p:sp>
        <p:sp>
          <p:nvSpPr>
            <p:cNvPr id="21" name="Line 10"/>
            <p:cNvSpPr>
              <a:spLocks noChangeShapeType="1"/>
            </p:cNvSpPr>
            <p:nvPr/>
          </p:nvSpPr>
          <p:spPr bwMode="auto">
            <a:xfrm flipH="1">
              <a:off x="864" y="1632"/>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latin typeface="Calibri" pitchFamily="34" charset="0"/>
              </a:endParaRPr>
            </a:p>
          </p:txBody>
        </p:sp>
      </p:grpSp>
      <p:grpSp>
        <p:nvGrpSpPr>
          <p:cNvPr id="32" name="Group 31"/>
          <p:cNvGrpSpPr/>
          <p:nvPr/>
        </p:nvGrpSpPr>
        <p:grpSpPr>
          <a:xfrm>
            <a:off x="1888899" y="1762907"/>
            <a:ext cx="5348903" cy="1067832"/>
            <a:chOff x="684213" y="996434"/>
            <a:chExt cx="5348903" cy="1067832"/>
          </a:xfrm>
        </p:grpSpPr>
        <p:sp>
          <p:nvSpPr>
            <p:cNvPr id="12" name="Rectangle 11"/>
            <p:cNvSpPr/>
            <p:nvPr/>
          </p:nvSpPr>
          <p:spPr>
            <a:xfrm>
              <a:off x="684213" y="996434"/>
              <a:ext cx="1213602" cy="369332"/>
            </a:xfrm>
            <a:prstGeom prst="rect">
              <a:avLst/>
            </a:prstGeom>
          </p:spPr>
          <p:txBody>
            <a:bodyPr wrap="none">
              <a:spAutoFit/>
            </a:bodyPr>
            <a:lstStyle/>
            <a:p>
              <a:r>
                <a:rPr lang="en-US" altLang="en-US" b="1" i="1" dirty="0">
                  <a:solidFill>
                    <a:srgbClr val="FF0000"/>
                  </a:solidFill>
                </a:rPr>
                <a:t>Lewis acid</a:t>
              </a:r>
              <a:r>
                <a:rPr lang="en-US" altLang="en-US" dirty="0"/>
                <a:t> </a:t>
              </a:r>
              <a:endParaRPr lang="en-US" dirty="0"/>
            </a:p>
          </p:txBody>
        </p:sp>
        <p:sp>
          <p:nvSpPr>
            <p:cNvPr id="13" name="Rectangle 12"/>
            <p:cNvSpPr/>
            <p:nvPr/>
          </p:nvSpPr>
          <p:spPr>
            <a:xfrm>
              <a:off x="1855748" y="1694934"/>
              <a:ext cx="1215204" cy="369332"/>
            </a:xfrm>
            <a:prstGeom prst="rect">
              <a:avLst/>
            </a:prstGeom>
          </p:spPr>
          <p:txBody>
            <a:bodyPr wrap="none">
              <a:spAutoFit/>
            </a:bodyPr>
            <a:lstStyle/>
            <a:p>
              <a:r>
                <a:rPr lang="en-US" altLang="en-US" b="1" i="1" dirty="0">
                  <a:solidFill>
                    <a:srgbClr val="0000FF"/>
                  </a:solidFill>
                </a:rPr>
                <a:t>Lewis base</a:t>
              </a:r>
              <a:endParaRPr lang="en-US" dirty="0">
                <a:solidFill>
                  <a:srgbClr val="0000FF"/>
                </a:solidFill>
              </a:endParaRPr>
            </a:p>
          </p:txBody>
        </p:sp>
        <p:sp>
          <p:nvSpPr>
            <p:cNvPr id="14" name="Rectangle 13"/>
            <p:cNvSpPr/>
            <p:nvPr/>
          </p:nvSpPr>
          <p:spPr>
            <a:xfrm>
              <a:off x="4192548" y="996434"/>
              <a:ext cx="1362361" cy="369332"/>
            </a:xfrm>
            <a:prstGeom prst="rect">
              <a:avLst/>
            </a:prstGeom>
          </p:spPr>
          <p:txBody>
            <a:bodyPr wrap="none">
              <a:spAutoFit/>
            </a:bodyPr>
            <a:lstStyle/>
            <a:p>
              <a:r>
                <a:rPr lang="en-US" altLang="en-US" b="1" i="1" dirty="0">
                  <a:solidFill>
                    <a:srgbClr val="7030A0"/>
                  </a:solidFill>
                </a:rPr>
                <a:t>Complex Ion</a:t>
              </a:r>
              <a:endParaRPr lang="en-US" dirty="0">
                <a:solidFill>
                  <a:srgbClr val="7030A0"/>
                </a:solidFill>
              </a:endParaRPr>
            </a:p>
          </p:txBody>
        </p:sp>
        <p:grpSp>
          <p:nvGrpSpPr>
            <p:cNvPr id="26" name="Group 12"/>
            <p:cNvGrpSpPr>
              <a:grpSpLocks/>
            </p:cNvGrpSpPr>
            <p:nvPr/>
          </p:nvGrpSpPr>
          <p:grpSpPr bwMode="auto">
            <a:xfrm>
              <a:off x="726098" y="1316519"/>
              <a:ext cx="5307018" cy="461963"/>
              <a:chOff x="-320" y="1464"/>
              <a:chExt cx="3343" cy="291"/>
            </a:xfrm>
          </p:grpSpPr>
          <p:sp>
            <p:nvSpPr>
              <p:cNvPr id="27" name="Text Box 8"/>
              <p:cNvSpPr txBox="1">
                <a:spLocks noChangeArrowheads="1"/>
              </p:cNvSpPr>
              <p:nvPr/>
            </p:nvSpPr>
            <p:spPr bwMode="auto">
              <a:xfrm>
                <a:off x="-320" y="1464"/>
                <a:ext cx="3343" cy="291"/>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a:solidFill>
                      <a:srgbClr val="000000"/>
                    </a:solidFill>
                    <a:latin typeface="Calibri" pitchFamily="34" charset="0"/>
                  </a:rPr>
                  <a:t>Ag</a:t>
                </a:r>
                <a:r>
                  <a:rPr lang="en-US" sz="2400" baseline="30000" dirty="0">
                    <a:solidFill>
                      <a:srgbClr val="000000"/>
                    </a:solidFill>
                    <a:latin typeface="Calibri" pitchFamily="34" charset="0"/>
                  </a:rPr>
                  <a:t>+</a:t>
                </a:r>
                <a:r>
                  <a:rPr lang="en-US" sz="2400" dirty="0">
                    <a:solidFill>
                      <a:srgbClr val="000000"/>
                    </a:solidFill>
                    <a:latin typeface="Calibri" pitchFamily="34" charset="0"/>
                  </a:rPr>
                  <a:t>(</a:t>
                </a:r>
                <a:r>
                  <a:rPr lang="en-US" sz="2400" i="1" dirty="0" err="1">
                    <a:solidFill>
                      <a:srgbClr val="000000"/>
                    </a:solidFill>
                    <a:latin typeface="Calibri" pitchFamily="34" charset="0"/>
                  </a:rPr>
                  <a:t>aq</a:t>
                </a:r>
                <a:r>
                  <a:rPr lang="en-US" sz="2400" dirty="0">
                    <a:solidFill>
                      <a:srgbClr val="000000"/>
                    </a:solidFill>
                    <a:latin typeface="Calibri" pitchFamily="34" charset="0"/>
                  </a:rPr>
                  <a:t>) + 2NH</a:t>
                </a:r>
                <a:r>
                  <a:rPr lang="en-US" sz="2400" baseline="-25000" dirty="0">
                    <a:solidFill>
                      <a:srgbClr val="000000"/>
                    </a:solidFill>
                    <a:latin typeface="Calibri" pitchFamily="34" charset="0"/>
                  </a:rPr>
                  <a:t>3</a:t>
                </a:r>
                <a:r>
                  <a:rPr lang="en-US" sz="2400" dirty="0">
                    <a:solidFill>
                      <a:srgbClr val="000000"/>
                    </a:solidFill>
                    <a:latin typeface="Calibri" pitchFamily="34" charset="0"/>
                  </a:rPr>
                  <a:t>(</a:t>
                </a:r>
                <a:r>
                  <a:rPr lang="en-US" sz="2400" i="1" dirty="0" err="1">
                    <a:solidFill>
                      <a:srgbClr val="000000"/>
                    </a:solidFill>
                    <a:latin typeface="Calibri" pitchFamily="34" charset="0"/>
                  </a:rPr>
                  <a:t>aq</a:t>
                </a:r>
                <a:r>
                  <a:rPr lang="en-US" sz="2400" dirty="0">
                    <a:solidFill>
                      <a:srgbClr val="000000"/>
                    </a:solidFill>
                    <a:latin typeface="Calibri" pitchFamily="34" charset="0"/>
                  </a:rPr>
                  <a:t>)             Ag(NH</a:t>
                </a:r>
                <a:r>
                  <a:rPr lang="en-US" sz="2400" baseline="-25000" dirty="0">
                    <a:solidFill>
                      <a:srgbClr val="000000"/>
                    </a:solidFill>
                    <a:latin typeface="Calibri" pitchFamily="34" charset="0"/>
                  </a:rPr>
                  <a:t>3</a:t>
                </a:r>
                <a:r>
                  <a:rPr lang="en-US" sz="2400" dirty="0">
                    <a:solidFill>
                      <a:srgbClr val="000000"/>
                    </a:solidFill>
                    <a:latin typeface="Calibri" pitchFamily="34" charset="0"/>
                  </a:rPr>
                  <a:t>)</a:t>
                </a:r>
                <a:r>
                  <a:rPr lang="en-US" sz="2400" baseline="-25000" dirty="0">
                    <a:solidFill>
                      <a:srgbClr val="000000"/>
                    </a:solidFill>
                    <a:latin typeface="Calibri" pitchFamily="34" charset="0"/>
                  </a:rPr>
                  <a:t>2</a:t>
                </a:r>
                <a:r>
                  <a:rPr lang="en-US" sz="2400" baseline="30000" dirty="0">
                    <a:solidFill>
                      <a:srgbClr val="000000"/>
                    </a:solidFill>
                    <a:latin typeface="Calibri" pitchFamily="34" charset="0"/>
                  </a:rPr>
                  <a:t>+</a:t>
                </a:r>
                <a:r>
                  <a:rPr lang="en-US" sz="2400" dirty="0">
                    <a:solidFill>
                      <a:srgbClr val="000000"/>
                    </a:solidFill>
                    <a:latin typeface="Calibri" pitchFamily="34" charset="0"/>
                  </a:rPr>
                  <a:t>(</a:t>
                </a:r>
                <a:r>
                  <a:rPr lang="en-US" sz="2400" i="1" dirty="0" err="1">
                    <a:solidFill>
                      <a:srgbClr val="000000"/>
                    </a:solidFill>
                    <a:latin typeface="Calibri" pitchFamily="34" charset="0"/>
                  </a:rPr>
                  <a:t>aq</a:t>
                </a:r>
                <a:r>
                  <a:rPr lang="en-US" sz="2400" dirty="0">
                    <a:solidFill>
                      <a:srgbClr val="000000"/>
                    </a:solidFill>
                    <a:latin typeface="Calibri" pitchFamily="34" charset="0"/>
                  </a:rPr>
                  <a:t>)</a:t>
                </a:r>
              </a:p>
            </p:txBody>
          </p:sp>
          <p:sp>
            <p:nvSpPr>
              <p:cNvPr id="28" name="Line 9"/>
              <p:cNvSpPr>
                <a:spLocks noChangeShapeType="1"/>
              </p:cNvSpPr>
              <p:nvPr/>
            </p:nvSpPr>
            <p:spPr bwMode="auto">
              <a:xfrm>
                <a:off x="1280" y="1576"/>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latin typeface="Calibri" pitchFamily="34" charset="0"/>
                </a:endParaRPr>
              </a:p>
            </p:txBody>
          </p:sp>
          <p:sp>
            <p:nvSpPr>
              <p:cNvPr id="29" name="Line 10"/>
              <p:cNvSpPr>
                <a:spLocks noChangeShapeType="1"/>
              </p:cNvSpPr>
              <p:nvPr/>
            </p:nvSpPr>
            <p:spPr bwMode="auto">
              <a:xfrm flipH="1">
                <a:off x="1280" y="1632"/>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latin typeface="Calibri" pitchFamily="34" charset="0"/>
                </a:endParaRPr>
              </a:p>
            </p:txBody>
          </p:sp>
        </p:grpSp>
      </p:grpSp>
      <p:sp>
        <p:nvSpPr>
          <p:cNvPr id="30" name="Rectangle 29"/>
          <p:cNvSpPr/>
          <p:nvPr/>
        </p:nvSpPr>
        <p:spPr>
          <a:xfrm>
            <a:off x="4934909" y="5932815"/>
            <a:ext cx="2169825" cy="523220"/>
          </a:xfrm>
          <a:prstGeom prst="rect">
            <a:avLst/>
          </a:prstGeom>
        </p:spPr>
        <p:txBody>
          <a:bodyPr wrap="none">
            <a:spAutoFit/>
          </a:bodyPr>
          <a:lstStyle/>
          <a:p>
            <a:r>
              <a:rPr lang="en-US" sz="2800" i="1" dirty="0" err="1">
                <a:solidFill>
                  <a:srgbClr val="008000"/>
                </a:solidFill>
                <a:latin typeface="Calibri" pitchFamily="34" charset="0"/>
              </a:rPr>
              <a:t>K</a:t>
            </a:r>
            <a:r>
              <a:rPr lang="en-US" sz="2800" baseline="-25000" dirty="0" err="1">
                <a:solidFill>
                  <a:srgbClr val="008000"/>
                </a:solidFill>
                <a:latin typeface="Calibri" pitchFamily="34" charset="0"/>
              </a:rPr>
              <a:t>d</a:t>
            </a:r>
            <a:r>
              <a:rPr lang="en-US" sz="2800" dirty="0">
                <a:latin typeface="Calibri" pitchFamily="34" charset="0"/>
              </a:rPr>
              <a:t> = 6.7 x 10</a:t>
            </a:r>
            <a:r>
              <a:rPr lang="en-US" sz="2800" baseline="30000" dirty="0">
                <a:latin typeface="Calibri" pitchFamily="34" charset="0"/>
              </a:rPr>
              <a:t>-8</a:t>
            </a:r>
            <a:endParaRPr lang="en-US" sz="2800" dirty="0">
              <a:latin typeface="Calibri" pitchFamily="34" charset="0"/>
            </a:endParaRPr>
          </a:p>
        </p:txBody>
      </p:sp>
      <p:graphicFrame>
        <p:nvGraphicFramePr>
          <p:cNvPr id="31" name="Object 13"/>
          <p:cNvGraphicFramePr>
            <a:graphicFrameLocks noChangeAspect="1"/>
          </p:cNvGraphicFramePr>
          <p:nvPr/>
        </p:nvGraphicFramePr>
        <p:xfrm>
          <a:off x="1606550" y="5849938"/>
          <a:ext cx="2630634" cy="766762"/>
        </p:xfrm>
        <a:graphic>
          <a:graphicData uri="http://schemas.openxmlformats.org/presentationml/2006/ole">
            <mc:AlternateContent xmlns:mc="http://schemas.openxmlformats.org/markup-compatibility/2006">
              <mc:Choice xmlns:v="urn:schemas-microsoft-com:vml" Requires="v">
                <p:oleObj spid="_x0000_s814101" name="Equation" r:id="rId5" imgW="51611400" imgH="15027840" progId="Equation.3">
                  <p:embed/>
                </p:oleObj>
              </mc:Choice>
              <mc:Fallback>
                <p:oleObj name="Equation" r:id="rId5" imgW="51611400" imgH="15027840" progId="Equation.3">
                  <p:embed/>
                  <p:pic>
                    <p:nvPicPr>
                      <p:cNvPr id="31"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6550" y="5849938"/>
                        <a:ext cx="2630634" cy="766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Slide Number Placeholder 21"/>
          <p:cNvSpPr>
            <a:spLocks noGrp="1"/>
          </p:cNvSpPr>
          <p:nvPr>
            <p:ph type="sldNum" sz="quarter" idx="12"/>
          </p:nvPr>
        </p:nvSpPr>
        <p:spPr/>
        <p:txBody>
          <a:bodyPr/>
          <a:lstStyle/>
          <a:p>
            <a:fld id="{B6F15528-21DE-4FAA-801E-634DDDAF4B2B}" type="slidenum">
              <a:rPr lang="en-US" smtClean="0"/>
              <a:pPr/>
              <a:t>54</a:t>
            </a:fld>
            <a:endParaRPr lang="en-US"/>
          </a:p>
        </p:txBody>
      </p:sp>
      <p:sp>
        <p:nvSpPr>
          <p:cNvPr id="2" name="Rectangle 1">
            <a:extLst>
              <a:ext uri="{FF2B5EF4-FFF2-40B4-BE49-F238E27FC236}">
                <a16:creationId xmlns:a16="http://schemas.microsoft.com/office/drawing/2014/main" id="{C71FC403-E735-4555-8443-53FD2A2AE578}"/>
              </a:ext>
            </a:extLst>
          </p:cNvPr>
          <p:cNvSpPr/>
          <p:nvPr/>
        </p:nvSpPr>
        <p:spPr>
          <a:xfrm>
            <a:off x="6795404" y="3776171"/>
            <a:ext cx="2273379" cy="769441"/>
          </a:xfrm>
          <a:prstGeom prst="rect">
            <a:avLst/>
          </a:prstGeom>
        </p:spPr>
        <p:txBody>
          <a:bodyPr wrap="none">
            <a:spAutoFit/>
          </a:bodyPr>
          <a:lstStyle/>
          <a:p>
            <a:r>
              <a:rPr lang="en-US" sz="4400" i="1" dirty="0" err="1">
                <a:solidFill>
                  <a:srgbClr val="008000"/>
                </a:solidFill>
              </a:rPr>
              <a:t>K</a:t>
            </a:r>
            <a:r>
              <a:rPr lang="en-US" sz="4400" baseline="-25000" dirty="0" err="1">
                <a:solidFill>
                  <a:srgbClr val="008000"/>
                </a:solidFill>
              </a:rPr>
              <a:t>d</a:t>
            </a:r>
            <a:r>
              <a:rPr lang="en-US" sz="4400" dirty="0"/>
              <a:t> = 1/</a:t>
            </a:r>
            <a:r>
              <a:rPr lang="en-US" sz="4400" i="1" dirty="0" err="1">
                <a:solidFill>
                  <a:srgbClr val="FF9900"/>
                </a:solidFill>
              </a:rPr>
              <a:t>K</a:t>
            </a:r>
            <a:r>
              <a:rPr lang="en-US" sz="4400" baseline="-25000" dirty="0" err="1">
                <a:solidFill>
                  <a:srgbClr val="FF9900"/>
                </a:solidFill>
              </a:rPr>
              <a:t>f</a:t>
            </a:r>
            <a:r>
              <a:rPr lang="en-US" sz="4400" baseline="-25000" dirty="0">
                <a:solidFill>
                  <a:srgbClr val="0000FF"/>
                </a:solidFill>
              </a:rPr>
              <a:t> </a:t>
            </a:r>
            <a:endParaRPr lang="en-US" sz="4400" dirty="0"/>
          </a:p>
        </p:txBody>
      </p:sp>
    </p:spTree>
    <p:extLst>
      <p:ext uri="{BB962C8B-B14F-4D97-AF65-F5344CB8AC3E}">
        <p14:creationId xmlns:p14="http://schemas.microsoft.com/office/powerpoint/2010/main" val="122250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0" grpId="0"/>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57325" y="-7932"/>
            <a:ext cx="622935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u="sng" kern="0" dirty="0">
                <a:solidFill>
                  <a:sysClr val="windowText" lastClr="000000"/>
                </a:solidFill>
                <a:latin typeface="Calibri"/>
                <a:ea typeface="+mj-ea"/>
                <a:cs typeface="+mj-cs"/>
              </a:rPr>
              <a:t>Note on Lewis Acids and Bases</a:t>
            </a:r>
            <a:endParaRPr kumimoji="0" lang="en-US" sz="3600" b="0" i="0" u="sng"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5" name="Rectangle 17"/>
          <p:cNvSpPr txBox="1">
            <a:spLocks noChangeArrowheads="1"/>
          </p:cNvSpPr>
          <p:nvPr/>
        </p:nvSpPr>
        <p:spPr>
          <a:xfrm>
            <a:off x="455431" y="930321"/>
            <a:ext cx="8229600" cy="1800493"/>
          </a:xfrm>
          <a:prstGeom prst="rect">
            <a:avLst/>
          </a:prstGeom>
        </p:spPr>
        <p:txBody>
          <a:bodyPr vert="horz" wrap="square" lIns="91440" tIns="45720" rIns="91440" bIns="45720" rtlCol="0">
            <a:spAutoFit/>
          </a:bodyPr>
          <a:lstStyle/>
          <a:p>
            <a:pPr marL="338138" marR="0" lvl="1" indent="-338138" algn="l" defTabSz="914400" rtl="0" eaLnBrk="1" fontAlgn="auto" latinLnBrk="0" hangingPunct="1">
              <a:lnSpc>
                <a:spcPct val="100000"/>
              </a:lnSpc>
              <a:spcBef>
                <a:spcPts val="1200"/>
              </a:spcBef>
              <a:spcAft>
                <a:spcPts val="0"/>
              </a:spcAft>
              <a:buClr>
                <a:srgbClr val="FF0000"/>
              </a:buClr>
              <a:buSzPct val="120000"/>
              <a:buFont typeface="Wingdings" pitchFamily="2" charset="2"/>
              <a:buChar char="§"/>
              <a:tabLst/>
              <a:defRPr/>
            </a:pPr>
            <a:r>
              <a:rPr kumimoji="0" lang="en-US" altLang="en-US" sz="2400" b="0" i="0" u="none" strike="noStrike" kern="1200" cap="none" spc="0" normalizeH="0" baseline="0" noProof="0" dirty="0">
                <a:ln>
                  <a:noFill/>
                </a:ln>
                <a:solidFill>
                  <a:schemeClr val="tx1"/>
                </a:solidFill>
                <a:effectLst/>
                <a:uLnTx/>
                <a:uFillTx/>
                <a:latin typeface="+mn-lt"/>
                <a:ea typeface="+mn-ea"/>
                <a:cs typeface="+mn-cs"/>
              </a:rPr>
              <a:t>A  </a:t>
            </a:r>
            <a:r>
              <a:rPr lang="en-US" altLang="en-US" sz="2400" b="1" i="1" dirty="0">
                <a:solidFill>
                  <a:srgbClr val="0000CC"/>
                </a:solidFill>
              </a:rPr>
              <a:t>Lewis b</a:t>
            </a:r>
            <a:r>
              <a:rPr kumimoji="0" lang="en-US" altLang="en-US" sz="2400" b="1" i="1" u="none" strike="noStrike" kern="1200" cap="none" spc="0" normalizeH="0" baseline="0" noProof="0" dirty="0" err="1">
                <a:ln>
                  <a:noFill/>
                </a:ln>
                <a:solidFill>
                  <a:srgbClr val="0000CC"/>
                </a:solidFill>
                <a:uLnTx/>
                <a:uFillTx/>
                <a:latin typeface="+mn-lt"/>
                <a:ea typeface="+mn-ea"/>
                <a:cs typeface="+mn-cs"/>
              </a:rPr>
              <a:t>ase</a:t>
            </a:r>
            <a:r>
              <a:rPr kumimoji="0" lang="en-US" altLang="en-US" sz="2400" b="0" i="0" u="none" strike="noStrike" kern="1200" cap="none" spc="0" normalizeH="0" baseline="0" noProof="0" dirty="0">
                <a:ln>
                  <a:noFill/>
                </a:ln>
                <a:solidFill>
                  <a:schemeClr val="tx1"/>
                </a:solidFill>
                <a:effectLst/>
                <a:uLnTx/>
                <a:uFillTx/>
                <a:latin typeface="+mn-lt"/>
                <a:ea typeface="+mn-ea"/>
                <a:cs typeface="+mn-cs"/>
              </a:rPr>
              <a:t> is any species that donates an electron pair.</a:t>
            </a:r>
          </a:p>
          <a:p>
            <a:pPr marL="338138" marR="0" lvl="1" indent="-338138" algn="l" defTabSz="914400" rtl="0" eaLnBrk="1" fontAlgn="auto" latinLnBrk="0" hangingPunct="1">
              <a:lnSpc>
                <a:spcPct val="100000"/>
              </a:lnSpc>
              <a:spcBef>
                <a:spcPts val="600"/>
              </a:spcBef>
              <a:spcAft>
                <a:spcPts val="0"/>
              </a:spcAft>
              <a:buClr>
                <a:srgbClr val="FF0000"/>
              </a:buClr>
              <a:buSzPct val="120000"/>
              <a:buFont typeface="Wingdings" pitchFamily="2" charset="2"/>
              <a:buChar char="§"/>
              <a:tabLst/>
              <a:defRPr/>
            </a:pPr>
            <a:r>
              <a:rPr kumimoji="0" lang="en-US" altLang="en-US" sz="2400" b="0" i="0" u="none" strike="noStrike" kern="1200" cap="none" spc="0" normalizeH="0" baseline="0" noProof="0" dirty="0">
                <a:ln>
                  <a:noFill/>
                </a:ln>
                <a:solidFill>
                  <a:schemeClr val="tx1"/>
                </a:solidFill>
                <a:effectLst/>
                <a:uLnTx/>
                <a:uFillTx/>
                <a:latin typeface="+mn-lt"/>
                <a:ea typeface="+mn-ea"/>
                <a:cs typeface="+mn-cs"/>
              </a:rPr>
              <a:t>An </a:t>
            </a:r>
            <a:r>
              <a:rPr kumimoji="0" lang="en-US" altLang="en-US" sz="2400" b="1" i="1" u="none" strike="noStrike" kern="1200" cap="none" spc="0" normalizeH="0" baseline="0" noProof="0" dirty="0">
                <a:ln>
                  <a:noFill/>
                </a:ln>
                <a:solidFill>
                  <a:srgbClr val="FF0000"/>
                </a:solidFill>
                <a:uLnTx/>
                <a:uFillTx/>
                <a:latin typeface="+mn-lt"/>
                <a:ea typeface="+mn-ea"/>
                <a:cs typeface="+mn-cs"/>
              </a:rPr>
              <a:t>Lewis</a:t>
            </a:r>
            <a:r>
              <a:rPr kumimoji="0" lang="en-US" altLang="en-US" sz="2400" b="1" i="1" u="none" strike="noStrike" kern="1200" cap="none" spc="0" normalizeH="0" noProof="0" dirty="0">
                <a:ln>
                  <a:noFill/>
                </a:ln>
                <a:solidFill>
                  <a:srgbClr val="FF0000"/>
                </a:solidFill>
                <a:uLnTx/>
                <a:uFillTx/>
                <a:latin typeface="+mn-lt"/>
                <a:ea typeface="+mn-ea"/>
                <a:cs typeface="+mn-cs"/>
              </a:rPr>
              <a:t> a</a:t>
            </a:r>
            <a:r>
              <a:rPr kumimoji="0" lang="en-US" altLang="en-US" sz="2400" b="1" i="1" u="none" strike="noStrike" kern="1200" cap="none" spc="0" normalizeH="0" baseline="0" noProof="0" dirty="0">
                <a:ln>
                  <a:noFill/>
                </a:ln>
                <a:solidFill>
                  <a:srgbClr val="FF0000"/>
                </a:solidFill>
                <a:uLnTx/>
                <a:uFillTx/>
                <a:latin typeface="+mn-lt"/>
                <a:ea typeface="+mn-ea"/>
                <a:cs typeface="+mn-cs"/>
              </a:rPr>
              <a:t>cid</a:t>
            </a:r>
            <a:r>
              <a:rPr kumimoji="0" lang="en-US" altLang="en-US" sz="2400" b="0" i="0" u="none" strike="noStrike" kern="1200" cap="none" spc="0" normalizeH="0" baseline="0" noProof="0" dirty="0">
                <a:ln>
                  <a:noFill/>
                </a:ln>
                <a:solidFill>
                  <a:schemeClr val="tx1"/>
                </a:solidFill>
                <a:effectLst/>
                <a:uLnTx/>
                <a:uFillTx/>
                <a:latin typeface="+mn-lt"/>
                <a:ea typeface="+mn-ea"/>
                <a:cs typeface="+mn-cs"/>
              </a:rPr>
              <a:t> is any species that accepts an electron pair.</a:t>
            </a:r>
          </a:p>
          <a:p>
            <a:pPr marL="338138" marR="0" lvl="1" indent="-338138" algn="l" defTabSz="914400" rtl="0" eaLnBrk="1" fontAlgn="auto" latinLnBrk="0" hangingPunct="1">
              <a:lnSpc>
                <a:spcPct val="100000"/>
              </a:lnSpc>
              <a:spcBef>
                <a:spcPts val="600"/>
              </a:spcBef>
              <a:spcAft>
                <a:spcPts val="0"/>
              </a:spcAft>
              <a:buClr>
                <a:srgbClr val="FF0000"/>
              </a:buClr>
              <a:buSzPct val="120000"/>
              <a:buFont typeface="Wingdings" pitchFamily="2" charset="2"/>
              <a:buChar char="§"/>
              <a:tabLst/>
              <a:defRPr/>
            </a:pPr>
            <a:r>
              <a:rPr kumimoji="0" lang="en-US" altLang="en-US" sz="2400" b="0" i="0" u="none" strike="noStrike" kern="1200" cap="none" spc="0" normalizeH="0" baseline="0" noProof="0" dirty="0">
                <a:ln>
                  <a:noFill/>
                </a:ln>
                <a:solidFill>
                  <a:schemeClr val="tx1"/>
                </a:solidFill>
                <a:effectLst/>
                <a:uLnTx/>
                <a:uFillTx/>
                <a:latin typeface="+mn-lt"/>
                <a:ea typeface="+mn-ea"/>
                <a:cs typeface="+mn-cs"/>
              </a:rPr>
              <a:t>This definition greatly expands the classes of acids.</a:t>
            </a:r>
          </a:p>
          <a:p>
            <a:pPr marL="338138" marR="0" lvl="1" indent="-338138" algn="l" defTabSz="914400" rtl="0" eaLnBrk="1" fontAlgn="auto" latinLnBrk="0" hangingPunct="1">
              <a:lnSpc>
                <a:spcPct val="100000"/>
              </a:lnSpc>
              <a:spcBef>
                <a:spcPts val="600"/>
              </a:spcBef>
              <a:spcAft>
                <a:spcPts val="0"/>
              </a:spcAft>
              <a:buClr>
                <a:srgbClr val="FF0000"/>
              </a:buClr>
              <a:buSzPct val="120000"/>
              <a:tabLst/>
              <a:defRPr/>
            </a:pPr>
            <a:r>
              <a:rPr lang="en-US" altLang="en-US" sz="2400" dirty="0"/>
              <a:t>			 	</a:t>
            </a:r>
            <a:r>
              <a:rPr kumimoji="0" lang="en-US" altLang="en-US" sz="2400" b="1" i="0" u="none" strike="noStrike" kern="1200" cap="none" spc="0" normalizeH="0" baseline="0" noProof="0" dirty="0">
                <a:ln>
                  <a:noFill/>
                </a:ln>
                <a:solidFill>
                  <a:srgbClr val="FF0000"/>
                </a:solidFill>
                <a:effectLst/>
                <a:uLnTx/>
                <a:uFillTx/>
                <a:latin typeface="+mn-lt"/>
                <a:ea typeface="+mn-ea"/>
                <a:cs typeface="+mn-cs"/>
              </a:rPr>
              <a:t>A</a:t>
            </a:r>
            <a:r>
              <a:rPr kumimoji="0" lang="en-US" altLang="en-US" sz="2400" b="1" i="0" u="none" strike="noStrike" kern="1200" cap="none" spc="0" normalizeH="0" baseline="0" noProof="0" dirty="0">
                <a:ln>
                  <a:noFill/>
                </a:ln>
                <a:solidFill>
                  <a:schemeClr val="accent3">
                    <a:lumMod val="75000"/>
                  </a:schemeClr>
                </a:solidFill>
                <a:effectLst/>
                <a:uLnTx/>
                <a:uFillTx/>
                <a:latin typeface="+mn-lt"/>
                <a:ea typeface="+mn-ea"/>
                <a:cs typeface="+mn-cs"/>
              </a:rPr>
              <a:t>   </a:t>
            </a:r>
            <a:r>
              <a:rPr kumimoji="0" lang="en-US" altLang="en-US" sz="2400" b="1" i="0" u="none" strike="noStrike" kern="1200" cap="none" spc="0" normalizeH="0" baseline="0" noProof="0" dirty="0">
                <a:ln>
                  <a:noFill/>
                </a:ln>
                <a:solidFill>
                  <a:schemeClr val="tx1"/>
                </a:solidFill>
                <a:effectLst/>
                <a:uLnTx/>
                <a:uFillTx/>
                <a:latin typeface="+mn-lt"/>
                <a:ea typeface="+mn-ea"/>
                <a:cs typeface="+mn-cs"/>
              </a:rPr>
              <a:t> +    </a:t>
            </a:r>
            <a:r>
              <a:rPr kumimoji="0" lang="en-US" altLang="en-US" sz="2400" b="1" i="0" u="none" strike="noStrike" kern="1200" cap="none" spc="0" normalizeH="0" baseline="0" noProof="0" dirty="0">
                <a:ln>
                  <a:noFill/>
                </a:ln>
                <a:solidFill>
                  <a:srgbClr val="0000FF"/>
                </a:solidFill>
                <a:effectLst/>
                <a:uLnTx/>
                <a:uFillTx/>
                <a:latin typeface="+mn-lt"/>
                <a:ea typeface="+mn-ea"/>
                <a:cs typeface="+mn-cs"/>
              </a:rPr>
              <a:t>:B</a:t>
            </a:r>
            <a:r>
              <a:rPr kumimoji="0" lang="en-US" altLang="en-US" sz="2400" b="1" i="0" u="none" strike="noStrike" kern="1200" cap="none" spc="0" normalizeH="0" baseline="0" noProof="0" dirty="0">
                <a:ln>
                  <a:noFill/>
                </a:ln>
                <a:solidFill>
                  <a:srgbClr val="0070C0"/>
                </a:solidFill>
                <a:effectLst/>
                <a:uLnTx/>
                <a:uFillTx/>
                <a:latin typeface="+mn-lt"/>
                <a:ea typeface="+mn-ea"/>
                <a:cs typeface="+mn-cs"/>
              </a:rPr>
              <a:t>  </a:t>
            </a:r>
            <a:r>
              <a:rPr kumimoji="0" lang="en-US" altLang="en-US" sz="2400" b="1" i="0" u="none" strike="noStrike" kern="1200" cap="none" spc="0" normalizeH="0" baseline="0" noProof="0" dirty="0">
                <a:ln>
                  <a:noFill/>
                </a:ln>
                <a:solidFill>
                  <a:schemeClr val="tx1"/>
                </a:solidFill>
                <a:effectLst/>
                <a:uLnTx/>
                <a:uFillTx/>
                <a:latin typeface="+mn-lt"/>
                <a:ea typeface="+mn-ea"/>
                <a:cs typeface="+mn-cs"/>
              </a:rPr>
              <a:t>  </a:t>
            </a:r>
            <a:r>
              <a:rPr kumimoji="0" lang="en-US" altLang="en-US" sz="2400" b="1" i="0" u="none" strike="noStrike" kern="1200" cap="none" spc="0" normalizeH="0" baseline="0" noProof="0" dirty="0">
                <a:ln>
                  <a:noFill/>
                </a:ln>
                <a:solidFill>
                  <a:schemeClr val="tx1"/>
                </a:solidFill>
                <a:effectLst/>
                <a:uLnTx/>
                <a:uFillTx/>
                <a:latin typeface="+mn-lt"/>
                <a:ea typeface="+mn-ea"/>
                <a:cs typeface="+mn-cs"/>
                <a:sym typeface="Symbol"/>
              </a:rPr>
              <a:t>    </a:t>
            </a:r>
            <a:r>
              <a:rPr kumimoji="0" lang="en-US" altLang="en-US" sz="2400" b="1" i="0" u="none" strike="noStrike" kern="1200" cap="none" spc="0" normalizeH="0" baseline="0" noProof="0" dirty="0">
                <a:ln>
                  <a:noFill/>
                </a:ln>
                <a:solidFill>
                  <a:schemeClr val="tx1"/>
                </a:solidFill>
                <a:effectLst/>
                <a:uLnTx/>
                <a:uFillTx/>
                <a:latin typeface="+mn-lt"/>
                <a:ea typeface="+mn-ea"/>
                <a:cs typeface="+mn-cs"/>
              </a:rPr>
              <a:t>A–B</a:t>
            </a:r>
          </a:p>
        </p:txBody>
      </p:sp>
      <p:sp>
        <p:nvSpPr>
          <p:cNvPr id="18" name="Text Box 17"/>
          <p:cNvSpPr txBox="1">
            <a:spLocks noChangeArrowheads="1"/>
          </p:cNvSpPr>
          <p:nvPr/>
        </p:nvSpPr>
        <p:spPr bwMode="auto">
          <a:xfrm>
            <a:off x="3401329" y="5663775"/>
            <a:ext cx="1624163"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dirty="0">
                <a:solidFill>
                  <a:srgbClr val="FF0000"/>
                </a:solidFill>
                <a:latin typeface="Arial" pitchFamily="34" charset="0"/>
              </a:rPr>
              <a:t>Lewis acid</a:t>
            </a:r>
          </a:p>
        </p:txBody>
      </p:sp>
      <p:sp>
        <p:nvSpPr>
          <p:cNvPr id="19" name="Text Box 18"/>
          <p:cNvSpPr txBox="1">
            <a:spLocks noChangeArrowheads="1"/>
          </p:cNvSpPr>
          <p:nvPr/>
        </p:nvSpPr>
        <p:spPr bwMode="auto">
          <a:xfrm>
            <a:off x="1694614" y="5680708"/>
            <a:ext cx="1726755" cy="461665"/>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a:solidFill>
                  <a:srgbClr val="0000FF"/>
                </a:solidFill>
                <a:latin typeface="Arial" pitchFamily="34" charset="0"/>
              </a:rPr>
              <a:t>Lewis base</a:t>
            </a:r>
          </a:p>
        </p:txBody>
      </p:sp>
      <p:sp>
        <p:nvSpPr>
          <p:cNvPr id="45" name="Text Box 50"/>
          <p:cNvSpPr txBox="1">
            <a:spLocks noChangeArrowheads="1"/>
          </p:cNvSpPr>
          <p:nvPr/>
        </p:nvSpPr>
        <p:spPr bwMode="auto">
          <a:xfrm>
            <a:off x="689495" y="3077336"/>
            <a:ext cx="7804445" cy="523220"/>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800" dirty="0" err="1">
                <a:solidFill>
                  <a:srgbClr val="800080"/>
                </a:solidFill>
              </a:rPr>
              <a:t>Bronstead</a:t>
            </a:r>
            <a:r>
              <a:rPr lang="en-US" sz="2800" dirty="0">
                <a:solidFill>
                  <a:srgbClr val="800080"/>
                </a:solidFill>
              </a:rPr>
              <a:t> Acids (bases) are also Lewis acids (bases)!</a:t>
            </a:r>
          </a:p>
        </p:txBody>
      </p:sp>
      <p:sp>
        <p:nvSpPr>
          <p:cNvPr id="46" name="Slide Number Placeholder 45"/>
          <p:cNvSpPr>
            <a:spLocks noGrp="1"/>
          </p:cNvSpPr>
          <p:nvPr>
            <p:ph type="sldNum" sz="quarter" idx="12"/>
          </p:nvPr>
        </p:nvSpPr>
        <p:spPr>
          <a:xfrm>
            <a:off x="8331200" y="6356350"/>
            <a:ext cx="355600" cy="365125"/>
          </a:xfrm>
        </p:spPr>
        <p:txBody>
          <a:bodyPr/>
          <a:lstStyle/>
          <a:p>
            <a:fld id="{B6F15528-21DE-4FAA-801E-634DDDAF4B2B}" type="slidenum">
              <a:rPr lang="en-US" smtClean="0"/>
              <a:pPr/>
              <a:t>55</a:t>
            </a:fld>
            <a:endParaRPr lang="en-US" dirty="0"/>
          </a:p>
        </p:txBody>
      </p:sp>
      <p:sp>
        <p:nvSpPr>
          <p:cNvPr id="2" name="Rectangle 1">
            <a:extLst>
              <a:ext uri="{FF2B5EF4-FFF2-40B4-BE49-F238E27FC236}">
                <a16:creationId xmlns:a16="http://schemas.microsoft.com/office/drawing/2014/main" id="{17E11B97-934B-4552-8714-8FFFB423C3E4}"/>
              </a:ext>
            </a:extLst>
          </p:cNvPr>
          <p:cNvSpPr/>
          <p:nvPr/>
        </p:nvSpPr>
        <p:spPr>
          <a:xfrm>
            <a:off x="5383993" y="5677044"/>
            <a:ext cx="2565126" cy="461665"/>
          </a:xfrm>
          <a:prstGeom prst="rect">
            <a:avLst/>
          </a:prstGeom>
        </p:spPr>
        <p:txBody>
          <a:bodyPr wrap="none">
            <a:spAutoFit/>
          </a:bodyPr>
          <a:lstStyle/>
          <a:p>
            <a:pPr algn="ctr" fontAlgn="base">
              <a:spcBef>
                <a:spcPct val="0"/>
              </a:spcBef>
              <a:spcAft>
                <a:spcPct val="0"/>
              </a:spcAft>
            </a:pPr>
            <a:r>
              <a:rPr lang="en-US" sz="2400" dirty="0">
                <a:solidFill>
                  <a:srgbClr val="FF0000"/>
                </a:solidFill>
                <a:latin typeface="Arial" pitchFamily="34" charset="0"/>
              </a:rPr>
              <a:t>Acid</a:t>
            </a:r>
            <a:r>
              <a:rPr lang="en-US" sz="2400" dirty="0">
                <a:latin typeface="Arial" pitchFamily="34" charset="0"/>
              </a:rPr>
              <a:t>-</a:t>
            </a:r>
            <a:r>
              <a:rPr lang="en-US" sz="2400" dirty="0">
                <a:solidFill>
                  <a:srgbClr val="0000FF"/>
                </a:solidFill>
                <a:latin typeface="Arial" pitchFamily="34" charset="0"/>
              </a:rPr>
              <a:t>base</a:t>
            </a:r>
            <a:r>
              <a:rPr lang="en-US" sz="2400" dirty="0">
                <a:solidFill>
                  <a:srgbClr val="FF0000"/>
                </a:solidFill>
                <a:latin typeface="Arial" pitchFamily="34" charset="0"/>
              </a:rPr>
              <a:t> </a:t>
            </a:r>
            <a:r>
              <a:rPr lang="en-US" sz="2400" dirty="0">
                <a:latin typeface="Arial" pitchFamily="34" charset="0"/>
              </a:rPr>
              <a:t>adduct</a:t>
            </a:r>
          </a:p>
        </p:txBody>
      </p:sp>
      <p:pic>
        <p:nvPicPr>
          <p:cNvPr id="816130" name="Picture 2" descr="Image result for protonation of H2O">
            <a:extLst>
              <a:ext uri="{FF2B5EF4-FFF2-40B4-BE49-F238E27FC236}">
                <a16:creationId xmlns:a16="http://schemas.microsoft.com/office/drawing/2014/main" id="{3CC4895A-EEBA-40A2-8EF2-DCDBC0713F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649" y="4014998"/>
            <a:ext cx="6400800"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13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4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lide Number Placeholder 3"/>
          <p:cNvSpPr>
            <a:spLocks noGrp="1"/>
          </p:cNvSpPr>
          <p:nvPr>
            <p:ph type="sldNum" sz="quarter" idx="12"/>
          </p:nvPr>
        </p:nvSpPr>
        <p:spPr/>
        <p:txBody>
          <a:bodyPr/>
          <a:lstStyle/>
          <a:p>
            <a:pPr>
              <a:defRPr/>
            </a:pPr>
            <a:fld id="{630C8FBA-BF1A-4791-8080-ACA820A5D2B0}" type="slidenum">
              <a:rPr lang="en-US">
                <a:solidFill>
                  <a:srgbClr val="000000"/>
                </a:solidFill>
              </a:rPr>
              <a:pPr>
                <a:defRPr/>
              </a:pPr>
              <a:t>56</a:t>
            </a:fld>
            <a:endParaRPr lang="en-US">
              <a:solidFill>
                <a:srgbClr val="000000"/>
              </a:solidFill>
            </a:endParaRPr>
          </a:p>
        </p:txBody>
      </p:sp>
      <p:sp>
        <p:nvSpPr>
          <p:cNvPr id="40962" name="Text Box 2"/>
          <p:cNvSpPr txBox="1">
            <a:spLocks noChangeArrowheads="1"/>
          </p:cNvSpPr>
          <p:nvPr/>
        </p:nvSpPr>
        <p:spPr bwMode="auto">
          <a:xfrm>
            <a:off x="524555" y="965880"/>
            <a:ext cx="7104830" cy="1354217"/>
          </a:xfrm>
          <a:prstGeom prst="rect">
            <a:avLst/>
          </a:prstGeom>
          <a:noFill/>
          <a:ln w="9525">
            <a:noFill/>
            <a:miter lim="800000"/>
            <a:headEnd/>
            <a:tailEnd/>
          </a:ln>
        </p:spPr>
        <p:txBody>
          <a:bodyPr wrap="none">
            <a:spAutoFit/>
          </a:bodyPr>
          <a:lstStyle/>
          <a:p>
            <a:pPr fontAlgn="base">
              <a:spcBef>
                <a:spcPts val="1200"/>
              </a:spcBef>
              <a:spcAft>
                <a:spcPct val="0"/>
              </a:spcAft>
            </a:pPr>
            <a:r>
              <a:rPr lang="en-US" sz="2400" b="1" i="1" dirty="0">
                <a:solidFill>
                  <a:srgbClr val="000000"/>
                </a:solidFill>
                <a:latin typeface="Arial" pitchFamily="34" charset="0"/>
              </a:rPr>
              <a:t>Arrhenius </a:t>
            </a:r>
          </a:p>
          <a:p>
            <a:pPr marL="457200" fontAlgn="base">
              <a:spcAft>
                <a:spcPct val="0"/>
              </a:spcAft>
            </a:pPr>
            <a:r>
              <a:rPr lang="en-US" sz="2400" b="1" dirty="0">
                <a:solidFill>
                  <a:srgbClr val="FF0000"/>
                </a:solidFill>
                <a:latin typeface="Arial" pitchFamily="34" charset="0"/>
              </a:rPr>
              <a:t>acid</a:t>
            </a:r>
            <a:r>
              <a:rPr lang="en-US" sz="2400" dirty="0">
                <a:solidFill>
                  <a:srgbClr val="000000"/>
                </a:solidFill>
                <a:latin typeface="Arial" pitchFamily="34" charset="0"/>
              </a:rPr>
              <a:t> is a substance that produces H</a:t>
            </a:r>
            <a:r>
              <a:rPr lang="en-US" sz="2400" baseline="30000" dirty="0">
                <a:solidFill>
                  <a:srgbClr val="000000"/>
                </a:solidFill>
                <a:latin typeface="Arial" pitchFamily="34" charset="0"/>
              </a:rPr>
              <a:t>+ </a:t>
            </a:r>
            <a:r>
              <a:rPr lang="en-US" sz="2400" dirty="0">
                <a:solidFill>
                  <a:srgbClr val="000000"/>
                </a:solidFill>
                <a:latin typeface="Arial" pitchFamily="34" charset="0"/>
              </a:rPr>
              <a:t>in water</a:t>
            </a:r>
          </a:p>
          <a:p>
            <a:pPr marL="457200" fontAlgn="base">
              <a:spcBef>
                <a:spcPts val="1200"/>
              </a:spcBef>
              <a:spcAft>
                <a:spcPct val="0"/>
              </a:spcAft>
            </a:pPr>
            <a:r>
              <a:rPr lang="en-US" sz="2400" b="1" dirty="0">
                <a:solidFill>
                  <a:srgbClr val="0000FF"/>
                </a:solidFill>
                <a:latin typeface="Arial" pitchFamily="34" charset="0"/>
              </a:rPr>
              <a:t>base</a:t>
            </a:r>
            <a:r>
              <a:rPr lang="en-US" sz="2400" dirty="0">
                <a:solidFill>
                  <a:srgbClr val="000000"/>
                </a:solidFill>
                <a:latin typeface="Arial" pitchFamily="34" charset="0"/>
              </a:rPr>
              <a:t> is a substance that produces OH</a:t>
            </a:r>
            <a:r>
              <a:rPr lang="en-US" sz="2400" baseline="30000" dirty="0">
                <a:solidFill>
                  <a:srgbClr val="000000"/>
                </a:solidFill>
                <a:latin typeface="Arial" pitchFamily="34" charset="0"/>
              </a:rPr>
              <a:t>- </a:t>
            </a:r>
            <a:r>
              <a:rPr lang="en-US" sz="2400" dirty="0">
                <a:solidFill>
                  <a:srgbClr val="000000"/>
                </a:solidFill>
                <a:latin typeface="Arial" pitchFamily="34" charset="0"/>
              </a:rPr>
              <a:t>in water</a:t>
            </a:r>
          </a:p>
        </p:txBody>
      </p:sp>
      <p:sp>
        <p:nvSpPr>
          <p:cNvPr id="65" name="Rectangle 0"/>
          <p:cNvSpPr txBox="1">
            <a:spLocks noChangeArrowheads="1"/>
          </p:cNvSpPr>
          <p:nvPr/>
        </p:nvSpPr>
        <p:spPr>
          <a:xfrm>
            <a:off x="457200" y="-4047"/>
            <a:ext cx="8229600" cy="125272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4000" u="sng" dirty="0">
                <a:solidFill>
                  <a:sysClr val="windowText" lastClr="000000"/>
                </a:solidFill>
                <a:latin typeface="Calibri"/>
                <a:ea typeface="+mj-ea"/>
                <a:cs typeface="+mj-cs"/>
              </a:rPr>
              <a:t>Acid/Base Definitions</a:t>
            </a:r>
            <a:endParaRPr kumimoji="0" lang="en-US" altLang="en-US" sz="4000" b="0" i="0" u="sng"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67" name="Text Box 2"/>
          <p:cNvSpPr txBox="1">
            <a:spLocks noChangeArrowheads="1"/>
          </p:cNvSpPr>
          <p:nvPr/>
        </p:nvSpPr>
        <p:spPr bwMode="auto">
          <a:xfrm>
            <a:off x="528097" y="2681288"/>
            <a:ext cx="5573962" cy="1354217"/>
          </a:xfrm>
          <a:prstGeom prst="rect">
            <a:avLst/>
          </a:prstGeom>
          <a:noFill/>
          <a:ln w="9525">
            <a:noFill/>
            <a:miter lim="800000"/>
            <a:headEnd/>
            <a:tailEnd/>
          </a:ln>
        </p:spPr>
        <p:txBody>
          <a:bodyPr wrap="none">
            <a:spAutoFit/>
          </a:bodyPr>
          <a:lstStyle/>
          <a:p>
            <a:pPr fontAlgn="base">
              <a:spcBef>
                <a:spcPts val="1200"/>
              </a:spcBef>
              <a:spcAft>
                <a:spcPct val="0"/>
              </a:spcAft>
            </a:pPr>
            <a:r>
              <a:rPr lang="en-US" sz="2400" b="1" i="1" dirty="0" err="1">
                <a:solidFill>
                  <a:srgbClr val="000000"/>
                </a:solidFill>
                <a:latin typeface="Arial" pitchFamily="34" charset="0"/>
              </a:rPr>
              <a:t>Br</a:t>
            </a:r>
            <a:r>
              <a:rPr lang="en-US" sz="2400" b="1" i="1" dirty="0" err="1">
                <a:solidFill>
                  <a:srgbClr val="000000"/>
                </a:solidFill>
                <a:latin typeface="Arial" pitchFamily="34" charset="0"/>
                <a:cs typeface="Times New Roman" pitchFamily="18" charset="0"/>
              </a:rPr>
              <a:t>ø</a:t>
            </a:r>
            <a:r>
              <a:rPr lang="en-US" sz="2400" b="1" i="1" dirty="0" err="1">
                <a:solidFill>
                  <a:srgbClr val="000000"/>
                </a:solidFill>
                <a:latin typeface="Arial" pitchFamily="34" charset="0"/>
              </a:rPr>
              <a:t>nsted</a:t>
            </a:r>
            <a:endParaRPr lang="en-US" sz="2400" dirty="0">
              <a:solidFill>
                <a:srgbClr val="000000"/>
              </a:solidFill>
              <a:latin typeface="Arial" pitchFamily="34" charset="0"/>
            </a:endParaRPr>
          </a:p>
          <a:p>
            <a:pPr marL="457200" fontAlgn="base">
              <a:spcAft>
                <a:spcPct val="0"/>
              </a:spcAft>
            </a:pPr>
            <a:r>
              <a:rPr lang="en-US" sz="2400" b="1" dirty="0">
                <a:solidFill>
                  <a:srgbClr val="FF0000"/>
                </a:solidFill>
                <a:latin typeface="Arial" pitchFamily="34" charset="0"/>
              </a:rPr>
              <a:t>acid</a:t>
            </a:r>
            <a:r>
              <a:rPr lang="en-US" sz="2400" dirty="0">
                <a:solidFill>
                  <a:srgbClr val="000000"/>
                </a:solidFill>
                <a:latin typeface="Arial" pitchFamily="34" charset="0"/>
              </a:rPr>
              <a:t> is a substance that donates H</a:t>
            </a:r>
            <a:r>
              <a:rPr lang="en-US" sz="2400" baseline="30000" dirty="0">
                <a:solidFill>
                  <a:srgbClr val="000000"/>
                </a:solidFill>
                <a:latin typeface="Arial" pitchFamily="34" charset="0"/>
              </a:rPr>
              <a:t>+</a:t>
            </a:r>
            <a:endParaRPr lang="en-US" sz="2400" dirty="0">
              <a:solidFill>
                <a:srgbClr val="000000"/>
              </a:solidFill>
              <a:latin typeface="Arial" pitchFamily="34" charset="0"/>
            </a:endParaRPr>
          </a:p>
          <a:p>
            <a:pPr marL="457200" fontAlgn="base">
              <a:spcBef>
                <a:spcPts val="1200"/>
              </a:spcBef>
              <a:spcAft>
                <a:spcPct val="0"/>
              </a:spcAft>
            </a:pPr>
            <a:r>
              <a:rPr lang="en-US" sz="2400" b="1" dirty="0">
                <a:solidFill>
                  <a:srgbClr val="0000FF"/>
                </a:solidFill>
                <a:latin typeface="Arial" pitchFamily="34" charset="0"/>
              </a:rPr>
              <a:t>base</a:t>
            </a:r>
            <a:r>
              <a:rPr lang="en-US" sz="2400" dirty="0">
                <a:solidFill>
                  <a:srgbClr val="000000"/>
                </a:solidFill>
                <a:latin typeface="Arial" pitchFamily="34" charset="0"/>
              </a:rPr>
              <a:t> is a substance that accepts H</a:t>
            </a:r>
            <a:r>
              <a:rPr lang="en-US" sz="2400" baseline="30000" dirty="0">
                <a:solidFill>
                  <a:srgbClr val="000000"/>
                </a:solidFill>
                <a:latin typeface="Arial" pitchFamily="34" charset="0"/>
              </a:rPr>
              <a:t>+</a:t>
            </a:r>
            <a:endParaRPr lang="en-US" sz="2400" dirty="0">
              <a:solidFill>
                <a:srgbClr val="000000"/>
              </a:solidFill>
              <a:latin typeface="Arial" pitchFamily="34" charset="0"/>
            </a:endParaRPr>
          </a:p>
        </p:txBody>
      </p:sp>
      <p:sp>
        <p:nvSpPr>
          <p:cNvPr id="68" name="Text Box 2"/>
          <p:cNvSpPr txBox="1">
            <a:spLocks noChangeArrowheads="1"/>
          </p:cNvSpPr>
          <p:nvPr/>
        </p:nvSpPr>
        <p:spPr bwMode="auto">
          <a:xfrm>
            <a:off x="552906" y="4330732"/>
            <a:ext cx="7713971" cy="1354217"/>
          </a:xfrm>
          <a:prstGeom prst="rect">
            <a:avLst/>
          </a:prstGeom>
          <a:noFill/>
          <a:ln w="9525">
            <a:noFill/>
            <a:miter lim="800000"/>
            <a:headEnd/>
            <a:tailEnd/>
          </a:ln>
        </p:spPr>
        <p:txBody>
          <a:bodyPr wrap="none">
            <a:spAutoFit/>
          </a:bodyPr>
          <a:lstStyle/>
          <a:p>
            <a:pPr fontAlgn="base">
              <a:spcBef>
                <a:spcPts val="1200"/>
              </a:spcBef>
              <a:spcAft>
                <a:spcPct val="0"/>
              </a:spcAft>
            </a:pPr>
            <a:r>
              <a:rPr lang="en-US" sz="2400" b="1" i="1" dirty="0">
                <a:solidFill>
                  <a:srgbClr val="000000"/>
                </a:solidFill>
                <a:latin typeface="Arial" pitchFamily="34" charset="0"/>
              </a:rPr>
              <a:t>Lewis</a:t>
            </a:r>
            <a:endParaRPr lang="en-US" sz="2400" dirty="0">
              <a:solidFill>
                <a:srgbClr val="000000"/>
              </a:solidFill>
              <a:latin typeface="Arial" pitchFamily="34" charset="0"/>
            </a:endParaRPr>
          </a:p>
          <a:p>
            <a:pPr marL="457200" fontAlgn="base">
              <a:spcAft>
                <a:spcPct val="0"/>
              </a:spcAft>
            </a:pPr>
            <a:r>
              <a:rPr lang="en-US" sz="2400" b="1" dirty="0">
                <a:solidFill>
                  <a:srgbClr val="FF0000"/>
                </a:solidFill>
                <a:latin typeface="Arial" pitchFamily="34" charset="0"/>
              </a:rPr>
              <a:t>acid</a:t>
            </a:r>
            <a:r>
              <a:rPr lang="en-US" sz="2400" dirty="0">
                <a:solidFill>
                  <a:srgbClr val="000000"/>
                </a:solidFill>
                <a:latin typeface="Arial" pitchFamily="34" charset="0"/>
              </a:rPr>
              <a:t> is a substance that accepts a pair of electrons</a:t>
            </a:r>
          </a:p>
          <a:p>
            <a:pPr marL="457200" fontAlgn="base">
              <a:spcBef>
                <a:spcPts val="1200"/>
              </a:spcBef>
              <a:spcAft>
                <a:spcPct val="0"/>
              </a:spcAft>
            </a:pPr>
            <a:r>
              <a:rPr lang="en-US" sz="2400" b="1" dirty="0">
                <a:solidFill>
                  <a:srgbClr val="0000FF"/>
                </a:solidFill>
                <a:latin typeface="Arial" pitchFamily="34" charset="0"/>
              </a:rPr>
              <a:t>base</a:t>
            </a:r>
            <a:r>
              <a:rPr lang="en-US" sz="2400" dirty="0">
                <a:solidFill>
                  <a:srgbClr val="000000"/>
                </a:solidFill>
                <a:latin typeface="Arial" pitchFamily="34" charset="0"/>
              </a:rPr>
              <a:t> is a substance that donates a pair of electrons</a:t>
            </a:r>
          </a:p>
        </p:txBody>
      </p:sp>
    </p:spTree>
    <p:extLst>
      <p:ext uri="{BB962C8B-B14F-4D97-AF65-F5344CB8AC3E}">
        <p14:creationId xmlns:p14="http://schemas.microsoft.com/office/powerpoint/2010/main" val="17504386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0"/>
          <p:cNvSpPr txBox="1">
            <a:spLocks noChangeArrowheads="1"/>
          </p:cNvSpPr>
          <p:nvPr/>
        </p:nvSpPr>
        <p:spPr>
          <a:xfrm>
            <a:off x="457200" y="-4047"/>
            <a:ext cx="8229600" cy="125272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4000" u="sng" dirty="0">
                <a:solidFill>
                  <a:sysClr val="windowText" lastClr="000000"/>
                </a:solidFill>
                <a:latin typeface="Calibri"/>
                <a:ea typeface="+mj-ea"/>
                <a:cs typeface="+mj-cs"/>
              </a:rPr>
              <a:t>Venn Diagram</a:t>
            </a:r>
            <a:endParaRPr kumimoji="0" lang="en-US" altLang="en-US" sz="4000" b="0" i="0" u="sng" strike="noStrike" kern="1200" cap="none" spc="0" normalizeH="0" baseline="0" noProof="0" dirty="0">
              <a:ln>
                <a:noFill/>
              </a:ln>
              <a:solidFill>
                <a:sysClr val="windowText" lastClr="000000"/>
              </a:solidFill>
              <a:effectLst/>
              <a:uLnTx/>
              <a:uFillTx/>
              <a:latin typeface="Calibri"/>
              <a:ea typeface="+mj-ea"/>
              <a:cs typeface="+mj-cs"/>
            </a:endParaRPr>
          </a:p>
        </p:txBody>
      </p:sp>
      <p:pic>
        <p:nvPicPr>
          <p:cNvPr id="485378" name="Picture 2" descr="http://www.thecitrusreport.com/wp-content/uploads/2011/02/math.jpg"/>
          <p:cNvPicPr>
            <a:picLocks noChangeAspect="1" noChangeArrowheads="1"/>
          </p:cNvPicPr>
          <p:nvPr/>
        </p:nvPicPr>
        <p:blipFill>
          <a:blip r:embed="rId2" cstate="print"/>
          <a:srcRect/>
          <a:stretch>
            <a:fillRect/>
          </a:stretch>
        </p:blipFill>
        <p:spPr bwMode="auto">
          <a:xfrm>
            <a:off x="2250196" y="3540381"/>
            <a:ext cx="4639701" cy="3102368"/>
          </a:xfrm>
          <a:prstGeom prst="rect">
            <a:avLst/>
          </a:prstGeom>
          <a:noFill/>
        </p:spPr>
      </p:pic>
      <p:pic>
        <p:nvPicPr>
          <p:cNvPr id="485379" name="Picture 3"/>
          <p:cNvPicPr>
            <a:picLocks noChangeAspect="1" noChangeArrowheads="1"/>
          </p:cNvPicPr>
          <p:nvPr/>
        </p:nvPicPr>
        <p:blipFill>
          <a:blip r:embed="rId3" cstate="print"/>
          <a:srcRect/>
          <a:stretch>
            <a:fillRect/>
          </a:stretch>
        </p:blipFill>
        <p:spPr bwMode="auto">
          <a:xfrm>
            <a:off x="2843655" y="978639"/>
            <a:ext cx="3450818" cy="2324545"/>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856ABAB7-6BD0-4EEE-897D-59CB9DFC87A0}" type="slidenum">
              <a:rPr lang="en-US" smtClean="0">
                <a:solidFill>
                  <a:srgbClr val="000000"/>
                </a:solidFill>
              </a:rPr>
              <a:pPr>
                <a:defRPr/>
              </a:pPr>
              <a:t>57</a:t>
            </a:fld>
            <a:endParaRPr lang="en-US">
              <a:solidFill>
                <a:srgbClr val="000000"/>
              </a:solidFill>
            </a:endParaRPr>
          </a:p>
        </p:txBody>
      </p:sp>
    </p:spTree>
    <p:extLst>
      <p:ext uri="{BB962C8B-B14F-4D97-AF65-F5344CB8AC3E}">
        <p14:creationId xmlns:p14="http://schemas.microsoft.com/office/powerpoint/2010/main" val="282626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5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2" name="Picture 2" descr="http://upload.wikimedia.org/wikipedia/commons/3/37/Lewis-Bronsted-Arrhenius.png"/>
          <p:cNvPicPr>
            <a:picLocks noChangeAspect="1" noChangeArrowheads="1"/>
          </p:cNvPicPr>
          <p:nvPr/>
        </p:nvPicPr>
        <p:blipFill>
          <a:blip r:embed="rId2" cstate="print"/>
          <a:srcRect/>
          <a:stretch>
            <a:fillRect/>
          </a:stretch>
        </p:blipFill>
        <p:spPr bwMode="auto">
          <a:xfrm>
            <a:off x="260350" y="1191048"/>
            <a:ext cx="3395979" cy="3379627"/>
          </a:xfrm>
          <a:prstGeom prst="rect">
            <a:avLst/>
          </a:prstGeom>
          <a:noFill/>
        </p:spPr>
      </p:pic>
      <p:sp>
        <p:nvSpPr>
          <p:cNvPr id="5" name="Rectangle 0"/>
          <p:cNvSpPr txBox="1">
            <a:spLocks noChangeArrowheads="1"/>
          </p:cNvSpPr>
          <p:nvPr/>
        </p:nvSpPr>
        <p:spPr>
          <a:xfrm>
            <a:off x="457200" y="-4047"/>
            <a:ext cx="8229600" cy="125272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4000" u="sng" dirty="0">
                <a:solidFill>
                  <a:sysClr val="windowText" lastClr="000000"/>
                </a:solidFill>
                <a:latin typeface="Calibri"/>
                <a:ea typeface="+mj-ea"/>
                <a:cs typeface="+mj-cs"/>
              </a:rPr>
              <a:t>Acid/Base Venn Diagram</a:t>
            </a:r>
            <a:endParaRPr kumimoji="0" lang="en-US" altLang="en-US" sz="4000" b="0" i="0" u="sng"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8" name="TextBox 7"/>
          <p:cNvSpPr txBox="1"/>
          <p:nvPr/>
        </p:nvSpPr>
        <p:spPr>
          <a:xfrm>
            <a:off x="1403522" y="4763372"/>
            <a:ext cx="6315738" cy="1815882"/>
          </a:xfrm>
          <a:prstGeom prst="rect">
            <a:avLst/>
          </a:prstGeom>
          <a:noFill/>
        </p:spPr>
        <p:txBody>
          <a:bodyPr wrap="square" rtlCol="0">
            <a:spAutoFit/>
          </a:bodyPr>
          <a:lstStyle/>
          <a:p>
            <a:pPr>
              <a:spcAft>
                <a:spcPts val="2400"/>
              </a:spcAft>
            </a:pPr>
            <a:r>
              <a:rPr lang="en-US" sz="2400" dirty="0"/>
              <a:t>All Arrhenius acids are </a:t>
            </a:r>
            <a:r>
              <a:rPr lang="en-US" sz="2400" dirty="0" err="1"/>
              <a:t>Brønsted</a:t>
            </a:r>
            <a:r>
              <a:rPr lang="en-US" sz="2400" dirty="0"/>
              <a:t>-Lowry acids.</a:t>
            </a:r>
          </a:p>
          <a:p>
            <a:pPr>
              <a:spcAft>
                <a:spcPts val="2400"/>
              </a:spcAft>
            </a:pPr>
            <a:r>
              <a:rPr lang="en-US" sz="2400" dirty="0"/>
              <a:t>Not all </a:t>
            </a:r>
            <a:r>
              <a:rPr lang="en-US" sz="2400" dirty="0" err="1"/>
              <a:t>Brønsted</a:t>
            </a:r>
            <a:r>
              <a:rPr lang="en-US" sz="2400" dirty="0"/>
              <a:t>-Lowry acids are Arrhenius acids .</a:t>
            </a:r>
          </a:p>
          <a:p>
            <a:pPr>
              <a:spcAft>
                <a:spcPts val="2400"/>
              </a:spcAft>
            </a:pPr>
            <a:r>
              <a:rPr lang="en-US" sz="2400" dirty="0"/>
              <a:t>etc…</a:t>
            </a:r>
          </a:p>
        </p:txBody>
      </p:sp>
      <p:sp>
        <p:nvSpPr>
          <p:cNvPr id="9" name="Slide Number Placeholder 8"/>
          <p:cNvSpPr>
            <a:spLocks noGrp="1"/>
          </p:cNvSpPr>
          <p:nvPr>
            <p:ph type="sldNum" sz="quarter" idx="12"/>
          </p:nvPr>
        </p:nvSpPr>
        <p:spPr/>
        <p:txBody>
          <a:bodyPr/>
          <a:lstStyle/>
          <a:p>
            <a:fld id="{B6F15528-21DE-4FAA-801E-634DDDAF4B2B}" type="slidenum">
              <a:rPr lang="en-US" smtClean="0"/>
              <a:pPr/>
              <a:t>58</a:t>
            </a:fld>
            <a:endParaRPr lang="en-US"/>
          </a:p>
        </p:txBody>
      </p:sp>
      <p:pic>
        <p:nvPicPr>
          <p:cNvPr id="820226" name="Picture 2" descr="Image result for acid venn diagram lewis bronsted arrhenius">
            <a:extLst>
              <a:ext uri="{FF2B5EF4-FFF2-40B4-BE49-F238E27FC236}">
                <a16:creationId xmlns:a16="http://schemas.microsoft.com/office/drawing/2014/main" id="{4507B6E9-FFFA-4A48-8B81-150655437A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7202" y="1397130"/>
            <a:ext cx="4850071" cy="2851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73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8BF788A-1C92-4C4C-8622-099D831B1B99}"/>
              </a:ext>
            </a:extLst>
          </p:cNvPr>
          <p:cNvSpPr>
            <a:spLocks noGrp="1"/>
          </p:cNvSpPr>
          <p:nvPr>
            <p:ph type="subTitle" idx="1"/>
          </p:nvPr>
        </p:nvSpPr>
        <p:spPr>
          <a:xfrm>
            <a:off x="1371600" y="3886200"/>
            <a:ext cx="6400800" cy="1752600"/>
          </a:xfrm>
        </p:spPr>
        <p:txBody>
          <a:bodyPr/>
          <a:lstStyle/>
          <a:p>
            <a:endParaRPr lang="en-US"/>
          </a:p>
        </p:txBody>
      </p:sp>
      <p:sp>
        <p:nvSpPr>
          <p:cNvPr id="4" name="Slide Number Placeholder 3">
            <a:extLst>
              <a:ext uri="{FF2B5EF4-FFF2-40B4-BE49-F238E27FC236}">
                <a16:creationId xmlns:a16="http://schemas.microsoft.com/office/drawing/2014/main" id="{0F3E3DF6-5AB9-46A0-B3FF-23CAC47FEDDB}"/>
              </a:ext>
            </a:extLst>
          </p:cNvPr>
          <p:cNvSpPr>
            <a:spLocks noGrp="1"/>
          </p:cNvSpPr>
          <p:nvPr>
            <p:ph type="sldNum" sz="quarter" idx="12"/>
          </p:nvPr>
        </p:nvSpPr>
        <p:spPr>
          <a:xfrm>
            <a:off x="6553200" y="6356350"/>
            <a:ext cx="2133600" cy="365125"/>
          </a:xfrm>
        </p:spPr>
        <p:txBody>
          <a:bodyPr/>
          <a:lstStyle/>
          <a:p>
            <a:fld id="{B6F15528-21DE-4FAA-801E-634DDDAF4B2B}" type="slidenum">
              <a:rPr lang="en-US" smtClean="0"/>
              <a:pPr/>
              <a:t>59</a:t>
            </a:fld>
            <a:endParaRPr lang="en-US"/>
          </a:p>
        </p:txBody>
      </p:sp>
      <p:pic>
        <p:nvPicPr>
          <p:cNvPr id="5" name="Picture 4">
            <a:extLst>
              <a:ext uri="{FF2B5EF4-FFF2-40B4-BE49-F238E27FC236}">
                <a16:creationId xmlns:a16="http://schemas.microsoft.com/office/drawing/2014/main" id="{ECE4FF88-B0B4-406A-A639-272525199B06}"/>
              </a:ext>
            </a:extLst>
          </p:cNvPr>
          <p:cNvPicPr>
            <a:picLocks noChangeAspect="1"/>
          </p:cNvPicPr>
          <p:nvPr/>
        </p:nvPicPr>
        <p:blipFill>
          <a:blip r:embed="rId3"/>
          <a:stretch>
            <a:fillRect/>
          </a:stretch>
        </p:blipFill>
        <p:spPr>
          <a:xfrm>
            <a:off x="1000837" y="226105"/>
            <a:ext cx="7164105" cy="6356350"/>
          </a:xfrm>
          <a:prstGeom prst="rect">
            <a:avLst/>
          </a:prstGeom>
        </p:spPr>
      </p:pic>
      <p:sp>
        <p:nvSpPr>
          <p:cNvPr id="9" name="Rectangle: Rounded Corners 8">
            <a:extLst>
              <a:ext uri="{FF2B5EF4-FFF2-40B4-BE49-F238E27FC236}">
                <a16:creationId xmlns:a16="http://schemas.microsoft.com/office/drawing/2014/main" id="{8826F82D-94C8-4B01-B24E-19CC870DC1B7}"/>
              </a:ext>
            </a:extLst>
          </p:cNvPr>
          <p:cNvSpPr/>
          <p:nvPr/>
        </p:nvSpPr>
        <p:spPr>
          <a:xfrm>
            <a:off x="1239570" y="6290584"/>
            <a:ext cx="1461297" cy="228523"/>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a:extLst>
              <a:ext uri="{FF2B5EF4-FFF2-40B4-BE49-F238E27FC236}">
                <a16:creationId xmlns:a16="http://schemas.microsoft.com/office/drawing/2014/main" id="{902EA83B-2E33-4E5B-96B4-AEC6D94E748B}"/>
              </a:ext>
            </a:extLst>
          </p:cNvPr>
          <p:cNvPicPr>
            <a:picLocks noChangeAspect="1" noChangeArrowheads="1"/>
          </p:cNvPicPr>
          <p:nvPr/>
        </p:nvPicPr>
        <p:blipFill>
          <a:blip r:embed="rId4" cstate="print"/>
          <a:srcRect/>
          <a:stretch>
            <a:fillRect/>
          </a:stretch>
        </p:blipFill>
        <p:spPr bwMode="auto">
          <a:xfrm>
            <a:off x="3254512" y="5858097"/>
            <a:ext cx="215215" cy="214853"/>
          </a:xfrm>
          <a:prstGeom prst="rect">
            <a:avLst/>
          </a:prstGeom>
          <a:noFill/>
          <a:ln w="9525">
            <a:noFill/>
            <a:miter lim="800000"/>
            <a:headEnd/>
            <a:tailEnd/>
          </a:ln>
        </p:spPr>
      </p:pic>
      <p:pic>
        <p:nvPicPr>
          <p:cNvPr id="7" name="Picture 2">
            <a:extLst>
              <a:ext uri="{FF2B5EF4-FFF2-40B4-BE49-F238E27FC236}">
                <a16:creationId xmlns:a16="http://schemas.microsoft.com/office/drawing/2014/main" id="{95D6F346-803B-4F74-965E-2798C28890BA}"/>
              </a:ext>
            </a:extLst>
          </p:cNvPr>
          <p:cNvPicPr>
            <a:picLocks noChangeAspect="1" noChangeArrowheads="1"/>
          </p:cNvPicPr>
          <p:nvPr/>
        </p:nvPicPr>
        <p:blipFill>
          <a:blip r:embed="rId4" cstate="print"/>
          <a:srcRect/>
          <a:stretch>
            <a:fillRect/>
          </a:stretch>
        </p:blipFill>
        <p:spPr bwMode="auto">
          <a:xfrm>
            <a:off x="2978423" y="6058367"/>
            <a:ext cx="215215" cy="214853"/>
          </a:xfrm>
          <a:prstGeom prst="rect">
            <a:avLst/>
          </a:prstGeom>
          <a:noFill/>
          <a:ln w="9525">
            <a:noFill/>
            <a:miter lim="800000"/>
            <a:headEnd/>
            <a:tailEnd/>
          </a:ln>
        </p:spPr>
      </p:pic>
      <p:sp>
        <p:nvSpPr>
          <p:cNvPr id="8" name="Left Brace 7">
            <a:extLst>
              <a:ext uri="{FF2B5EF4-FFF2-40B4-BE49-F238E27FC236}">
                <a16:creationId xmlns:a16="http://schemas.microsoft.com/office/drawing/2014/main" id="{2832F84B-8C1E-46B8-9176-B2A138ED4396}"/>
              </a:ext>
            </a:extLst>
          </p:cNvPr>
          <p:cNvSpPr/>
          <p:nvPr/>
        </p:nvSpPr>
        <p:spPr>
          <a:xfrm>
            <a:off x="2700867" y="5842531"/>
            <a:ext cx="1685937" cy="1015470"/>
          </a:xfrm>
          <a:prstGeom prst="leftBrace">
            <a:avLst>
              <a:gd name="adj1" fmla="val 4913"/>
              <a:gd name="adj2" fmla="val 55267"/>
            </a:avLst>
          </a:prstGeom>
          <a:noFill/>
          <a:ln w="28575" cap="flat" cmpd="sng" algn="ctr">
            <a:solidFill>
              <a:srgbClr val="7030A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B2C0FDBA-46F3-4829-9C29-737AC9216FD1}"/>
              </a:ext>
            </a:extLst>
          </p:cNvPr>
          <p:cNvSpPr txBox="1"/>
          <p:nvPr/>
        </p:nvSpPr>
        <p:spPr>
          <a:xfrm>
            <a:off x="3569076" y="5868788"/>
            <a:ext cx="3653018" cy="984885"/>
          </a:xfrm>
          <a:prstGeom prst="rect">
            <a:avLst/>
          </a:prstGeom>
          <a:noFill/>
        </p:spPr>
        <p:txBody>
          <a:bodyPr wrap="square" rtlCol="0">
            <a:spAutoFit/>
          </a:bodyPr>
          <a:lstStyle/>
          <a:p>
            <a:pPr>
              <a:spcAft>
                <a:spcPts val="600"/>
              </a:spcAft>
            </a:pPr>
            <a:r>
              <a:rPr lang="en-US" sz="1600" dirty="0">
                <a:solidFill>
                  <a:prstClr val="black"/>
                </a:solidFill>
                <a:latin typeface="Calibri"/>
              </a:rPr>
              <a:t>Solubility and pH</a:t>
            </a:r>
          </a:p>
          <a:p>
            <a:pPr>
              <a:spcAft>
                <a:spcPts val="600"/>
              </a:spcAft>
            </a:pPr>
            <a:r>
              <a:rPr lang="en-US" sz="1600" i="1" dirty="0" err="1">
                <a:solidFill>
                  <a:prstClr val="black"/>
                </a:solidFill>
                <a:latin typeface="Calibri"/>
              </a:rPr>
              <a:t>K</a:t>
            </a:r>
            <a:r>
              <a:rPr lang="en-US" sz="1600" baseline="-25000" dirty="0" err="1">
                <a:solidFill>
                  <a:prstClr val="black"/>
                </a:solidFill>
                <a:latin typeface="Calibri"/>
              </a:rPr>
              <a:t>sp</a:t>
            </a:r>
            <a:r>
              <a:rPr lang="en-US" sz="1600" dirty="0">
                <a:solidFill>
                  <a:prstClr val="black"/>
                </a:solidFill>
                <a:latin typeface="Calibri"/>
              </a:rPr>
              <a:t> and </a:t>
            </a:r>
            <a:r>
              <a:rPr lang="en-US" sz="1600" i="1" dirty="0" err="1">
                <a:solidFill>
                  <a:prstClr val="black"/>
                </a:solidFill>
                <a:latin typeface="Calibri"/>
              </a:rPr>
              <a:t>K</a:t>
            </a:r>
            <a:r>
              <a:rPr lang="en-US" sz="1600" baseline="-25000" dirty="0" err="1">
                <a:solidFill>
                  <a:prstClr val="black"/>
                </a:solidFill>
                <a:latin typeface="Calibri"/>
              </a:rPr>
              <a:t>f</a:t>
            </a:r>
            <a:endParaRPr lang="en-US" sz="1600" baseline="-25000" dirty="0">
              <a:solidFill>
                <a:prstClr val="black"/>
              </a:solidFill>
              <a:latin typeface="Calibri"/>
            </a:endParaRPr>
          </a:p>
          <a:p>
            <a:pPr>
              <a:spcAft>
                <a:spcPts val="600"/>
              </a:spcAft>
            </a:pPr>
            <a:r>
              <a:rPr lang="en-US" sz="1600" dirty="0">
                <a:solidFill>
                  <a:prstClr val="black"/>
                </a:solidFill>
                <a:latin typeface="Calibri"/>
              </a:rPr>
              <a:t>Photography</a:t>
            </a:r>
          </a:p>
        </p:txBody>
      </p:sp>
    </p:spTree>
    <p:extLst>
      <p:ext uri="{BB962C8B-B14F-4D97-AF65-F5344CB8AC3E}">
        <p14:creationId xmlns:p14="http://schemas.microsoft.com/office/powerpoint/2010/main" val="2327842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600200" y="7391"/>
            <a:ext cx="5867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u="sng" dirty="0"/>
              <a:t>Solubility Product</a:t>
            </a:r>
          </a:p>
        </p:txBody>
      </p:sp>
      <p:sp>
        <p:nvSpPr>
          <p:cNvPr id="6" name="Text Box 10"/>
          <p:cNvSpPr txBox="1">
            <a:spLocks noChangeArrowheads="1"/>
          </p:cNvSpPr>
          <p:nvPr/>
        </p:nvSpPr>
        <p:spPr bwMode="auto">
          <a:xfrm>
            <a:off x="1812115" y="3222856"/>
            <a:ext cx="5509713" cy="523220"/>
          </a:xfrm>
          <a:prstGeom prst="rect">
            <a:avLst/>
          </a:prstGeom>
          <a:noFill/>
          <a:ln w="9525">
            <a:noFill/>
            <a:miter lim="800000"/>
            <a:headEnd/>
            <a:tailEnd/>
          </a:ln>
        </p:spPr>
        <p:txBody>
          <a:bodyPr wrap="none">
            <a:spAutoFit/>
          </a:bodyPr>
          <a:lstStyle/>
          <a:p>
            <a:pPr fontAlgn="base">
              <a:spcBef>
                <a:spcPct val="0"/>
              </a:spcBef>
              <a:spcAft>
                <a:spcPct val="0"/>
              </a:spcAft>
            </a:pPr>
            <a:r>
              <a:rPr lang="en-US" sz="2800" b="1" i="1" dirty="0" err="1">
                <a:solidFill>
                  <a:srgbClr val="FF0000"/>
                </a:solidFill>
              </a:rPr>
              <a:t>K</a:t>
            </a:r>
            <a:r>
              <a:rPr lang="en-US" sz="2800" b="1" i="1" baseline="-25000" dirty="0" err="1">
                <a:solidFill>
                  <a:srgbClr val="FF0000"/>
                </a:solidFill>
              </a:rPr>
              <a:t>sp</a:t>
            </a:r>
            <a:r>
              <a:rPr lang="en-US" sz="2800" dirty="0">
                <a:solidFill>
                  <a:srgbClr val="000000"/>
                </a:solidFill>
              </a:rPr>
              <a:t> is the </a:t>
            </a:r>
            <a:r>
              <a:rPr lang="en-US" sz="2800" b="1" i="1" dirty="0">
                <a:solidFill>
                  <a:srgbClr val="FF0000"/>
                </a:solidFill>
              </a:rPr>
              <a:t>solubility product constant</a:t>
            </a:r>
          </a:p>
        </p:txBody>
      </p:sp>
      <p:grpSp>
        <p:nvGrpSpPr>
          <p:cNvPr id="7" name="Group 8"/>
          <p:cNvGrpSpPr>
            <a:grpSpLocks/>
          </p:cNvGrpSpPr>
          <p:nvPr/>
        </p:nvGrpSpPr>
        <p:grpSpPr bwMode="auto">
          <a:xfrm>
            <a:off x="794915" y="4079984"/>
            <a:ext cx="4344988" cy="457200"/>
            <a:chOff x="1580" y="528"/>
            <a:chExt cx="2737" cy="288"/>
          </a:xfrm>
        </p:grpSpPr>
        <p:sp>
          <p:nvSpPr>
            <p:cNvPr id="8" name="Text Box 5"/>
            <p:cNvSpPr txBox="1">
              <a:spLocks noChangeArrowheads="1"/>
            </p:cNvSpPr>
            <p:nvPr/>
          </p:nvSpPr>
          <p:spPr bwMode="auto">
            <a:xfrm>
              <a:off x="1580" y="528"/>
              <a:ext cx="2737"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err="1">
                  <a:solidFill>
                    <a:srgbClr val="000000"/>
                  </a:solidFill>
                  <a:latin typeface="Arial" charset="0"/>
                </a:rPr>
                <a:t>AgCl</a:t>
              </a:r>
              <a:r>
                <a:rPr lang="en-US" sz="2400" dirty="0">
                  <a:solidFill>
                    <a:srgbClr val="000000"/>
                  </a:solidFill>
                  <a:latin typeface="Arial" charset="0"/>
                </a:rPr>
                <a:t> </a:t>
              </a:r>
              <a:r>
                <a:rPr lang="en-US" sz="2000" dirty="0">
                  <a:solidFill>
                    <a:srgbClr val="000000"/>
                  </a:solidFill>
                  <a:latin typeface="Arial" charset="0"/>
                </a:rPr>
                <a:t>(</a:t>
              </a:r>
              <a:r>
                <a:rPr lang="en-US" sz="2000" i="1" dirty="0">
                  <a:solidFill>
                    <a:srgbClr val="000000"/>
                  </a:solidFill>
                  <a:latin typeface="Arial" charset="0"/>
                </a:rPr>
                <a:t>s</a:t>
              </a:r>
              <a:r>
                <a:rPr lang="en-US" sz="2000" dirty="0">
                  <a:solidFill>
                    <a:srgbClr val="000000"/>
                  </a:solidFill>
                  <a:latin typeface="Arial" charset="0"/>
                </a:rPr>
                <a:t>)</a:t>
              </a:r>
              <a:r>
                <a:rPr lang="en-US" sz="2400" dirty="0">
                  <a:solidFill>
                    <a:srgbClr val="000000"/>
                  </a:solidFill>
                  <a:latin typeface="Arial" charset="0"/>
                </a:rPr>
                <a:t>          Ag</a:t>
              </a:r>
              <a:r>
                <a:rPr lang="en-US" sz="2400" baseline="30000" dirty="0">
                  <a:solidFill>
                    <a:srgbClr val="000000"/>
                  </a:solidFill>
                  <a:latin typeface="Arial" charset="0"/>
                </a:rPr>
                <a:t>+</a:t>
              </a:r>
              <a:r>
                <a:rPr lang="en-US" sz="2400" dirty="0">
                  <a:solidFill>
                    <a:srgbClr val="000000"/>
                  </a:solidFill>
                  <a:latin typeface="Arial" charset="0"/>
                </a:rPr>
                <a:t> </a:t>
              </a:r>
              <a:r>
                <a:rPr lang="en-US" sz="2000" dirty="0">
                  <a:solidFill>
                    <a:srgbClr val="000000"/>
                  </a:solidFill>
                  <a:latin typeface="Arial" charset="0"/>
                </a:rPr>
                <a:t>(</a:t>
              </a:r>
              <a:r>
                <a:rPr lang="en-US" sz="2000" i="1" dirty="0" err="1">
                  <a:solidFill>
                    <a:srgbClr val="000000"/>
                  </a:solidFill>
                  <a:latin typeface="Arial" charset="0"/>
                </a:rPr>
                <a:t>aq</a:t>
              </a:r>
              <a:r>
                <a:rPr lang="en-US" sz="2000" dirty="0">
                  <a:solidFill>
                    <a:srgbClr val="000000"/>
                  </a:solidFill>
                  <a:latin typeface="Arial" charset="0"/>
                </a:rPr>
                <a:t>)</a:t>
              </a:r>
              <a:r>
                <a:rPr lang="en-US" sz="2400" dirty="0">
                  <a:solidFill>
                    <a:srgbClr val="000000"/>
                  </a:solidFill>
                  <a:latin typeface="Arial" charset="0"/>
                </a:rPr>
                <a:t> + Cl</a:t>
              </a:r>
              <a:r>
                <a:rPr lang="en-US" sz="2800" baseline="30000" dirty="0">
                  <a:solidFill>
                    <a:srgbClr val="000000"/>
                  </a:solidFill>
                  <a:latin typeface="Arial" charset="0"/>
                </a:rPr>
                <a:t>-</a:t>
              </a:r>
              <a:r>
                <a:rPr lang="en-US" sz="2400" dirty="0">
                  <a:solidFill>
                    <a:srgbClr val="000000"/>
                  </a:solidFill>
                  <a:latin typeface="Arial" charset="0"/>
                </a:rPr>
                <a:t> </a:t>
              </a:r>
              <a:r>
                <a:rPr lang="en-US" sz="2000" dirty="0">
                  <a:solidFill>
                    <a:srgbClr val="000000"/>
                  </a:solidFill>
                  <a:latin typeface="Arial" charset="0"/>
                </a:rPr>
                <a:t>(</a:t>
              </a:r>
              <a:r>
                <a:rPr lang="en-US" sz="2000" i="1" dirty="0" err="1">
                  <a:solidFill>
                    <a:srgbClr val="000000"/>
                  </a:solidFill>
                  <a:latin typeface="Arial" charset="0"/>
                </a:rPr>
                <a:t>aq</a:t>
              </a:r>
              <a:r>
                <a:rPr lang="en-US" sz="2000" dirty="0">
                  <a:solidFill>
                    <a:srgbClr val="000000"/>
                  </a:solidFill>
                  <a:latin typeface="Arial" charset="0"/>
                </a:rPr>
                <a:t>)</a:t>
              </a:r>
            </a:p>
          </p:txBody>
        </p:sp>
        <p:sp>
          <p:nvSpPr>
            <p:cNvPr id="9" name="Line 6"/>
            <p:cNvSpPr>
              <a:spLocks noChangeShapeType="1"/>
            </p:cNvSpPr>
            <p:nvPr/>
          </p:nvSpPr>
          <p:spPr bwMode="auto">
            <a:xfrm>
              <a:off x="2368" y="624"/>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latin typeface="Arial" charset="0"/>
              </a:endParaRPr>
            </a:p>
          </p:txBody>
        </p:sp>
        <p:sp>
          <p:nvSpPr>
            <p:cNvPr id="10" name="Line 7"/>
            <p:cNvSpPr>
              <a:spLocks noChangeShapeType="1"/>
            </p:cNvSpPr>
            <p:nvPr/>
          </p:nvSpPr>
          <p:spPr bwMode="auto">
            <a:xfrm flipH="1">
              <a:off x="2368" y="720"/>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latin typeface="Arial" charset="0"/>
              </a:endParaRPr>
            </a:p>
          </p:txBody>
        </p:sp>
      </p:grpSp>
      <p:sp>
        <p:nvSpPr>
          <p:cNvPr id="11" name="Text Box 9"/>
          <p:cNvSpPr txBox="1">
            <a:spLocks noChangeArrowheads="1"/>
          </p:cNvSpPr>
          <p:nvPr/>
        </p:nvSpPr>
        <p:spPr bwMode="auto">
          <a:xfrm>
            <a:off x="6181725" y="4078316"/>
            <a:ext cx="2146300"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dirty="0" err="1">
                <a:solidFill>
                  <a:srgbClr val="FF0000"/>
                </a:solidFill>
                <a:latin typeface="Arial" charset="0"/>
              </a:rPr>
              <a:t>K</a:t>
            </a:r>
            <a:r>
              <a:rPr lang="en-US" sz="2400" i="1" baseline="-25000" dirty="0" err="1">
                <a:solidFill>
                  <a:srgbClr val="FF0000"/>
                </a:solidFill>
                <a:latin typeface="Arial" charset="0"/>
              </a:rPr>
              <a:t>sp</a:t>
            </a:r>
            <a:r>
              <a:rPr lang="en-US" sz="2400" i="1" dirty="0">
                <a:solidFill>
                  <a:srgbClr val="000000"/>
                </a:solidFill>
                <a:latin typeface="Arial" charset="0"/>
              </a:rPr>
              <a:t> </a:t>
            </a:r>
            <a:r>
              <a:rPr lang="en-US" sz="2400" dirty="0">
                <a:solidFill>
                  <a:srgbClr val="000000"/>
                </a:solidFill>
                <a:latin typeface="Arial" charset="0"/>
              </a:rPr>
              <a:t>= [Ag</a:t>
            </a:r>
            <a:r>
              <a:rPr lang="en-US" sz="2400" baseline="30000" dirty="0">
                <a:solidFill>
                  <a:srgbClr val="000000"/>
                </a:solidFill>
                <a:latin typeface="Arial" charset="0"/>
              </a:rPr>
              <a:t>+</a:t>
            </a:r>
            <a:r>
              <a:rPr lang="en-US" sz="2400" dirty="0">
                <a:solidFill>
                  <a:srgbClr val="000000"/>
                </a:solidFill>
                <a:latin typeface="Arial" charset="0"/>
              </a:rPr>
              <a:t>][Cl</a:t>
            </a:r>
            <a:r>
              <a:rPr lang="en-US" sz="2800" baseline="30000" dirty="0">
                <a:solidFill>
                  <a:srgbClr val="000000"/>
                </a:solidFill>
                <a:latin typeface="Arial" charset="0"/>
              </a:rPr>
              <a:t>-</a:t>
            </a:r>
            <a:r>
              <a:rPr lang="en-US" sz="2400" dirty="0">
                <a:solidFill>
                  <a:srgbClr val="000000"/>
                </a:solidFill>
                <a:latin typeface="Arial" charset="0"/>
              </a:rPr>
              <a:t>]</a:t>
            </a:r>
            <a:endParaRPr lang="en-US" sz="2400" i="1" dirty="0">
              <a:solidFill>
                <a:srgbClr val="000000"/>
              </a:solidFill>
              <a:latin typeface="Arial" charset="0"/>
            </a:endParaRPr>
          </a:p>
        </p:txBody>
      </p:sp>
      <p:grpSp>
        <p:nvGrpSpPr>
          <p:cNvPr id="13" name="Group 15"/>
          <p:cNvGrpSpPr>
            <a:grpSpLocks/>
          </p:cNvGrpSpPr>
          <p:nvPr/>
        </p:nvGrpSpPr>
        <p:grpSpPr bwMode="auto">
          <a:xfrm>
            <a:off x="688899" y="4709460"/>
            <a:ext cx="4635500" cy="457200"/>
            <a:chOff x="144" y="1440"/>
            <a:chExt cx="2920" cy="288"/>
          </a:xfrm>
        </p:grpSpPr>
        <p:sp>
          <p:nvSpPr>
            <p:cNvPr id="14" name="Text Box 12"/>
            <p:cNvSpPr txBox="1">
              <a:spLocks noChangeArrowheads="1"/>
            </p:cNvSpPr>
            <p:nvPr/>
          </p:nvSpPr>
          <p:spPr bwMode="auto">
            <a:xfrm>
              <a:off x="144" y="1440"/>
              <a:ext cx="2920" cy="288"/>
            </a:xfrm>
            <a:prstGeom prst="rect">
              <a:avLst/>
            </a:prstGeom>
            <a:noFill/>
            <a:ln w="9525">
              <a:noFill/>
              <a:miter lim="800000"/>
              <a:headEnd/>
              <a:tailEnd/>
            </a:ln>
          </p:spPr>
          <p:txBody>
            <a:bodyPr wrap="none">
              <a:spAutoFit/>
            </a:bodyPr>
            <a:lstStyle/>
            <a:p>
              <a:pPr algn="r" fontAlgn="base">
                <a:spcBef>
                  <a:spcPct val="0"/>
                </a:spcBef>
                <a:spcAft>
                  <a:spcPct val="0"/>
                </a:spcAft>
              </a:pPr>
              <a:r>
                <a:rPr lang="en-US" sz="2400" dirty="0">
                  <a:solidFill>
                    <a:srgbClr val="000000"/>
                  </a:solidFill>
                  <a:latin typeface="Arial" charset="0"/>
                </a:rPr>
                <a:t>MgF</a:t>
              </a:r>
              <a:r>
                <a:rPr lang="en-US" sz="2400" baseline="-25000" dirty="0">
                  <a:solidFill>
                    <a:srgbClr val="000000"/>
                  </a:solidFill>
                  <a:latin typeface="Arial" charset="0"/>
                </a:rPr>
                <a:t>2</a:t>
              </a:r>
              <a:r>
                <a:rPr lang="en-US" sz="2400" dirty="0">
                  <a:solidFill>
                    <a:srgbClr val="000000"/>
                  </a:solidFill>
                  <a:latin typeface="Arial" charset="0"/>
                </a:rPr>
                <a:t> </a:t>
              </a:r>
              <a:r>
                <a:rPr lang="en-US" sz="2000" dirty="0">
                  <a:solidFill>
                    <a:srgbClr val="000000"/>
                  </a:solidFill>
                  <a:latin typeface="Arial" charset="0"/>
                </a:rPr>
                <a:t>(</a:t>
              </a:r>
              <a:r>
                <a:rPr lang="en-US" sz="2000" i="1" dirty="0">
                  <a:solidFill>
                    <a:srgbClr val="000000"/>
                  </a:solidFill>
                  <a:latin typeface="Arial" charset="0"/>
                </a:rPr>
                <a:t>s</a:t>
              </a:r>
              <a:r>
                <a:rPr lang="en-US" sz="2000" dirty="0">
                  <a:solidFill>
                    <a:srgbClr val="000000"/>
                  </a:solidFill>
                  <a:latin typeface="Arial" charset="0"/>
                </a:rPr>
                <a:t>)</a:t>
              </a:r>
              <a:r>
                <a:rPr lang="en-US" sz="2400" dirty="0">
                  <a:solidFill>
                    <a:srgbClr val="000000"/>
                  </a:solidFill>
                  <a:latin typeface="Arial" charset="0"/>
                </a:rPr>
                <a:t>          Mg</a:t>
              </a:r>
              <a:r>
                <a:rPr lang="en-US" sz="2400" baseline="30000" dirty="0">
                  <a:solidFill>
                    <a:srgbClr val="000000"/>
                  </a:solidFill>
                  <a:latin typeface="Arial" charset="0"/>
                </a:rPr>
                <a:t>2+</a:t>
              </a:r>
              <a:r>
                <a:rPr lang="en-US" sz="2400" dirty="0">
                  <a:solidFill>
                    <a:srgbClr val="000000"/>
                  </a:solidFill>
                  <a:latin typeface="Arial" charset="0"/>
                </a:rPr>
                <a:t> </a:t>
              </a:r>
              <a:r>
                <a:rPr lang="en-US" sz="2000" dirty="0">
                  <a:solidFill>
                    <a:srgbClr val="000000"/>
                  </a:solidFill>
                  <a:latin typeface="Arial" charset="0"/>
                </a:rPr>
                <a:t>(</a:t>
              </a:r>
              <a:r>
                <a:rPr lang="en-US" sz="2000" i="1" dirty="0" err="1">
                  <a:solidFill>
                    <a:srgbClr val="000000"/>
                  </a:solidFill>
                  <a:latin typeface="Arial" charset="0"/>
                </a:rPr>
                <a:t>aq</a:t>
              </a:r>
              <a:r>
                <a:rPr lang="en-US" sz="2000" dirty="0">
                  <a:solidFill>
                    <a:srgbClr val="000000"/>
                  </a:solidFill>
                  <a:latin typeface="Arial" charset="0"/>
                </a:rPr>
                <a:t>)</a:t>
              </a:r>
              <a:r>
                <a:rPr lang="en-US" sz="2400" dirty="0">
                  <a:solidFill>
                    <a:srgbClr val="000000"/>
                  </a:solidFill>
                  <a:latin typeface="Arial" charset="0"/>
                </a:rPr>
                <a:t> + 2F</a:t>
              </a:r>
              <a:r>
                <a:rPr lang="en-US" sz="2800" baseline="30000" dirty="0">
                  <a:solidFill>
                    <a:srgbClr val="000000"/>
                  </a:solidFill>
                  <a:latin typeface="Arial" charset="0"/>
                </a:rPr>
                <a:t>-</a:t>
              </a:r>
              <a:r>
                <a:rPr lang="en-US" sz="2400" dirty="0">
                  <a:solidFill>
                    <a:srgbClr val="000000"/>
                  </a:solidFill>
                  <a:latin typeface="Arial" charset="0"/>
                </a:rPr>
                <a:t> </a:t>
              </a:r>
              <a:r>
                <a:rPr lang="en-US" sz="2000" dirty="0">
                  <a:solidFill>
                    <a:srgbClr val="000000"/>
                  </a:solidFill>
                  <a:latin typeface="Arial" charset="0"/>
                </a:rPr>
                <a:t>(</a:t>
              </a:r>
              <a:r>
                <a:rPr lang="en-US" sz="2000" i="1" dirty="0" err="1">
                  <a:solidFill>
                    <a:srgbClr val="000000"/>
                  </a:solidFill>
                  <a:latin typeface="Arial" charset="0"/>
                </a:rPr>
                <a:t>aq</a:t>
              </a:r>
              <a:r>
                <a:rPr lang="en-US" sz="2000" dirty="0">
                  <a:solidFill>
                    <a:srgbClr val="000000"/>
                  </a:solidFill>
                  <a:latin typeface="Arial" charset="0"/>
                </a:rPr>
                <a:t>)</a:t>
              </a:r>
            </a:p>
          </p:txBody>
        </p:sp>
        <p:sp>
          <p:nvSpPr>
            <p:cNvPr id="15" name="Line 13"/>
            <p:cNvSpPr>
              <a:spLocks noChangeShapeType="1"/>
            </p:cNvSpPr>
            <p:nvPr/>
          </p:nvSpPr>
          <p:spPr bwMode="auto">
            <a:xfrm>
              <a:off x="984" y="1536"/>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latin typeface="Arial" charset="0"/>
              </a:endParaRPr>
            </a:p>
          </p:txBody>
        </p:sp>
        <p:sp>
          <p:nvSpPr>
            <p:cNvPr id="16" name="Line 14"/>
            <p:cNvSpPr>
              <a:spLocks noChangeShapeType="1"/>
            </p:cNvSpPr>
            <p:nvPr/>
          </p:nvSpPr>
          <p:spPr bwMode="auto">
            <a:xfrm flipH="1">
              <a:off x="984" y="1632"/>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latin typeface="Arial" charset="0"/>
              </a:endParaRPr>
            </a:p>
          </p:txBody>
        </p:sp>
      </p:grpSp>
      <p:sp>
        <p:nvSpPr>
          <p:cNvPr id="17" name="Text Box 16"/>
          <p:cNvSpPr txBox="1">
            <a:spLocks noChangeArrowheads="1"/>
          </p:cNvSpPr>
          <p:nvPr/>
        </p:nvSpPr>
        <p:spPr bwMode="auto">
          <a:xfrm>
            <a:off x="6181725" y="4709460"/>
            <a:ext cx="2319338"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dirty="0" err="1">
                <a:solidFill>
                  <a:srgbClr val="FF0000"/>
                </a:solidFill>
                <a:latin typeface="Arial" charset="0"/>
              </a:rPr>
              <a:t>K</a:t>
            </a:r>
            <a:r>
              <a:rPr lang="en-US" sz="2400" i="1" baseline="-25000" dirty="0" err="1">
                <a:solidFill>
                  <a:srgbClr val="FF0000"/>
                </a:solidFill>
                <a:latin typeface="Arial" charset="0"/>
              </a:rPr>
              <a:t>sp</a:t>
            </a:r>
            <a:r>
              <a:rPr lang="en-US" sz="2400" i="1" dirty="0">
                <a:solidFill>
                  <a:srgbClr val="000000"/>
                </a:solidFill>
                <a:latin typeface="Arial" charset="0"/>
              </a:rPr>
              <a:t> </a:t>
            </a:r>
            <a:r>
              <a:rPr lang="en-US" sz="2400" dirty="0">
                <a:solidFill>
                  <a:srgbClr val="000000"/>
                </a:solidFill>
                <a:latin typeface="Arial" charset="0"/>
              </a:rPr>
              <a:t>= [Mg</a:t>
            </a:r>
            <a:r>
              <a:rPr lang="en-US" sz="2400" baseline="30000" dirty="0">
                <a:solidFill>
                  <a:srgbClr val="000000"/>
                </a:solidFill>
                <a:latin typeface="Arial" charset="0"/>
              </a:rPr>
              <a:t>2+</a:t>
            </a:r>
            <a:r>
              <a:rPr lang="en-US" sz="2400" dirty="0">
                <a:solidFill>
                  <a:srgbClr val="000000"/>
                </a:solidFill>
                <a:latin typeface="Arial" charset="0"/>
              </a:rPr>
              <a:t>][F</a:t>
            </a:r>
            <a:r>
              <a:rPr lang="en-US" sz="2800" baseline="30000" dirty="0">
                <a:solidFill>
                  <a:srgbClr val="000000"/>
                </a:solidFill>
                <a:latin typeface="Arial" charset="0"/>
              </a:rPr>
              <a:t>-</a:t>
            </a:r>
            <a:r>
              <a:rPr lang="en-US" sz="2400" dirty="0">
                <a:solidFill>
                  <a:srgbClr val="000000"/>
                </a:solidFill>
                <a:latin typeface="Arial" charset="0"/>
              </a:rPr>
              <a:t>]</a:t>
            </a:r>
            <a:r>
              <a:rPr lang="en-US" sz="2400" baseline="30000" dirty="0">
                <a:solidFill>
                  <a:srgbClr val="000000"/>
                </a:solidFill>
                <a:latin typeface="Arial" charset="0"/>
              </a:rPr>
              <a:t>2</a:t>
            </a:r>
            <a:endParaRPr lang="en-US" sz="2400" i="1" dirty="0">
              <a:solidFill>
                <a:srgbClr val="000000"/>
              </a:solidFill>
              <a:latin typeface="Arial" charset="0"/>
            </a:endParaRPr>
          </a:p>
        </p:txBody>
      </p:sp>
      <p:grpSp>
        <p:nvGrpSpPr>
          <p:cNvPr id="18" name="Group 26"/>
          <p:cNvGrpSpPr>
            <a:grpSpLocks/>
          </p:cNvGrpSpPr>
          <p:nvPr/>
        </p:nvGrpSpPr>
        <p:grpSpPr bwMode="auto">
          <a:xfrm>
            <a:off x="384103" y="5377036"/>
            <a:ext cx="5302250" cy="457200"/>
            <a:chOff x="144" y="1776"/>
            <a:chExt cx="3340" cy="288"/>
          </a:xfrm>
        </p:grpSpPr>
        <p:sp>
          <p:nvSpPr>
            <p:cNvPr id="19" name="Text Box 18"/>
            <p:cNvSpPr txBox="1">
              <a:spLocks noChangeArrowheads="1"/>
            </p:cNvSpPr>
            <p:nvPr/>
          </p:nvSpPr>
          <p:spPr bwMode="auto">
            <a:xfrm>
              <a:off x="144" y="1776"/>
              <a:ext cx="3340" cy="288"/>
            </a:xfrm>
            <a:prstGeom prst="rect">
              <a:avLst/>
            </a:prstGeom>
            <a:noFill/>
            <a:ln w="9525">
              <a:noFill/>
              <a:miter lim="800000"/>
              <a:headEnd/>
              <a:tailEnd/>
            </a:ln>
          </p:spPr>
          <p:txBody>
            <a:bodyPr wrap="none">
              <a:spAutoFit/>
            </a:bodyPr>
            <a:lstStyle/>
            <a:p>
              <a:pPr algn="r" fontAlgn="base">
                <a:spcBef>
                  <a:spcPct val="0"/>
                </a:spcBef>
                <a:spcAft>
                  <a:spcPct val="0"/>
                </a:spcAft>
              </a:pPr>
              <a:r>
                <a:rPr lang="en-US" sz="2400" dirty="0">
                  <a:solidFill>
                    <a:srgbClr val="000000"/>
                  </a:solidFill>
                  <a:latin typeface="Arial" charset="0"/>
                </a:rPr>
                <a:t>Ag</a:t>
              </a:r>
              <a:r>
                <a:rPr lang="en-US" sz="2400" baseline="-25000" dirty="0">
                  <a:solidFill>
                    <a:srgbClr val="000000"/>
                  </a:solidFill>
                  <a:latin typeface="Arial" charset="0"/>
                </a:rPr>
                <a:t>2</a:t>
              </a:r>
              <a:r>
                <a:rPr lang="en-US" sz="2400" dirty="0">
                  <a:solidFill>
                    <a:srgbClr val="000000"/>
                  </a:solidFill>
                  <a:latin typeface="Arial" charset="0"/>
                </a:rPr>
                <a:t>CO</a:t>
              </a:r>
              <a:r>
                <a:rPr lang="en-US" sz="2400" baseline="-25000" dirty="0">
                  <a:solidFill>
                    <a:srgbClr val="000000"/>
                  </a:solidFill>
                  <a:latin typeface="Arial" charset="0"/>
                </a:rPr>
                <a:t>3</a:t>
              </a:r>
              <a:r>
                <a:rPr lang="en-US" sz="2400" dirty="0">
                  <a:solidFill>
                    <a:srgbClr val="000000"/>
                  </a:solidFill>
                  <a:latin typeface="Arial" charset="0"/>
                </a:rPr>
                <a:t> </a:t>
              </a:r>
              <a:r>
                <a:rPr lang="en-US" sz="2000" dirty="0">
                  <a:solidFill>
                    <a:srgbClr val="000000"/>
                  </a:solidFill>
                  <a:latin typeface="Arial" charset="0"/>
                </a:rPr>
                <a:t>(</a:t>
              </a:r>
              <a:r>
                <a:rPr lang="en-US" sz="2000" i="1" dirty="0">
                  <a:solidFill>
                    <a:srgbClr val="000000"/>
                  </a:solidFill>
                  <a:latin typeface="Arial" charset="0"/>
                </a:rPr>
                <a:t>s</a:t>
              </a:r>
              <a:r>
                <a:rPr lang="en-US" sz="2000" dirty="0">
                  <a:solidFill>
                    <a:srgbClr val="000000"/>
                  </a:solidFill>
                  <a:latin typeface="Arial" charset="0"/>
                </a:rPr>
                <a:t>)</a:t>
              </a:r>
              <a:r>
                <a:rPr lang="en-US" sz="2400" dirty="0">
                  <a:solidFill>
                    <a:srgbClr val="000000"/>
                  </a:solidFill>
                  <a:latin typeface="Arial" charset="0"/>
                </a:rPr>
                <a:t>          2Ag</a:t>
              </a:r>
              <a:r>
                <a:rPr lang="en-US" sz="2400" baseline="30000" dirty="0">
                  <a:solidFill>
                    <a:srgbClr val="000000"/>
                  </a:solidFill>
                  <a:latin typeface="Arial" charset="0"/>
                </a:rPr>
                <a:t>+</a:t>
              </a:r>
              <a:r>
                <a:rPr lang="en-US" sz="2400" dirty="0">
                  <a:solidFill>
                    <a:srgbClr val="000000"/>
                  </a:solidFill>
                  <a:latin typeface="Arial" charset="0"/>
                </a:rPr>
                <a:t> </a:t>
              </a:r>
              <a:r>
                <a:rPr lang="en-US" sz="2000" dirty="0">
                  <a:solidFill>
                    <a:srgbClr val="000000"/>
                  </a:solidFill>
                  <a:latin typeface="Arial" charset="0"/>
                </a:rPr>
                <a:t>(</a:t>
              </a:r>
              <a:r>
                <a:rPr lang="en-US" sz="2000" i="1" dirty="0" err="1">
                  <a:solidFill>
                    <a:srgbClr val="000000"/>
                  </a:solidFill>
                  <a:latin typeface="Arial" charset="0"/>
                </a:rPr>
                <a:t>aq</a:t>
              </a:r>
              <a:r>
                <a:rPr lang="en-US" sz="2000" dirty="0">
                  <a:solidFill>
                    <a:srgbClr val="000000"/>
                  </a:solidFill>
                  <a:latin typeface="Arial" charset="0"/>
                </a:rPr>
                <a:t>)</a:t>
              </a:r>
              <a:r>
                <a:rPr lang="en-US" sz="2400" dirty="0">
                  <a:solidFill>
                    <a:srgbClr val="000000"/>
                  </a:solidFill>
                  <a:latin typeface="Arial" charset="0"/>
                </a:rPr>
                <a:t> + CO</a:t>
              </a:r>
              <a:r>
                <a:rPr lang="en-US" sz="2400" baseline="-25000" dirty="0">
                  <a:solidFill>
                    <a:srgbClr val="000000"/>
                  </a:solidFill>
                  <a:latin typeface="Arial" charset="0"/>
                </a:rPr>
                <a:t>3</a:t>
              </a:r>
              <a:r>
                <a:rPr lang="en-US" sz="2400" baseline="30000" dirty="0">
                  <a:solidFill>
                    <a:srgbClr val="000000"/>
                  </a:solidFill>
                  <a:latin typeface="Arial" charset="0"/>
                </a:rPr>
                <a:t>2</a:t>
              </a:r>
              <a:r>
                <a:rPr lang="en-US" sz="2800" baseline="30000" dirty="0">
                  <a:solidFill>
                    <a:srgbClr val="000000"/>
                  </a:solidFill>
                  <a:latin typeface="Arial" charset="0"/>
                </a:rPr>
                <a:t>-</a:t>
              </a:r>
              <a:r>
                <a:rPr lang="en-US" sz="2400" dirty="0">
                  <a:solidFill>
                    <a:srgbClr val="000000"/>
                  </a:solidFill>
                  <a:latin typeface="Arial" charset="0"/>
                </a:rPr>
                <a:t> </a:t>
              </a:r>
              <a:r>
                <a:rPr lang="en-US" sz="2000" dirty="0">
                  <a:solidFill>
                    <a:srgbClr val="000000"/>
                  </a:solidFill>
                  <a:latin typeface="Arial" charset="0"/>
                </a:rPr>
                <a:t>(</a:t>
              </a:r>
              <a:r>
                <a:rPr lang="en-US" sz="2000" i="1" dirty="0" err="1">
                  <a:solidFill>
                    <a:srgbClr val="000000"/>
                  </a:solidFill>
                  <a:latin typeface="Arial" charset="0"/>
                </a:rPr>
                <a:t>aq</a:t>
              </a:r>
              <a:r>
                <a:rPr lang="en-US" sz="2000" dirty="0">
                  <a:solidFill>
                    <a:srgbClr val="000000"/>
                  </a:solidFill>
                  <a:latin typeface="Arial" charset="0"/>
                </a:rPr>
                <a:t>)</a:t>
              </a:r>
            </a:p>
          </p:txBody>
        </p:sp>
        <p:sp>
          <p:nvSpPr>
            <p:cNvPr id="20" name="Line 19"/>
            <p:cNvSpPr>
              <a:spLocks noChangeShapeType="1"/>
            </p:cNvSpPr>
            <p:nvPr/>
          </p:nvSpPr>
          <p:spPr bwMode="auto">
            <a:xfrm>
              <a:off x="1188" y="1872"/>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latin typeface="Arial" charset="0"/>
              </a:endParaRPr>
            </a:p>
          </p:txBody>
        </p:sp>
        <p:sp>
          <p:nvSpPr>
            <p:cNvPr id="21" name="Line 20"/>
            <p:cNvSpPr>
              <a:spLocks noChangeShapeType="1"/>
            </p:cNvSpPr>
            <p:nvPr/>
          </p:nvSpPr>
          <p:spPr bwMode="auto">
            <a:xfrm flipH="1">
              <a:off x="1188" y="1968"/>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latin typeface="Arial" charset="0"/>
              </a:endParaRPr>
            </a:p>
          </p:txBody>
        </p:sp>
      </p:grpSp>
      <p:sp>
        <p:nvSpPr>
          <p:cNvPr id="22" name="Text Box 21"/>
          <p:cNvSpPr txBox="1">
            <a:spLocks noChangeArrowheads="1"/>
          </p:cNvSpPr>
          <p:nvPr/>
        </p:nvSpPr>
        <p:spPr bwMode="auto">
          <a:xfrm>
            <a:off x="6181725" y="5377036"/>
            <a:ext cx="2652713"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dirty="0" err="1">
                <a:solidFill>
                  <a:srgbClr val="FF0000"/>
                </a:solidFill>
                <a:latin typeface="Arial" charset="0"/>
              </a:rPr>
              <a:t>K</a:t>
            </a:r>
            <a:r>
              <a:rPr lang="en-US" sz="2400" i="1" baseline="-25000" dirty="0" err="1">
                <a:solidFill>
                  <a:srgbClr val="FF0000"/>
                </a:solidFill>
                <a:latin typeface="Arial" charset="0"/>
              </a:rPr>
              <a:t>sp</a:t>
            </a:r>
            <a:r>
              <a:rPr lang="en-US" sz="2400" i="1" dirty="0">
                <a:solidFill>
                  <a:srgbClr val="000000"/>
                </a:solidFill>
                <a:latin typeface="Arial" charset="0"/>
              </a:rPr>
              <a:t> </a:t>
            </a:r>
            <a:r>
              <a:rPr lang="en-US" sz="2400" dirty="0">
                <a:solidFill>
                  <a:srgbClr val="000000"/>
                </a:solidFill>
                <a:latin typeface="Arial" charset="0"/>
              </a:rPr>
              <a:t>= [Ag</a:t>
            </a:r>
            <a:r>
              <a:rPr lang="en-US" sz="2400" baseline="30000" dirty="0">
                <a:solidFill>
                  <a:srgbClr val="000000"/>
                </a:solidFill>
                <a:latin typeface="Arial" charset="0"/>
              </a:rPr>
              <a:t>+</a:t>
            </a:r>
            <a:r>
              <a:rPr lang="en-US" sz="2400" dirty="0">
                <a:solidFill>
                  <a:srgbClr val="000000"/>
                </a:solidFill>
                <a:latin typeface="Arial" charset="0"/>
              </a:rPr>
              <a:t>]</a:t>
            </a:r>
            <a:r>
              <a:rPr lang="en-US" sz="2400" baseline="30000" dirty="0">
                <a:solidFill>
                  <a:srgbClr val="000000"/>
                </a:solidFill>
                <a:latin typeface="Arial" charset="0"/>
              </a:rPr>
              <a:t>2</a:t>
            </a:r>
            <a:r>
              <a:rPr lang="en-US" sz="2400" dirty="0">
                <a:solidFill>
                  <a:srgbClr val="000000"/>
                </a:solidFill>
                <a:latin typeface="Arial" charset="0"/>
              </a:rPr>
              <a:t>[CO</a:t>
            </a:r>
            <a:r>
              <a:rPr lang="en-US" sz="2400" baseline="-25000" dirty="0">
                <a:solidFill>
                  <a:srgbClr val="000000"/>
                </a:solidFill>
                <a:latin typeface="Arial" charset="0"/>
              </a:rPr>
              <a:t>3</a:t>
            </a:r>
            <a:r>
              <a:rPr lang="en-US" sz="2400" baseline="30000" dirty="0">
                <a:solidFill>
                  <a:srgbClr val="000000"/>
                </a:solidFill>
                <a:latin typeface="Arial" charset="0"/>
              </a:rPr>
              <a:t>2</a:t>
            </a:r>
            <a:r>
              <a:rPr lang="en-US" sz="2800" baseline="30000" dirty="0">
                <a:solidFill>
                  <a:srgbClr val="000000"/>
                </a:solidFill>
                <a:latin typeface="Arial" charset="0"/>
              </a:rPr>
              <a:t>-</a:t>
            </a:r>
            <a:r>
              <a:rPr lang="en-US" sz="2400" dirty="0">
                <a:solidFill>
                  <a:srgbClr val="000000"/>
                </a:solidFill>
                <a:latin typeface="Arial" charset="0"/>
              </a:rPr>
              <a:t>]</a:t>
            </a:r>
            <a:endParaRPr lang="en-US" sz="2400" i="1" dirty="0">
              <a:solidFill>
                <a:srgbClr val="000000"/>
              </a:solidFill>
              <a:latin typeface="Arial" charset="0"/>
            </a:endParaRPr>
          </a:p>
        </p:txBody>
      </p:sp>
      <p:grpSp>
        <p:nvGrpSpPr>
          <p:cNvPr id="23" name="Group 27"/>
          <p:cNvGrpSpPr>
            <a:grpSpLocks/>
          </p:cNvGrpSpPr>
          <p:nvPr/>
        </p:nvGrpSpPr>
        <p:grpSpPr bwMode="auto">
          <a:xfrm>
            <a:off x="119063" y="5950192"/>
            <a:ext cx="5900737" cy="457200"/>
            <a:chOff x="-228" y="2112"/>
            <a:chExt cx="3717" cy="288"/>
          </a:xfrm>
        </p:grpSpPr>
        <p:sp>
          <p:nvSpPr>
            <p:cNvPr id="24" name="Text Box 22"/>
            <p:cNvSpPr txBox="1">
              <a:spLocks noChangeArrowheads="1"/>
            </p:cNvSpPr>
            <p:nvPr/>
          </p:nvSpPr>
          <p:spPr bwMode="auto">
            <a:xfrm>
              <a:off x="-228" y="2112"/>
              <a:ext cx="3717" cy="288"/>
            </a:xfrm>
            <a:prstGeom prst="rect">
              <a:avLst/>
            </a:prstGeom>
            <a:noFill/>
            <a:ln w="9525">
              <a:noFill/>
              <a:miter lim="800000"/>
              <a:headEnd/>
              <a:tailEnd/>
            </a:ln>
          </p:spPr>
          <p:txBody>
            <a:bodyPr wrap="none">
              <a:spAutoFit/>
            </a:bodyPr>
            <a:lstStyle/>
            <a:p>
              <a:pPr algn="r" fontAlgn="base">
                <a:spcBef>
                  <a:spcPct val="0"/>
                </a:spcBef>
                <a:spcAft>
                  <a:spcPct val="0"/>
                </a:spcAft>
              </a:pPr>
              <a:r>
                <a:rPr lang="en-US" sz="2400" dirty="0">
                  <a:solidFill>
                    <a:srgbClr val="000000"/>
                  </a:solidFill>
                  <a:latin typeface="Arial" charset="0"/>
                </a:rPr>
                <a:t>Ca</a:t>
              </a:r>
              <a:r>
                <a:rPr lang="en-US" sz="2400" baseline="-25000" dirty="0">
                  <a:solidFill>
                    <a:srgbClr val="000000"/>
                  </a:solidFill>
                  <a:latin typeface="Arial" charset="0"/>
                </a:rPr>
                <a:t>3</a:t>
              </a:r>
              <a:r>
                <a:rPr lang="en-US" sz="2400" dirty="0">
                  <a:solidFill>
                    <a:srgbClr val="000000"/>
                  </a:solidFill>
                  <a:latin typeface="Arial" charset="0"/>
                </a:rPr>
                <a:t>(PO</a:t>
              </a:r>
              <a:r>
                <a:rPr lang="en-US" sz="2400" baseline="-25000" dirty="0">
                  <a:solidFill>
                    <a:srgbClr val="000000"/>
                  </a:solidFill>
                  <a:latin typeface="Arial" charset="0"/>
                </a:rPr>
                <a:t>4</a:t>
              </a:r>
              <a:r>
                <a:rPr lang="en-US" sz="2400" dirty="0">
                  <a:solidFill>
                    <a:srgbClr val="000000"/>
                  </a:solidFill>
                  <a:latin typeface="Arial" charset="0"/>
                </a:rPr>
                <a:t>)</a:t>
              </a:r>
              <a:r>
                <a:rPr lang="en-US" sz="2400" baseline="-25000" dirty="0">
                  <a:solidFill>
                    <a:srgbClr val="000000"/>
                  </a:solidFill>
                  <a:latin typeface="Arial" charset="0"/>
                </a:rPr>
                <a:t>2</a:t>
              </a:r>
              <a:r>
                <a:rPr lang="en-US" sz="2400" dirty="0">
                  <a:solidFill>
                    <a:srgbClr val="000000"/>
                  </a:solidFill>
                  <a:latin typeface="Arial" charset="0"/>
                </a:rPr>
                <a:t> </a:t>
              </a:r>
              <a:r>
                <a:rPr lang="en-US" sz="2000" dirty="0">
                  <a:solidFill>
                    <a:srgbClr val="000000"/>
                  </a:solidFill>
                  <a:latin typeface="Arial" charset="0"/>
                </a:rPr>
                <a:t>(</a:t>
              </a:r>
              <a:r>
                <a:rPr lang="en-US" sz="2000" i="1" dirty="0">
                  <a:solidFill>
                    <a:srgbClr val="000000"/>
                  </a:solidFill>
                  <a:latin typeface="Arial" charset="0"/>
                </a:rPr>
                <a:t>s</a:t>
              </a:r>
              <a:r>
                <a:rPr lang="en-US" sz="2000" dirty="0">
                  <a:solidFill>
                    <a:srgbClr val="000000"/>
                  </a:solidFill>
                  <a:latin typeface="Arial" charset="0"/>
                </a:rPr>
                <a:t>)</a:t>
              </a:r>
              <a:r>
                <a:rPr lang="en-US" sz="2400" dirty="0">
                  <a:solidFill>
                    <a:srgbClr val="000000"/>
                  </a:solidFill>
                  <a:latin typeface="Arial" charset="0"/>
                </a:rPr>
                <a:t>          3Ca</a:t>
              </a:r>
              <a:r>
                <a:rPr lang="en-US" sz="2400" baseline="30000" dirty="0">
                  <a:solidFill>
                    <a:srgbClr val="000000"/>
                  </a:solidFill>
                  <a:latin typeface="Arial" charset="0"/>
                </a:rPr>
                <a:t>2+</a:t>
              </a:r>
              <a:r>
                <a:rPr lang="en-US" sz="2400" dirty="0">
                  <a:solidFill>
                    <a:srgbClr val="000000"/>
                  </a:solidFill>
                  <a:latin typeface="Arial" charset="0"/>
                </a:rPr>
                <a:t> </a:t>
              </a:r>
              <a:r>
                <a:rPr lang="en-US" sz="2000" dirty="0">
                  <a:solidFill>
                    <a:srgbClr val="000000"/>
                  </a:solidFill>
                  <a:latin typeface="Arial" charset="0"/>
                </a:rPr>
                <a:t>(</a:t>
              </a:r>
              <a:r>
                <a:rPr lang="en-US" sz="2000" i="1" dirty="0" err="1">
                  <a:solidFill>
                    <a:srgbClr val="000000"/>
                  </a:solidFill>
                  <a:latin typeface="Arial" charset="0"/>
                </a:rPr>
                <a:t>aq</a:t>
              </a:r>
              <a:r>
                <a:rPr lang="en-US" sz="2000" dirty="0">
                  <a:solidFill>
                    <a:srgbClr val="000000"/>
                  </a:solidFill>
                  <a:latin typeface="Arial" charset="0"/>
                </a:rPr>
                <a:t>)</a:t>
              </a:r>
              <a:r>
                <a:rPr lang="en-US" sz="2400" dirty="0">
                  <a:solidFill>
                    <a:srgbClr val="000000"/>
                  </a:solidFill>
                  <a:latin typeface="Arial" charset="0"/>
                </a:rPr>
                <a:t> + 2PO</a:t>
              </a:r>
              <a:r>
                <a:rPr lang="en-US" sz="2400" baseline="-25000" dirty="0">
                  <a:solidFill>
                    <a:srgbClr val="000000"/>
                  </a:solidFill>
                  <a:latin typeface="Arial" charset="0"/>
                </a:rPr>
                <a:t>4</a:t>
              </a:r>
              <a:r>
                <a:rPr lang="en-US" sz="2400" baseline="30000" dirty="0">
                  <a:solidFill>
                    <a:srgbClr val="000000"/>
                  </a:solidFill>
                  <a:latin typeface="Arial" charset="0"/>
                </a:rPr>
                <a:t>3</a:t>
              </a:r>
              <a:r>
                <a:rPr lang="en-US" sz="2800" baseline="30000" dirty="0">
                  <a:solidFill>
                    <a:srgbClr val="000000"/>
                  </a:solidFill>
                  <a:latin typeface="Arial" charset="0"/>
                </a:rPr>
                <a:t>-</a:t>
              </a:r>
              <a:r>
                <a:rPr lang="en-US" sz="2400" dirty="0">
                  <a:solidFill>
                    <a:srgbClr val="000000"/>
                  </a:solidFill>
                  <a:latin typeface="Arial" charset="0"/>
                </a:rPr>
                <a:t> </a:t>
              </a:r>
              <a:r>
                <a:rPr lang="en-US" sz="2000" dirty="0">
                  <a:solidFill>
                    <a:srgbClr val="000000"/>
                  </a:solidFill>
                  <a:latin typeface="Arial" charset="0"/>
                </a:rPr>
                <a:t>(</a:t>
              </a:r>
              <a:r>
                <a:rPr lang="en-US" sz="2000" i="1" dirty="0" err="1">
                  <a:solidFill>
                    <a:srgbClr val="000000"/>
                  </a:solidFill>
                  <a:latin typeface="Arial" charset="0"/>
                </a:rPr>
                <a:t>aq</a:t>
              </a:r>
              <a:r>
                <a:rPr lang="en-US" sz="2000" dirty="0">
                  <a:solidFill>
                    <a:srgbClr val="000000"/>
                  </a:solidFill>
                  <a:latin typeface="Arial" charset="0"/>
                </a:rPr>
                <a:t>)</a:t>
              </a:r>
            </a:p>
          </p:txBody>
        </p:sp>
        <p:sp>
          <p:nvSpPr>
            <p:cNvPr id="25" name="Line 23"/>
            <p:cNvSpPr>
              <a:spLocks noChangeShapeType="1"/>
            </p:cNvSpPr>
            <p:nvPr/>
          </p:nvSpPr>
          <p:spPr bwMode="auto">
            <a:xfrm>
              <a:off x="1000" y="2208"/>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latin typeface="Arial" charset="0"/>
              </a:endParaRPr>
            </a:p>
          </p:txBody>
        </p:sp>
        <p:sp>
          <p:nvSpPr>
            <p:cNvPr id="26" name="Line 24"/>
            <p:cNvSpPr>
              <a:spLocks noChangeShapeType="1"/>
            </p:cNvSpPr>
            <p:nvPr/>
          </p:nvSpPr>
          <p:spPr bwMode="auto">
            <a:xfrm flipH="1">
              <a:off x="1000" y="2304"/>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latin typeface="Arial" charset="0"/>
              </a:endParaRPr>
            </a:p>
          </p:txBody>
        </p:sp>
      </p:grpSp>
      <p:sp>
        <p:nvSpPr>
          <p:cNvPr id="27" name="Text Box 25"/>
          <p:cNvSpPr txBox="1">
            <a:spLocks noChangeArrowheads="1"/>
          </p:cNvSpPr>
          <p:nvPr/>
        </p:nvSpPr>
        <p:spPr bwMode="auto">
          <a:xfrm>
            <a:off x="6181725" y="5950192"/>
            <a:ext cx="2878138"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i="1" dirty="0" err="1">
                <a:solidFill>
                  <a:srgbClr val="FF0000"/>
                </a:solidFill>
                <a:latin typeface="Arial" charset="0"/>
              </a:rPr>
              <a:t>K</a:t>
            </a:r>
            <a:r>
              <a:rPr lang="en-US" sz="2400" i="1" baseline="-25000" dirty="0" err="1">
                <a:solidFill>
                  <a:srgbClr val="FF0000"/>
                </a:solidFill>
                <a:latin typeface="Arial" charset="0"/>
              </a:rPr>
              <a:t>sp</a:t>
            </a:r>
            <a:r>
              <a:rPr lang="en-US" sz="2400" i="1" dirty="0">
                <a:solidFill>
                  <a:srgbClr val="000000"/>
                </a:solidFill>
                <a:latin typeface="Arial" charset="0"/>
              </a:rPr>
              <a:t> </a:t>
            </a:r>
            <a:r>
              <a:rPr lang="en-US" sz="2400" dirty="0">
                <a:solidFill>
                  <a:srgbClr val="000000"/>
                </a:solidFill>
                <a:latin typeface="Arial" charset="0"/>
              </a:rPr>
              <a:t>= [Ca</a:t>
            </a:r>
            <a:r>
              <a:rPr lang="en-US" sz="2400" baseline="30000" dirty="0">
                <a:solidFill>
                  <a:srgbClr val="000000"/>
                </a:solidFill>
                <a:latin typeface="Arial" charset="0"/>
              </a:rPr>
              <a:t>2+</a:t>
            </a:r>
            <a:r>
              <a:rPr lang="en-US" sz="2400" dirty="0">
                <a:solidFill>
                  <a:srgbClr val="000000"/>
                </a:solidFill>
                <a:latin typeface="Arial" charset="0"/>
              </a:rPr>
              <a:t>]</a:t>
            </a:r>
            <a:r>
              <a:rPr lang="en-US" sz="2400" baseline="30000" dirty="0">
                <a:solidFill>
                  <a:srgbClr val="000000"/>
                </a:solidFill>
                <a:latin typeface="Arial" charset="0"/>
              </a:rPr>
              <a:t>3</a:t>
            </a:r>
            <a:r>
              <a:rPr lang="en-US" sz="2400" dirty="0">
                <a:solidFill>
                  <a:srgbClr val="000000"/>
                </a:solidFill>
                <a:latin typeface="Arial" charset="0"/>
              </a:rPr>
              <a:t>[PO</a:t>
            </a:r>
            <a:r>
              <a:rPr lang="en-US" sz="2400" baseline="-25000" dirty="0">
                <a:solidFill>
                  <a:srgbClr val="000000"/>
                </a:solidFill>
                <a:latin typeface="Arial" charset="0"/>
              </a:rPr>
              <a:t>4</a:t>
            </a:r>
            <a:r>
              <a:rPr lang="en-US" sz="2400" baseline="30000" dirty="0">
                <a:solidFill>
                  <a:srgbClr val="000000"/>
                </a:solidFill>
                <a:latin typeface="Arial" charset="0"/>
              </a:rPr>
              <a:t>3</a:t>
            </a:r>
            <a:r>
              <a:rPr lang="en-US" sz="2800" baseline="30000" dirty="0">
                <a:solidFill>
                  <a:srgbClr val="000000"/>
                </a:solidFill>
                <a:latin typeface="Arial" charset="0"/>
              </a:rPr>
              <a:t>-</a:t>
            </a:r>
            <a:r>
              <a:rPr lang="en-US" sz="2400" dirty="0">
                <a:solidFill>
                  <a:srgbClr val="000000"/>
                </a:solidFill>
                <a:latin typeface="Arial" charset="0"/>
              </a:rPr>
              <a:t>]</a:t>
            </a:r>
            <a:r>
              <a:rPr lang="en-US" sz="2400" baseline="30000" dirty="0">
                <a:solidFill>
                  <a:srgbClr val="000000"/>
                </a:solidFill>
                <a:latin typeface="Arial" charset="0"/>
              </a:rPr>
              <a:t>2</a:t>
            </a:r>
            <a:endParaRPr lang="en-US" sz="2400" i="1" dirty="0">
              <a:solidFill>
                <a:srgbClr val="000000"/>
              </a:solidFill>
              <a:latin typeface="Arial" charset="0"/>
            </a:endParaRPr>
          </a:p>
        </p:txBody>
      </p:sp>
      <p:sp>
        <p:nvSpPr>
          <p:cNvPr id="28" name="Rectangle 1031"/>
          <p:cNvSpPr>
            <a:spLocks noGrp="1" noChangeArrowheads="1"/>
          </p:cNvSpPr>
          <p:nvPr>
            <p:ph sz="half" idx="1"/>
          </p:nvPr>
        </p:nvSpPr>
        <p:spPr>
          <a:xfrm>
            <a:off x="563220" y="1163162"/>
            <a:ext cx="8077200" cy="461665"/>
          </a:xfrm>
        </p:spPr>
        <p:txBody>
          <a:bodyPr wrap="square">
            <a:spAutoFit/>
          </a:bodyPr>
          <a:lstStyle/>
          <a:p>
            <a:pPr>
              <a:buNone/>
            </a:pPr>
            <a:r>
              <a:rPr lang="en-US" altLang="en-US" sz="2400" dirty="0"/>
              <a:t>For a general dissolution/precipitation equilibrium such as:</a:t>
            </a:r>
          </a:p>
        </p:txBody>
      </p:sp>
      <p:grpSp>
        <p:nvGrpSpPr>
          <p:cNvPr id="29" name="Group 22"/>
          <p:cNvGrpSpPr/>
          <p:nvPr/>
        </p:nvGrpSpPr>
        <p:grpSpPr>
          <a:xfrm>
            <a:off x="2028757" y="1718287"/>
            <a:ext cx="5062604" cy="584775"/>
            <a:chOff x="2718483" y="1679518"/>
            <a:chExt cx="5062604" cy="584775"/>
          </a:xfrm>
        </p:grpSpPr>
        <p:sp>
          <p:nvSpPr>
            <p:cNvPr id="30" name="Text Box 13"/>
            <p:cNvSpPr txBox="1">
              <a:spLocks noChangeArrowheads="1"/>
            </p:cNvSpPr>
            <p:nvPr/>
          </p:nvSpPr>
          <p:spPr bwMode="auto">
            <a:xfrm>
              <a:off x="2718483" y="1679518"/>
              <a:ext cx="5062604" cy="584775"/>
            </a:xfrm>
            <a:prstGeom prst="rect">
              <a:avLst/>
            </a:prstGeom>
            <a:noFill/>
            <a:ln w="9525">
              <a:noFill/>
              <a:miter lim="800000"/>
              <a:headEnd/>
              <a:tailEnd/>
            </a:ln>
          </p:spPr>
          <p:txBody>
            <a:bodyPr wrap="none">
              <a:spAutoFit/>
            </a:bodyPr>
            <a:lstStyle/>
            <a:p>
              <a:r>
                <a:rPr lang="en-US" sz="3200" dirty="0" err="1"/>
                <a:t>A</a:t>
              </a:r>
              <a:r>
                <a:rPr lang="en-US" sz="3200" baseline="-25000" dirty="0" err="1"/>
                <a:t>a</a:t>
              </a:r>
              <a:r>
                <a:rPr lang="en-US" sz="3200" dirty="0" err="1"/>
                <a:t>B</a:t>
              </a:r>
              <a:r>
                <a:rPr lang="en-US" sz="3200" baseline="-25000" dirty="0" err="1"/>
                <a:t>b</a:t>
              </a:r>
              <a:r>
                <a:rPr lang="en-US" sz="3200" dirty="0"/>
                <a:t>(s)          </a:t>
              </a:r>
              <a:r>
                <a:rPr lang="en-US" sz="3200" i="1" dirty="0" err="1"/>
                <a:t>a</a:t>
              </a:r>
              <a:r>
                <a:rPr lang="en-US" sz="3200" dirty="0" err="1"/>
                <a:t>A</a:t>
              </a:r>
              <a:r>
                <a:rPr lang="en-US" sz="3200" dirty="0"/>
                <a:t> (</a:t>
              </a:r>
              <a:r>
                <a:rPr lang="en-US" sz="3200" dirty="0" err="1"/>
                <a:t>aq</a:t>
              </a:r>
              <a:r>
                <a:rPr lang="en-US" sz="3200" dirty="0"/>
                <a:t>) + </a:t>
              </a:r>
              <a:r>
                <a:rPr lang="en-US" sz="3200" dirty="0" err="1"/>
                <a:t>b</a:t>
              </a:r>
              <a:r>
                <a:rPr lang="en-US" sz="3200" i="1" dirty="0" err="1"/>
                <a:t>B</a:t>
              </a:r>
              <a:r>
                <a:rPr lang="en-US" sz="3200" i="1" dirty="0"/>
                <a:t> (</a:t>
              </a:r>
              <a:r>
                <a:rPr lang="en-US" sz="3200" i="1" dirty="0" err="1"/>
                <a:t>aq</a:t>
              </a:r>
              <a:r>
                <a:rPr lang="en-US" sz="3200" i="1" dirty="0"/>
                <a:t>)</a:t>
              </a:r>
            </a:p>
          </p:txBody>
        </p:sp>
        <p:graphicFrame>
          <p:nvGraphicFramePr>
            <p:cNvPr id="31" name="Object 2"/>
            <p:cNvGraphicFramePr>
              <a:graphicFrameLocks noChangeAspect="1"/>
            </p:cNvGraphicFramePr>
            <p:nvPr>
              <p:extLst>
                <p:ext uri="{D42A27DB-BD31-4B8C-83A1-F6EECF244321}">
                  <p14:modId xmlns:p14="http://schemas.microsoft.com/office/powerpoint/2010/main" val="3560171706"/>
                </p:ext>
              </p:extLst>
            </p:nvPr>
          </p:nvGraphicFramePr>
          <p:xfrm>
            <a:off x="4097321" y="1896187"/>
            <a:ext cx="620034" cy="182450"/>
          </p:xfrm>
          <a:graphic>
            <a:graphicData uri="http://schemas.openxmlformats.org/presentationml/2006/ole">
              <mc:AlternateContent xmlns:mc="http://schemas.openxmlformats.org/markup-compatibility/2006">
                <mc:Choice xmlns:v="urn:schemas-microsoft-com:vml" Requires="v">
                  <p:oleObj spid="_x0000_s319555" name="CS ChemDraw Drawing" r:id="rId3" imgW="1014619" imgH="243270" progId="ChemDraw.Document.6.0">
                    <p:embed/>
                  </p:oleObj>
                </mc:Choice>
                <mc:Fallback>
                  <p:oleObj name="CS ChemDraw Drawing" r:id="rId3" imgW="1014619" imgH="243270" progId="ChemDraw.Document.6.0">
                    <p:embed/>
                    <p:pic>
                      <p:nvPicPr>
                        <p:cNvPr id="0" name="Picture 5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7321" y="1896187"/>
                          <a:ext cx="620034" cy="18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33" name="Text Box 5"/>
          <p:cNvSpPr txBox="1">
            <a:spLocks noChangeArrowheads="1"/>
          </p:cNvSpPr>
          <p:nvPr/>
        </p:nvSpPr>
        <p:spPr bwMode="auto">
          <a:xfrm>
            <a:off x="3344232" y="2479045"/>
            <a:ext cx="1032270" cy="584775"/>
          </a:xfrm>
          <a:prstGeom prst="rect">
            <a:avLst/>
          </a:prstGeom>
          <a:noFill/>
          <a:ln w="9525">
            <a:noFill/>
            <a:miter lim="800000"/>
            <a:headEnd/>
            <a:tailEnd/>
          </a:ln>
          <a:effectLst/>
        </p:spPr>
        <p:txBody>
          <a:bodyPr wrap="none">
            <a:spAutoFit/>
          </a:bodyPr>
          <a:lstStyle/>
          <a:p>
            <a:pPr algn="r" eaLnBrk="1" hangingPunct="1"/>
            <a:r>
              <a:rPr lang="en-US" sz="3200" i="1" dirty="0" err="1">
                <a:solidFill>
                  <a:srgbClr val="FF0000"/>
                </a:solidFill>
              </a:rPr>
              <a:t>K</a:t>
            </a:r>
            <a:r>
              <a:rPr lang="en-US" sz="3200" i="1" baseline="-25000" dirty="0" err="1">
                <a:solidFill>
                  <a:srgbClr val="FF0000"/>
                </a:solidFill>
              </a:rPr>
              <a:t>sp</a:t>
            </a:r>
            <a:r>
              <a:rPr lang="en-US" sz="3200" dirty="0"/>
              <a:t> = </a:t>
            </a:r>
            <a:endParaRPr lang="en-US" sz="3200" i="1" dirty="0"/>
          </a:p>
        </p:txBody>
      </p:sp>
      <p:sp>
        <p:nvSpPr>
          <p:cNvPr id="37" name="Text Box 7"/>
          <p:cNvSpPr txBox="1">
            <a:spLocks noChangeArrowheads="1"/>
          </p:cNvSpPr>
          <p:nvPr/>
        </p:nvSpPr>
        <p:spPr bwMode="auto">
          <a:xfrm>
            <a:off x="4235340" y="2464194"/>
            <a:ext cx="806631" cy="584775"/>
          </a:xfrm>
          <a:prstGeom prst="rect">
            <a:avLst/>
          </a:prstGeom>
          <a:noFill/>
          <a:ln w="9525">
            <a:noFill/>
            <a:miter lim="800000"/>
            <a:headEnd/>
            <a:tailEnd/>
          </a:ln>
          <a:effectLst/>
        </p:spPr>
        <p:txBody>
          <a:bodyPr wrap="none">
            <a:spAutoFit/>
          </a:bodyPr>
          <a:lstStyle/>
          <a:p>
            <a:pPr eaLnBrk="1" hangingPunct="1"/>
            <a:r>
              <a:rPr lang="en-US" sz="3200" dirty="0"/>
              <a:t>[A]</a:t>
            </a:r>
            <a:r>
              <a:rPr lang="en-US" sz="3200" baseline="30000" dirty="0"/>
              <a:t>a</a:t>
            </a:r>
            <a:endParaRPr lang="en-US" sz="3200" dirty="0"/>
          </a:p>
        </p:txBody>
      </p:sp>
      <p:sp>
        <p:nvSpPr>
          <p:cNvPr id="38" name="Text Box 7"/>
          <p:cNvSpPr txBox="1">
            <a:spLocks noChangeArrowheads="1"/>
          </p:cNvSpPr>
          <p:nvPr/>
        </p:nvSpPr>
        <p:spPr bwMode="auto">
          <a:xfrm>
            <a:off x="4877888" y="2462219"/>
            <a:ext cx="805029" cy="584775"/>
          </a:xfrm>
          <a:prstGeom prst="rect">
            <a:avLst/>
          </a:prstGeom>
          <a:noFill/>
          <a:ln w="9525">
            <a:noFill/>
            <a:miter lim="800000"/>
            <a:headEnd/>
            <a:tailEnd/>
          </a:ln>
          <a:effectLst/>
        </p:spPr>
        <p:txBody>
          <a:bodyPr wrap="none">
            <a:spAutoFit/>
          </a:bodyPr>
          <a:lstStyle/>
          <a:p>
            <a:pPr eaLnBrk="1" hangingPunct="1"/>
            <a:r>
              <a:rPr lang="en-US" sz="3200" dirty="0"/>
              <a:t>[B]</a:t>
            </a:r>
            <a:r>
              <a:rPr lang="en-US" sz="3200" baseline="30000" dirty="0"/>
              <a:t>b</a:t>
            </a:r>
            <a:endParaRPr lang="en-US" sz="3200" dirty="0"/>
          </a:p>
        </p:txBody>
      </p:sp>
      <p:sp>
        <p:nvSpPr>
          <p:cNvPr id="32" name="Slide Number Placeholder 31"/>
          <p:cNvSpPr>
            <a:spLocks noGrp="1"/>
          </p:cNvSpPr>
          <p:nvPr>
            <p:ph type="sldNum" sz="quarter" idx="12"/>
          </p:nvPr>
        </p:nvSpPr>
        <p:spPr/>
        <p:txBody>
          <a:bodyPr/>
          <a:lstStyle/>
          <a:p>
            <a:fld id="{B6F15528-21DE-4FAA-801E-634DDDAF4B2B}" type="slidenum">
              <a:rPr lang="en-US" smtClean="0"/>
              <a:pPr/>
              <a:t>6</a:t>
            </a:fld>
            <a:endParaRPr lang="en-US"/>
          </a:p>
        </p:txBody>
      </p:sp>
    </p:spTree>
    <p:extLst>
      <p:ext uri="{BB962C8B-B14F-4D97-AF65-F5344CB8AC3E}">
        <p14:creationId xmlns:p14="http://schemas.microsoft.com/office/powerpoint/2010/main" val="9908607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14416" y="6355"/>
            <a:ext cx="7467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sysClr val="windowText" lastClr="000000"/>
                </a:solidFill>
                <a:effectLst/>
                <a:uLnTx/>
                <a:uFillTx/>
                <a:latin typeface="Calibri"/>
                <a:ea typeface="+mj-ea"/>
                <a:cs typeface="+mj-cs"/>
              </a:rPr>
              <a:t>pH and Solubility</a:t>
            </a:r>
          </a:p>
        </p:txBody>
      </p:sp>
      <p:sp>
        <p:nvSpPr>
          <p:cNvPr id="5" name="Text Box 4"/>
          <p:cNvSpPr txBox="1">
            <a:spLocks noChangeArrowheads="1"/>
          </p:cNvSpPr>
          <p:nvPr/>
        </p:nvSpPr>
        <p:spPr bwMode="auto">
          <a:xfrm>
            <a:off x="198306" y="928173"/>
            <a:ext cx="8670275" cy="1446550"/>
          </a:xfrm>
          <a:prstGeom prst="rect">
            <a:avLst/>
          </a:prstGeom>
          <a:noFill/>
          <a:ln w="9525">
            <a:noFill/>
            <a:miter lim="800000"/>
            <a:headEnd/>
            <a:tailEnd/>
          </a:ln>
        </p:spPr>
        <p:txBody>
          <a:bodyPr wrap="square">
            <a:spAutoFit/>
          </a:bodyPr>
          <a:lstStyle/>
          <a:p>
            <a:pPr fontAlgn="base">
              <a:spcBef>
                <a:spcPct val="0"/>
              </a:spcBef>
              <a:spcAft>
                <a:spcPct val="0"/>
              </a:spcAft>
            </a:pPr>
            <a:r>
              <a:rPr lang="en-US" sz="2200" dirty="0">
                <a:solidFill>
                  <a:srgbClr val="000000"/>
                </a:solidFill>
                <a:latin typeface="Calibri" pitchFamily="34" charset="0"/>
              </a:rPr>
              <a:t>The solubility of salts that generate acidic or basic ions is influenced by the pH of the solution.</a:t>
            </a:r>
          </a:p>
          <a:p>
            <a:pPr marL="573088" indent="-231775" fontAlgn="base">
              <a:spcBef>
                <a:spcPct val="0"/>
              </a:spcBef>
              <a:spcAft>
                <a:spcPct val="0"/>
              </a:spcAft>
              <a:buFont typeface="Arial" pitchFamily="34" charset="0"/>
              <a:buChar char="•"/>
            </a:pPr>
            <a:r>
              <a:rPr lang="en-US" sz="2200" dirty="0">
                <a:solidFill>
                  <a:srgbClr val="000000"/>
                </a:solidFill>
                <a:latin typeface="Calibri" pitchFamily="34" charset="0"/>
              </a:rPr>
              <a:t>Insoluble bases dissolve in acidic solutions</a:t>
            </a:r>
          </a:p>
          <a:p>
            <a:pPr marL="573088" indent="-231775" fontAlgn="base">
              <a:spcBef>
                <a:spcPct val="0"/>
              </a:spcBef>
              <a:spcAft>
                <a:spcPct val="0"/>
              </a:spcAft>
              <a:buFont typeface="Arial" pitchFamily="34" charset="0"/>
              <a:buChar char="•"/>
            </a:pPr>
            <a:r>
              <a:rPr lang="en-US" sz="2200" dirty="0">
                <a:solidFill>
                  <a:srgbClr val="000000"/>
                </a:solidFill>
                <a:latin typeface="Calibri" pitchFamily="34" charset="0"/>
              </a:rPr>
              <a:t>Insoluble acids dissolve in basic solutions</a:t>
            </a:r>
          </a:p>
        </p:txBody>
      </p:sp>
      <p:grpSp>
        <p:nvGrpSpPr>
          <p:cNvPr id="7" name="Group 22"/>
          <p:cNvGrpSpPr/>
          <p:nvPr/>
        </p:nvGrpSpPr>
        <p:grpSpPr>
          <a:xfrm>
            <a:off x="854303" y="2561784"/>
            <a:ext cx="3557384" cy="400110"/>
            <a:chOff x="2916603" y="1679518"/>
            <a:chExt cx="3557384" cy="400110"/>
          </a:xfrm>
        </p:grpSpPr>
        <p:sp>
          <p:nvSpPr>
            <p:cNvPr id="8" name="Text Box 13"/>
            <p:cNvSpPr txBox="1">
              <a:spLocks noChangeArrowheads="1"/>
            </p:cNvSpPr>
            <p:nvPr/>
          </p:nvSpPr>
          <p:spPr bwMode="auto">
            <a:xfrm>
              <a:off x="2916603" y="1679518"/>
              <a:ext cx="3557384" cy="400110"/>
            </a:xfrm>
            <a:prstGeom prst="rect">
              <a:avLst/>
            </a:prstGeom>
            <a:noFill/>
            <a:ln w="9525">
              <a:noFill/>
              <a:miter lim="800000"/>
              <a:headEnd/>
              <a:tailEnd/>
            </a:ln>
          </p:spPr>
          <p:txBody>
            <a:bodyPr wrap="none">
              <a:spAutoFit/>
            </a:bodyPr>
            <a:lstStyle/>
            <a:p>
              <a:r>
                <a:rPr lang="en-US" sz="2000" dirty="0">
                  <a:latin typeface="Calibri" panose="020F0502020204030204" pitchFamily="34" charset="0"/>
                </a:rPr>
                <a:t>PbF</a:t>
              </a:r>
              <a:r>
                <a:rPr lang="en-US" sz="2000" baseline="-25000" dirty="0">
                  <a:latin typeface="Calibri" panose="020F0502020204030204" pitchFamily="34" charset="0"/>
                </a:rPr>
                <a:t>2</a:t>
              </a:r>
              <a:r>
                <a:rPr lang="en-US" sz="2000" dirty="0">
                  <a:latin typeface="Calibri" panose="020F0502020204030204" pitchFamily="34" charset="0"/>
                </a:rPr>
                <a:t>(s)           Pb</a:t>
              </a:r>
              <a:r>
                <a:rPr lang="en-US" sz="2000" baseline="30000" dirty="0">
                  <a:latin typeface="Calibri" panose="020F0502020204030204" pitchFamily="34" charset="0"/>
                </a:rPr>
                <a:t>2+</a:t>
              </a:r>
              <a:r>
                <a:rPr lang="en-US" sz="2000" dirty="0">
                  <a:latin typeface="Calibri" panose="020F0502020204030204" pitchFamily="34" charset="0"/>
                </a:rPr>
                <a:t> (</a:t>
              </a:r>
              <a:r>
                <a:rPr lang="en-US" sz="2000" dirty="0" err="1">
                  <a:latin typeface="Calibri" panose="020F0502020204030204" pitchFamily="34" charset="0"/>
                </a:rPr>
                <a:t>aq</a:t>
              </a:r>
              <a:r>
                <a:rPr lang="en-US" sz="2000" dirty="0">
                  <a:latin typeface="Calibri" panose="020F0502020204030204" pitchFamily="34" charset="0"/>
                </a:rPr>
                <a:t>) + 2F</a:t>
              </a:r>
              <a:r>
                <a:rPr lang="en-US" sz="2000" baseline="30000" dirty="0">
                  <a:latin typeface="Calibri" panose="020F0502020204030204" pitchFamily="34" charset="0"/>
                </a:rPr>
                <a:t>-</a:t>
              </a:r>
              <a:r>
                <a:rPr lang="en-US" sz="2000" dirty="0">
                  <a:latin typeface="Calibri" panose="020F0502020204030204" pitchFamily="34" charset="0"/>
                </a:rPr>
                <a:t> (</a:t>
              </a:r>
              <a:r>
                <a:rPr lang="en-US" sz="2000" dirty="0" err="1">
                  <a:latin typeface="Calibri" panose="020F0502020204030204" pitchFamily="34" charset="0"/>
                </a:rPr>
                <a:t>aq</a:t>
              </a:r>
              <a:r>
                <a:rPr lang="en-US" sz="2000" dirty="0">
                  <a:latin typeface="Calibri" panose="020F0502020204030204" pitchFamily="34" charset="0"/>
                </a:rPr>
                <a:t>)</a:t>
              </a:r>
            </a:p>
          </p:txBody>
        </p:sp>
        <p:graphicFrame>
          <p:nvGraphicFramePr>
            <p:cNvPr id="9" name="Object 2"/>
            <p:cNvGraphicFramePr>
              <a:graphicFrameLocks noChangeAspect="1"/>
            </p:cNvGraphicFramePr>
            <p:nvPr>
              <p:extLst>
                <p:ext uri="{D42A27DB-BD31-4B8C-83A1-F6EECF244321}">
                  <p14:modId xmlns:p14="http://schemas.microsoft.com/office/powerpoint/2010/main" val="2691199207"/>
                </p:ext>
              </p:extLst>
            </p:nvPr>
          </p:nvGraphicFramePr>
          <p:xfrm>
            <a:off x="3770303" y="1806400"/>
            <a:ext cx="517415" cy="182450"/>
          </p:xfrm>
          <a:graphic>
            <a:graphicData uri="http://schemas.openxmlformats.org/presentationml/2006/ole">
              <mc:AlternateContent xmlns:mc="http://schemas.openxmlformats.org/markup-compatibility/2006">
                <mc:Choice xmlns:v="urn:schemas-microsoft-com:vml" Requires="v">
                  <p:oleObj spid="_x0000_s634945" name="CS ChemDraw Drawing" r:id="rId3" imgW="1014619" imgH="243270" progId="ChemDraw.Document.6.0">
                    <p:embed/>
                  </p:oleObj>
                </mc:Choice>
                <mc:Fallback>
                  <p:oleObj name="CS ChemDraw Drawing" r:id="rId3" imgW="1014619" imgH="243270" progId="ChemDraw.Document.6.0">
                    <p:embed/>
                    <p:pic>
                      <p:nvPicPr>
                        <p:cNvPr id="0" name="Picture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0303" y="1806400"/>
                          <a:ext cx="517415" cy="18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634883" name="Picture 3"/>
          <p:cNvPicPr>
            <a:picLocks noChangeAspect="1" noChangeArrowheads="1"/>
          </p:cNvPicPr>
          <p:nvPr/>
        </p:nvPicPr>
        <p:blipFill>
          <a:blip r:embed="rId5" cstate="print"/>
          <a:srcRect/>
          <a:stretch>
            <a:fillRect/>
          </a:stretch>
        </p:blipFill>
        <p:spPr bwMode="auto">
          <a:xfrm>
            <a:off x="1698725" y="3157247"/>
            <a:ext cx="1980913" cy="2798327"/>
          </a:xfrm>
          <a:prstGeom prst="rect">
            <a:avLst/>
          </a:prstGeom>
          <a:noFill/>
          <a:ln w="9525">
            <a:noFill/>
            <a:miter lim="800000"/>
            <a:headEnd/>
            <a:tailEnd/>
          </a:ln>
        </p:spPr>
      </p:pic>
      <p:sp>
        <p:nvSpPr>
          <p:cNvPr id="11" name="Line 6"/>
          <p:cNvSpPr>
            <a:spLocks noChangeShapeType="1"/>
          </p:cNvSpPr>
          <p:nvPr/>
        </p:nvSpPr>
        <p:spPr bwMode="auto">
          <a:xfrm>
            <a:off x="3886026" y="4437848"/>
            <a:ext cx="1287331"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000">
              <a:solidFill>
                <a:srgbClr val="000000"/>
              </a:solidFill>
              <a:latin typeface="Calibri" pitchFamily="34" charset="0"/>
            </a:endParaRPr>
          </a:p>
        </p:txBody>
      </p:sp>
      <p:grpSp>
        <p:nvGrpSpPr>
          <p:cNvPr id="12" name="Group 22"/>
          <p:cNvGrpSpPr/>
          <p:nvPr/>
        </p:nvGrpSpPr>
        <p:grpSpPr>
          <a:xfrm>
            <a:off x="3172458" y="6127383"/>
            <a:ext cx="3119765" cy="400110"/>
            <a:chOff x="2916603" y="1679518"/>
            <a:chExt cx="3119765" cy="400110"/>
          </a:xfrm>
        </p:grpSpPr>
        <p:sp>
          <p:nvSpPr>
            <p:cNvPr id="13" name="Text Box 13"/>
            <p:cNvSpPr txBox="1">
              <a:spLocks noChangeArrowheads="1"/>
            </p:cNvSpPr>
            <p:nvPr/>
          </p:nvSpPr>
          <p:spPr bwMode="auto">
            <a:xfrm>
              <a:off x="2916603" y="1679518"/>
              <a:ext cx="3119765" cy="400110"/>
            </a:xfrm>
            <a:prstGeom prst="rect">
              <a:avLst/>
            </a:prstGeom>
            <a:noFill/>
            <a:ln w="9525">
              <a:noFill/>
              <a:miter lim="800000"/>
              <a:headEnd/>
              <a:tailEnd/>
            </a:ln>
          </p:spPr>
          <p:txBody>
            <a:bodyPr wrap="none">
              <a:spAutoFit/>
            </a:bodyPr>
            <a:lstStyle/>
            <a:p>
              <a:r>
                <a:rPr lang="en-US" sz="2000" dirty="0">
                  <a:latin typeface="Calibri" panose="020F0502020204030204" pitchFamily="34" charset="0"/>
                </a:rPr>
                <a:t>HF(</a:t>
              </a:r>
              <a:r>
                <a:rPr lang="en-US" sz="2000" dirty="0" err="1">
                  <a:latin typeface="Calibri" panose="020F0502020204030204" pitchFamily="34" charset="0"/>
                </a:rPr>
                <a:t>aq</a:t>
              </a:r>
              <a:r>
                <a:rPr lang="en-US" sz="2000" dirty="0">
                  <a:latin typeface="Calibri" panose="020F0502020204030204" pitchFamily="34" charset="0"/>
                </a:rPr>
                <a:t>)           H</a:t>
              </a:r>
              <a:r>
                <a:rPr lang="en-US" sz="2000" baseline="30000" dirty="0">
                  <a:latin typeface="Calibri" panose="020F0502020204030204" pitchFamily="34" charset="0"/>
                </a:rPr>
                <a:t>+</a:t>
              </a:r>
              <a:r>
                <a:rPr lang="en-US" sz="2000" dirty="0">
                  <a:latin typeface="Calibri" panose="020F0502020204030204" pitchFamily="34" charset="0"/>
                </a:rPr>
                <a:t> (</a:t>
              </a:r>
              <a:r>
                <a:rPr lang="en-US" sz="2000" dirty="0" err="1">
                  <a:latin typeface="Calibri" panose="020F0502020204030204" pitchFamily="34" charset="0"/>
                </a:rPr>
                <a:t>aq</a:t>
              </a:r>
              <a:r>
                <a:rPr lang="en-US" sz="2000" dirty="0">
                  <a:latin typeface="Calibri" panose="020F0502020204030204" pitchFamily="34" charset="0"/>
                </a:rPr>
                <a:t>) + F</a:t>
              </a:r>
              <a:r>
                <a:rPr lang="en-US" sz="2000" baseline="30000" dirty="0">
                  <a:latin typeface="Calibri" panose="020F0502020204030204" pitchFamily="34" charset="0"/>
                </a:rPr>
                <a:t>-</a:t>
              </a:r>
              <a:r>
                <a:rPr lang="en-US" sz="2000" dirty="0">
                  <a:latin typeface="Calibri" panose="020F0502020204030204" pitchFamily="34" charset="0"/>
                </a:rPr>
                <a:t> (</a:t>
              </a:r>
              <a:r>
                <a:rPr lang="en-US" sz="2000" dirty="0" err="1">
                  <a:latin typeface="Calibri" panose="020F0502020204030204" pitchFamily="34" charset="0"/>
                </a:rPr>
                <a:t>aq</a:t>
              </a:r>
              <a:r>
                <a:rPr lang="en-US" sz="2000" dirty="0">
                  <a:latin typeface="Calibri" panose="020F0502020204030204" pitchFamily="34" charset="0"/>
                </a:rPr>
                <a:t>)</a:t>
              </a:r>
            </a:p>
          </p:txBody>
        </p:sp>
        <p:graphicFrame>
          <p:nvGraphicFramePr>
            <p:cNvPr id="14" name="Object 2"/>
            <p:cNvGraphicFramePr>
              <a:graphicFrameLocks noChangeAspect="1"/>
            </p:cNvGraphicFramePr>
            <p:nvPr>
              <p:extLst>
                <p:ext uri="{D42A27DB-BD31-4B8C-83A1-F6EECF244321}">
                  <p14:modId xmlns:p14="http://schemas.microsoft.com/office/powerpoint/2010/main" val="2691199207"/>
                </p:ext>
              </p:extLst>
            </p:nvPr>
          </p:nvGraphicFramePr>
          <p:xfrm>
            <a:off x="3770303" y="1806400"/>
            <a:ext cx="517415" cy="182450"/>
          </p:xfrm>
          <a:graphic>
            <a:graphicData uri="http://schemas.openxmlformats.org/presentationml/2006/ole">
              <mc:AlternateContent xmlns:mc="http://schemas.openxmlformats.org/markup-compatibility/2006">
                <mc:Choice xmlns:v="urn:schemas-microsoft-com:vml" Requires="v">
                  <p:oleObj spid="_x0000_s634946" name="CS ChemDraw Drawing" r:id="rId6" imgW="1014619" imgH="243270" progId="ChemDraw.Document.6.0">
                    <p:embed/>
                  </p:oleObj>
                </mc:Choice>
                <mc:Fallback>
                  <p:oleObj name="CS ChemDraw Drawing" r:id="rId6" imgW="1014619" imgH="243270" progId="ChemDraw.Document.6.0">
                    <p:embed/>
                    <p:pic>
                      <p:nvPicPr>
                        <p:cNvPr id="0" name="Picture 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0303" y="1806400"/>
                          <a:ext cx="517415" cy="18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5" name="Rectangle 14"/>
          <p:cNvSpPr/>
          <p:nvPr/>
        </p:nvSpPr>
        <p:spPr>
          <a:xfrm>
            <a:off x="4089201" y="4023996"/>
            <a:ext cx="906017" cy="400110"/>
          </a:xfrm>
          <a:prstGeom prst="rect">
            <a:avLst/>
          </a:prstGeom>
        </p:spPr>
        <p:txBody>
          <a:bodyPr wrap="none">
            <a:spAutoFit/>
          </a:bodyPr>
          <a:lstStyle/>
          <a:p>
            <a:r>
              <a:rPr lang="en-US" sz="2000" dirty="0">
                <a:solidFill>
                  <a:prstClr val="black"/>
                </a:solidFill>
                <a:latin typeface="Calibri" panose="020F0502020204030204" pitchFamily="34" charset="0"/>
              </a:rPr>
              <a:t>Add H</a:t>
            </a:r>
            <a:r>
              <a:rPr lang="en-US" sz="2000" baseline="30000" dirty="0">
                <a:solidFill>
                  <a:prstClr val="black"/>
                </a:solidFill>
                <a:latin typeface="Calibri" panose="020F0502020204030204" pitchFamily="34" charset="0"/>
              </a:rPr>
              <a:t>+</a:t>
            </a:r>
            <a:endParaRPr lang="en-US" baseline="30000" dirty="0"/>
          </a:p>
        </p:txBody>
      </p:sp>
      <p:pic>
        <p:nvPicPr>
          <p:cNvPr id="634885" name="Picture 5"/>
          <p:cNvPicPr>
            <a:picLocks noChangeAspect="1" noChangeArrowheads="1"/>
          </p:cNvPicPr>
          <p:nvPr/>
        </p:nvPicPr>
        <p:blipFill>
          <a:blip r:embed="rId7" cstate="print"/>
          <a:srcRect/>
          <a:stretch>
            <a:fillRect/>
          </a:stretch>
        </p:blipFill>
        <p:spPr bwMode="auto">
          <a:xfrm>
            <a:off x="5479577" y="3150823"/>
            <a:ext cx="1956813" cy="2833891"/>
          </a:xfrm>
          <a:prstGeom prst="rect">
            <a:avLst/>
          </a:prstGeom>
          <a:noFill/>
          <a:ln w="9525">
            <a:noFill/>
            <a:miter lim="800000"/>
            <a:headEnd/>
            <a:tailEnd/>
          </a:ln>
        </p:spPr>
      </p:pic>
      <p:cxnSp>
        <p:nvCxnSpPr>
          <p:cNvPr id="17" name="Straight Arrow Connector 16"/>
          <p:cNvCxnSpPr/>
          <p:nvPr/>
        </p:nvCxnSpPr>
        <p:spPr>
          <a:xfrm flipV="1">
            <a:off x="4785895" y="5805160"/>
            <a:ext cx="0" cy="3193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3725259" y="6055775"/>
            <a:ext cx="844792"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664946" y="2904412"/>
            <a:ext cx="0" cy="25061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527559" y="2506509"/>
            <a:ext cx="896152"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5354871" y="6450728"/>
            <a:ext cx="1040670" cy="307777"/>
          </a:xfrm>
          <a:prstGeom prst="rect">
            <a:avLst/>
          </a:prstGeom>
        </p:spPr>
        <p:txBody>
          <a:bodyPr wrap="none">
            <a:spAutoFit/>
          </a:bodyPr>
          <a:lstStyle/>
          <a:p>
            <a:r>
              <a:rPr lang="en-US" sz="1400" dirty="0">
                <a:solidFill>
                  <a:srgbClr val="FF0000"/>
                </a:solidFill>
              </a:rPr>
              <a:t>Decreases</a:t>
            </a:r>
          </a:p>
        </p:txBody>
      </p:sp>
      <p:sp>
        <p:nvSpPr>
          <p:cNvPr id="19" name="Slide Number Placeholder 18"/>
          <p:cNvSpPr>
            <a:spLocks noGrp="1"/>
          </p:cNvSpPr>
          <p:nvPr>
            <p:ph type="sldNum" sz="quarter" idx="12"/>
          </p:nvPr>
        </p:nvSpPr>
        <p:spPr/>
        <p:txBody>
          <a:bodyPr/>
          <a:lstStyle/>
          <a:p>
            <a:fld id="{B6F15528-21DE-4FAA-801E-634DDDAF4B2B}" type="slidenum">
              <a:rPr lang="en-US" smtClean="0"/>
              <a:pPr/>
              <a:t>60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48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3488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P spid="2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Text Placeholder 2"/>
          <p:cNvSpPr>
            <a:spLocks/>
          </p:cNvSpPr>
          <p:nvPr/>
        </p:nvSpPr>
        <p:spPr bwMode="auto">
          <a:xfrm>
            <a:off x="152400" y="762000"/>
            <a:ext cx="8807450" cy="1309171"/>
          </a:xfrm>
          <a:prstGeom prst="rect">
            <a:avLst/>
          </a:prstGeom>
          <a:noFill/>
          <a:ln w="9525">
            <a:noFill/>
            <a:miter lim="800000"/>
            <a:headEnd/>
            <a:tailEnd/>
          </a:ln>
        </p:spPr>
        <p:txBody>
          <a:bodyPr/>
          <a:lstStyle/>
          <a:p>
            <a:pPr fontAlgn="base">
              <a:spcBef>
                <a:spcPct val="20000"/>
              </a:spcBef>
              <a:spcAft>
                <a:spcPct val="0"/>
              </a:spcAft>
              <a:buFont typeface="Arial" charset="0"/>
              <a:buNone/>
            </a:pPr>
            <a:r>
              <a:rPr lang="en-US" sz="2400" dirty="0">
                <a:solidFill>
                  <a:srgbClr val="000000"/>
                </a:solidFill>
              </a:rPr>
              <a:t>Which of the following compounds will be more soluble in acidic solution (H</a:t>
            </a:r>
            <a:r>
              <a:rPr lang="en-US" sz="2400" baseline="30000" dirty="0">
                <a:solidFill>
                  <a:srgbClr val="000000"/>
                </a:solidFill>
              </a:rPr>
              <a:t>+</a:t>
            </a:r>
            <a:r>
              <a:rPr lang="en-US" sz="2400" dirty="0">
                <a:solidFill>
                  <a:srgbClr val="000000"/>
                </a:solidFill>
              </a:rPr>
              <a:t>) than in water:</a:t>
            </a:r>
          </a:p>
          <a:p>
            <a:pPr fontAlgn="base">
              <a:spcBef>
                <a:spcPct val="20000"/>
              </a:spcBef>
              <a:spcAft>
                <a:spcPct val="0"/>
              </a:spcAft>
              <a:buFont typeface="Arial" charset="0"/>
              <a:buAutoNum type="alphaLcParenBoth"/>
            </a:pPr>
            <a:r>
              <a:rPr lang="en-US" sz="2400" dirty="0">
                <a:solidFill>
                  <a:srgbClr val="000000"/>
                </a:solidFill>
              </a:rPr>
              <a:t> </a:t>
            </a:r>
            <a:r>
              <a:rPr lang="en-US" sz="2400" dirty="0" err="1">
                <a:solidFill>
                  <a:srgbClr val="000000"/>
                </a:solidFill>
              </a:rPr>
              <a:t>CuS</a:t>
            </a:r>
            <a:endParaRPr lang="en-US" sz="2400" dirty="0">
              <a:solidFill>
                <a:srgbClr val="000000"/>
              </a:solidFill>
            </a:endParaRPr>
          </a:p>
        </p:txBody>
      </p:sp>
      <p:sp>
        <p:nvSpPr>
          <p:cNvPr id="4" name="Slide Number Placeholder 1"/>
          <p:cNvSpPr>
            <a:spLocks noGrp="1"/>
          </p:cNvSpPr>
          <p:nvPr>
            <p:ph type="sldNum" sz="quarter" idx="10"/>
          </p:nvPr>
        </p:nvSpPr>
        <p:spPr/>
        <p:txBody>
          <a:bodyPr/>
          <a:lstStyle/>
          <a:p>
            <a:pPr>
              <a:defRPr/>
            </a:pPr>
            <a:fld id="{B72C60B1-AFE6-427E-9D1C-DF4BB3536FA2}" type="slidenum">
              <a:rPr lang="en-US">
                <a:solidFill>
                  <a:srgbClr val="000000">
                    <a:tint val="75000"/>
                  </a:srgbClr>
                </a:solidFill>
              </a:rPr>
              <a:pPr>
                <a:defRPr/>
              </a:pPr>
              <a:t>61</a:t>
            </a:fld>
            <a:endParaRPr lang="en-US" dirty="0">
              <a:solidFill>
                <a:srgbClr val="000000">
                  <a:tint val="75000"/>
                </a:srgbClr>
              </a:solidFill>
            </a:endParaRPr>
          </a:p>
        </p:txBody>
      </p:sp>
      <p:grpSp>
        <p:nvGrpSpPr>
          <p:cNvPr id="7" name="Group 6"/>
          <p:cNvGrpSpPr/>
          <p:nvPr/>
        </p:nvGrpSpPr>
        <p:grpSpPr>
          <a:xfrm>
            <a:off x="1024579" y="2319859"/>
            <a:ext cx="3811836" cy="400110"/>
            <a:chOff x="1795755" y="2033421"/>
            <a:chExt cx="3811836" cy="400110"/>
          </a:xfrm>
        </p:grpSpPr>
        <p:sp>
          <p:nvSpPr>
            <p:cNvPr id="6" name="Rectangle 5"/>
            <p:cNvSpPr/>
            <p:nvPr/>
          </p:nvSpPr>
          <p:spPr>
            <a:xfrm>
              <a:off x="1795755" y="2033421"/>
              <a:ext cx="3811836" cy="400110"/>
            </a:xfrm>
            <a:prstGeom prst="rect">
              <a:avLst/>
            </a:prstGeom>
          </p:spPr>
          <p:txBody>
            <a:bodyPr wrap="square">
              <a:spAutoFit/>
            </a:bodyPr>
            <a:lstStyle/>
            <a:p>
              <a:pPr lvl="0" fontAlgn="base">
                <a:spcBef>
                  <a:spcPct val="20000"/>
                </a:spcBef>
                <a:spcAft>
                  <a:spcPct val="0"/>
                </a:spcAft>
                <a:tabLst>
                  <a:tab pos="1774825" algn="l"/>
                  <a:tab pos="3776663" algn="l"/>
                  <a:tab pos="6454775" algn="l"/>
                </a:tabLst>
              </a:pPr>
              <a:r>
                <a:rPr lang="en-US" sz="2000" dirty="0" err="1">
                  <a:solidFill>
                    <a:srgbClr val="000000"/>
                  </a:solidFill>
                </a:rPr>
                <a:t>CuS</a:t>
              </a:r>
              <a:r>
                <a:rPr lang="en-US" sz="2000" dirty="0">
                  <a:solidFill>
                    <a:srgbClr val="000000"/>
                  </a:solidFill>
                </a:rPr>
                <a:t>(</a:t>
              </a:r>
              <a:r>
                <a:rPr lang="en-US" sz="2000" i="1" dirty="0">
                  <a:solidFill>
                    <a:srgbClr val="000000"/>
                  </a:solidFill>
                </a:rPr>
                <a:t>s</a:t>
              </a:r>
              <a:r>
                <a:rPr lang="en-US" sz="2000" dirty="0">
                  <a:solidFill>
                    <a:srgbClr val="000000"/>
                  </a:solidFill>
                </a:rPr>
                <a:t>)           Cu</a:t>
              </a:r>
              <a:r>
                <a:rPr lang="en-US" sz="2000" baseline="30000" dirty="0">
                  <a:solidFill>
                    <a:srgbClr val="000000"/>
                  </a:solidFill>
                </a:rPr>
                <a:t>2+</a:t>
              </a:r>
              <a:r>
                <a:rPr lang="en-US" sz="2000" dirty="0">
                  <a:solidFill>
                    <a:srgbClr val="000000"/>
                  </a:solidFill>
                </a:rPr>
                <a:t>(</a:t>
              </a:r>
              <a:r>
                <a:rPr lang="en-US" sz="2000" i="1" dirty="0" err="1">
                  <a:solidFill>
                    <a:srgbClr val="000000"/>
                  </a:solidFill>
                </a:rPr>
                <a:t>aq</a:t>
              </a:r>
              <a:r>
                <a:rPr lang="en-US" sz="2000" dirty="0">
                  <a:solidFill>
                    <a:srgbClr val="000000"/>
                  </a:solidFill>
                </a:rPr>
                <a:t>) + S</a:t>
              </a:r>
              <a:r>
                <a:rPr lang="en-US" sz="2000" baseline="30000" dirty="0">
                  <a:solidFill>
                    <a:srgbClr val="000000"/>
                  </a:solidFill>
                </a:rPr>
                <a:t>2-</a:t>
              </a:r>
              <a:r>
                <a:rPr lang="en-US" sz="2000" dirty="0">
                  <a:solidFill>
                    <a:srgbClr val="000000"/>
                  </a:solidFill>
                </a:rPr>
                <a:t>(</a:t>
              </a:r>
              <a:r>
                <a:rPr lang="en-US" sz="2000" i="1" dirty="0" err="1">
                  <a:solidFill>
                    <a:srgbClr val="000000"/>
                  </a:solidFill>
                </a:rPr>
                <a:t>aq</a:t>
              </a:r>
              <a:r>
                <a:rPr lang="en-US" sz="2000" dirty="0">
                  <a:solidFill>
                    <a:srgbClr val="000000"/>
                  </a:solidFill>
                </a:rPr>
                <a:t>)</a:t>
              </a:r>
            </a:p>
          </p:txBody>
        </p:sp>
        <p:pic>
          <p:nvPicPr>
            <p:cNvPr id="5" name="Picture 4"/>
            <p:cNvPicPr>
              <a:picLocks noChangeAspect="1" noChangeArrowheads="1"/>
            </p:cNvPicPr>
            <p:nvPr/>
          </p:nvPicPr>
          <p:blipFill>
            <a:blip r:embed="rId2" cstate="print"/>
            <a:srcRect/>
            <a:stretch>
              <a:fillRect/>
            </a:stretch>
          </p:blipFill>
          <p:spPr bwMode="auto">
            <a:xfrm>
              <a:off x="2824891" y="2159305"/>
              <a:ext cx="457200" cy="153987"/>
            </a:xfrm>
            <a:prstGeom prst="rect">
              <a:avLst/>
            </a:prstGeom>
            <a:noFill/>
            <a:ln w="9525">
              <a:noFill/>
              <a:miter lim="800000"/>
              <a:headEnd/>
              <a:tailEnd/>
            </a:ln>
          </p:spPr>
        </p:pic>
      </p:grpSp>
      <p:sp>
        <p:nvSpPr>
          <p:cNvPr id="8" name="Rectangle 7"/>
          <p:cNvSpPr/>
          <p:nvPr/>
        </p:nvSpPr>
        <p:spPr>
          <a:xfrm>
            <a:off x="154238" y="3316636"/>
            <a:ext cx="1297791" cy="461665"/>
          </a:xfrm>
          <a:prstGeom prst="rect">
            <a:avLst/>
          </a:prstGeom>
        </p:spPr>
        <p:txBody>
          <a:bodyPr wrap="none">
            <a:spAutoFit/>
          </a:bodyPr>
          <a:lstStyle/>
          <a:p>
            <a:pPr lvl="0" fontAlgn="base">
              <a:spcBef>
                <a:spcPct val="20000"/>
              </a:spcBef>
              <a:spcAft>
                <a:spcPct val="0"/>
              </a:spcAft>
            </a:pPr>
            <a:r>
              <a:rPr lang="en-US" sz="2400" dirty="0">
                <a:solidFill>
                  <a:srgbClr val="000000"/>
                </a:solidFill>
              </a:rPr>
              <a:t>(b) </a:t>
            </a:r>
            <a:r>
              <a:rPr lang="en-US" sz="2400" dirty="0" err="1">
                <a:solidFill>
                  <a:srgbClr val="000000"/>
                </a:solidFill>
              </a:rPr>
              <a:t>AgCl</a:t>
            </a:r>
            <a:endParaRPr lang="en-US" sz="2400" dirty="0">
              <a:solidFill>
                <a:srgbClr val="000000"/>
              </a:solidFill>
            </a:endParaRPr>
          </a:p>
        </p:txBody>
      </p:sp>
      <p:sp>
        <p:nvSpPr>
          <p:cNvPr id="9" name="Rectangle 8"/>
          <p:cNvSpPr/>
          <p:nvPr/>
        </p:nvSpPr>
        <p:spPr>
          <a:xfrm>
            <a:off x="151290" y="5080408"/>
            <a:ext cx="1563248" cy="461665"/>
          </a:xfrm>
          <a:prstGeom prst="rect">
            <a:avLst/>
          </a:prstGeom>
        </p:spPr>
        <p:txBody>
          <a:bodyPr wrap="none">
            <a:spAutoFit/>
          </a:bodyPr>
          <a:lstStyle/>
          <a:p>
            <a:pPr lvl="0" fontAlgn="base">
              <a:spcBef>
                <a:spcPct val="20000"/>
              </a:spcBef>
              <a:spcAft>
                <a:spcPct val="0"/>
              </a:spcAft>
            </a:pPr>
            <a:r>
              <a:rPr lang="en-US" sz="2400" dirty="0">
                <a:solidFill>
                  <a:srgbClr val="000000"/>
                </a:solidFill>
              </a:rPr>
              <a:t>(c) PbSO</a:t>
            </a:r>
            <a:r>
              <a:rPr lang="en-US" sz="2400" baseline="-25000" dirty="0">
                <a:solidFill>
                  <a:srgbClr val="000000"/>
                </a:solidFill>
              </a:rPr>
              <a:t>4</a:t>
            </a:r>
            <a:endParaRPr lang="en-US" sz="2400" dirty="0">
              <a:solidFill>
                <a:srgbClr val="000000"/>
              </a:solidFill>
            </a:endParaRPr>
          </a:p>
        </p:txBody>
      </p:sp>
      <p:grpSp>
        <p:nvGrpSpPr>
          <p:cNvPr id="12" name="Group 11"/>
          <p:cNvGrpSpPr/>
          <p:nvPr/>
        </p:nvGrpSpPr>
        <p:grpSpPr>
          <a:xfrm>
            <a:off x="5548218" y="2347761"/>
            <a:ext cx="3238386" cy="369332"/>
            <a:chOff x="2952807" y="3244334"/>
            <a:chExt cx="3238386" cy="369332"/>
          </a:xfrm>
        </p:grpSpPr>
        <p:sp>
          <p:nvSpPr>
            <p:cNvPr id="10" name="Rectangle 9"/>
            <p:cNvSpPr/>
            <p:nvPr/>
          </p:nvSpPr>
          <p:spPr>
            <a:xfrm>
              <a:off x="2952807" y="3244334"/>
              <a:ext cx="3238386" cy="369332"/>
            </a:xfrm>
            <a:prstGeom prst="rect">
              <a:avLst/>
            </a:prstGeom>
          </p:spPr>
          <p:txBody>
            <a:bodyPr wrap="none">
              <a:spAutoFit/>
            </a:bodyPr>
            <a:lstStyle/>
            <a:p>
              <a:pPr marL="457200" indent="-457200" algn="ctr" fontAlgn="base">
                <a:spcBef>
                  <a:spcPct val="20000"/>
                </a:spcBef>
                <a:spcAft>
                  <a:spcPct val="0"/>
                </a:spcAft>
                <a:buFont typeface="Arial" charset="0"/>
                <a:buNone/>
                <a:tabLst>
                  <a:tab pos="1774825" algn="l"/>
                  <a:tab pos="3776663" algn="l"/>
                  <a:tab pos="6454775" algn="l"/>
                </a:tabLst>
              </a:pPr>
              <a:r>
                <a:rPr lang="en-US" dirty="0">
                  <a:solidFill>
                    <a:srgbClr val="000000"/>
                  </a:solidFill>
                </a:rPr>
                <a:t>S</a:t>
              </a:r>
              <a:r>
                <a:rPr lang="en-US" baseline="30000" dirty="0">
                  <a:solidFill>
                    <a:srgbClr val="000000"/>
                  </a:solidFill>
                </a:rPr>
                <a:t>2-</a:t>
              </a:r>
              <a:r>
                <a:rPr lang="en-US" dirty="0">
                  <a:solidFill>
                    <a:srgbClr val="000000"/>
                  </a:solidFill>
                </a:rPr>
                <a:t>(</a:t>
              </a:r>
              <a:r>
                <a:rPr lang="en-US" i="1" dirty="0" err="1">
                  <a:solidFill>
                    <a:srgbClr val="000000"/>
                  </a:solidFill>
                </a:rPr>
                <a:t>aq</a:t>
              </a:r>
              <a:r>
                <a:rPr lang="en-US" dirty="0">
                  <a:solidFill>
                    <a:srgbClr val="000000"/>
                  </a:solidFill>
                </a:rPr>
                <a:t>) + H</a:t>
              </a:r>
              <a:r>
                <a:rPr lang="en-US" baseline="30000" dirty="0">
                  <a:solidFill>
                    <a:srgbClr val="000000"/>
                  </a:solidFill>
                </a:rPr>
                <a:t>+</a:t>
              </a:r>
              <a:r>
                <a:rPr lang="en-US" dirty="0">
                  <a:solidFill>
                    <a:srgbClr val="000000"/>
                  </a:solidFill>
                </a:rPr>
                <a:t>(</a:t>
              </a:r>
              <a:r>
                <a:rPr lang="en-US" i="1" dirty="0" err="1">
                  <a:solidFill>
                    <a:srgbClr val="000000"/>
                  </a:solidFill>
                </a:rPr>
                <a:t>aq</a:t>
              </a:r>
              <a:r>
                <a:rPr lang="en-US" dirty="0">
                  <a:solidFill>
                    <a:srgbClr val="000000"/>
                  </a:solidFill>
                </a:rPr>
                <a:t>)          HS</a:t>
              </a:r>
              <a:r>
                <a:rPr lang="en-US" baseline="30000" dirty="0">
                  <a:solidFill>
                    <a:srgbClr val="000000"/>
                  </a:solidFill>
                </a:rPr>
                <a:t>-</a:t>
              </a:r>
              <a:r>
                <a:rPr lang="en-US" dirty="0">
                  <a:solidFill>
                    <a:srgbClr val="000000"/>
                  </a:solidFill>
                </a:rPr>
                <a:t>(</a:t>
              </a:r>
              <a:r>
                <a:rPr lang="en-US" i="1" dirty="0" err="1">
                  <a:solidFill>
                    <a:srgbClr val="000000"/>
                  </a:solidFill>
                </a:rPr>
                <a:t>aq</a:t>
              </a:r>
              <a:r>
                <a:rPr lang="en-US" dirty="0">
                  <a:solidFill>
                    <a:srgbClr val="000000"/>
                  </a:solidFill>
                </a:rPr>
                <a:t>)</a:t>
              </a:r>
            </a:p>
          </p:txBody>
        </p:sp>
        <p:sp>
          <p:nvSpPr>
            <p:cNvPr id="11" name="Line 5"/>
            <p:cNvSpPr>
              <a:spLocks noChangeShapeType="1"/>
            </p:cNvSpPr>
            <p:nvPr/>
          </p:nvSpPr>
          <p:spPr bwMode="auto">
            <a:xfrm>
              <a:off x="4767550" y="3439099"/>
              <a:ext cx="432412"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endParaRPr>
            </a:p>
          </p:txBody>
        </p:sp>
      </p:grpSp>
      <p:cxnSp>
        <p:nvCxnSpPr>
          <p:cNvPr id="13" name="Straight Arrow Connector 12"/>
          <p:cNvCxnSpPr/>
          <p:nvPr/>
        </p:nvCxnSpPr>
        <p:spPr>
          <a:xfrm flipV="1">
            <a:off x="6790966" y="2055216"/>
            <a:ext cx="0" cy="3193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081898" y="2327866"/>
            <a:ext cx="894315"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176297" y="2643679"/>
            <a:ext cx="0" cy="35528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880100" y="2275155"/>
            <a:ext cx="894315"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286433" y="4142864"/>
            <a:ext cx="5072713" cy="400110"/>
            <a:chOff x="3767768" y="-197782"/>
            <a:chExt cx="5072713" cy="400110"/>
          </a:xfrm>
        </p:grpSpPr>
        <p:sp>
          <p:nvSpPr>
            <p:cNvPr id="22" name="Rectangle 21"/>
            <p:cNvSpPr/>
            <p:nvPr/>
          </p:nvSpPr>
          <p:spPr>
            <a:xfrm>
              <a:off x="3767768" y="-197782"/>
              <a:ext cx="5072713" cy="400110"/>
            </a:xfrm>
            <a:prstGeom prst="rect">
              <a:avLst/>
            </a:prstGeom>
          </p:spPr>
          <p:txBody>
            <a:bodyPr wrap="square">
              <a:spAutoFit/>
            </a:bodyPr>
            <a:lstStyle/>
            <a:p>
              <a:pPr marL="461963" lvl="0" indent="-461963" algn="ctr" fontAlgn="base">
                <a:spcBef>
                  <a:spcPct val="20000"/>
                </a:spcBef>
                <a:spcAft>
                  <a:spcPct val="0"/>
                </a:spcAft>
                <a:tabLst>
                  <a:tab pos="461963" algn="l"/>
                  <a:tab pos="1774825" algn="l"/>
                  <a:tab pos="3776663" algn="l"/>
                  <a:tab pos="6454775" algn="l"/>
                </a:tabLst>
              </a:pPr>
              <a:r>
                <a:rPr lang="en-US" sz="2000" dirty="0" err="1">
                  <a:solidFill>
                    <a:srgbClr val="000000"/>
                  </a:solidFill>
                </a:rPr>
                <a:t>AgCl</a:t>
              </a:r>
              <a:r>
                <a:rPr lang="en-US" sz="2000" dirty="0">
                  <a:solidFill>
                    <a:srgbClr val="000000"/>
                  </a:solidFill>
                </a:rPr>
                <a:t>(</a:t>
              </a:r>
              <a:r>
                <a:rPr lang="en-US" sz="2000" i="1" dirty="0">
                  <a:solidFill>
                    <a:srgbClr val="000000"/>
                  </a:solidFill>
                </a:rPr>
                <a:t>s</a:t>
              </a:r>
              <a:r>
                <a:rPr lang="en-US" sz="2000" dirty="0">
                  <a:solidFill>
                    <a:srgbClr val="000000"/>
                  </a:solidFill>
                </a:rPr>
                <a:t>)         Ag</a:t>
              </a:r>
              <a:r>
                <a:rPr lang="en-US" sz="2000" baseline="30000" dirty="0">
                  <a:solidFill>
                    <a:srgbClr val="000000"/>
                  </a:solidFill>
                </a:rPr>
                <a:t>+</a:t>
              </a:r>
              <a:r>
                <a:rPr lang="en-US" sz="2000" dirty="0">
                  <a:solidFill>
                    <a:srgbClr val="000000"/>
                  </a:solidFill>
                </a:rPr>
                <a:t>(</a:t>
              </a:r>
              <a:r>
                <a:rPr lang="en-US" sz="2000" i="1" dirty="0" err="1">
                  <a:solidFill>
                    <a:srgbClr val="000000"/>
                  </a:solidFill>
                </a:rPr>
                <a:t>aq</a:t>
              </a:r>
              <a:r>
                <a:rPr lang="en-US" sz="2000" dirty="0">
                  <a:solidFill>
                    <a:srgbClr val="000000"/>
                  </a:solidFill>
                </a:rPr>
                <a:t>) + </a:t>
              </a:r>
              <a:r>
                <a:rPr lang="en-US" sz="2000" dirty="0" err="1">
                  <a:solidFill>
                    <a:srgbClr val="000000"/>
                  </a:solidFill>
                </a:rPr>
                <a:t>Cl</a:t>
              </a:r>
              <a:r>
                <a:rPr lang="en-US" sz="2000" baseline="30000" dirty="0">
                  <a:solidFill>
                    <a:srgbClr val="000000"/>
                  </a:solidFill>
                </a:rPr>
                <a:t>-</a:t>
              </a:r>
              <a:r>
                <a:rPr lang="en-US" sz="2000" dirty="0">
                  <a:solidFill>
                    <a:srgbClr val="000000"/>
                  </a:solidFill>
                </a:rPr>
                <a:t>(</a:t>
              </a:r>
              <a:r>
                <a:rPr lang="en-US" sz="2000" i="1" dirty="0" err="1">
                  <a:solidFill>
                    <a:srgbClr val="000000"/>
                  </a:solidFill>
                </a:rPr>
                <a:t>aq</a:t>
              </a:r>
              <a:r>
                <a:rPr lang="en-US" sz="2000" dirty="0">
                  <a:solidFill>
                    <a:srgbClr val="000000"/>
                  </a:solidFill>
                </a:rPr>
                <a:t>)</a:t>
              </a:r>
            </a:p>
          </p:txBody>
        </p:sp>
        <p:pic>
          <p:nvPicPr>
            <p:cNvPr id="23" name="Picture 4"/>
            <p:cNvPicPr>
              <a:picLocks noChangeAspect="1" noChangeArrowheads="1"/>
            </p:cNvPicPr>
            <p:nvPr/>
          </p:nvPicPr>
          <p:blipFill>
            <a:blip r:embed="rId2" cstate="print"/>
            <a:srcRect/>
            <a:stretch>
              <a:fillRect/>
            </a:stretch>
          </p:blipFill>
          <p:spPr bwMode="auto">
            <a:xfrm>
              <a:off x="5528631" y="-65977"/>
              <a:ext cx="457200" cy="153987"/>
            </a:xfrm>
            <a:prstGeom prst="rect">
              <a:avLst/>
            </a:prstGeom>
            <a:noFill/>
            <a:ln w="9525">
              <a:noFill/>
              <a:miter lim="800000"/>
              <a:headEnd/>
              <a:tailEnd/>
            </a:ln>
          </p:spPr>
        </p:pic>
      </p:grpSp>
      <p:sp>
        <p:nvSpPr>
          <p:cNvPr id="24" name="TextBox 23"/>
          <p:cNvSpPr txBox="1"/>
          <p:nvPr/>
        </p:nvSpPr>
        <p:spPr>
          <a:xfrm>
            <a:off x="5244033" y="3988105"/>
            <a:ext cx="3525398" cy="800219"/>
          </a:xfrm>
          <a:prstGeom prst="rect">
            <a:avLst/>
          </a:prstGeom>
          <a:noFill/>
        </p:spPr>
        <p:txBody>
          <a:bodyPr wrap="square" rtlCol="0">
            <a:spAutoFit/>
          </a:bodyPr>
          <a:lstStyle/>
          <a:p>
            <a:pPr>
              <a:spcAft>
                <a:spcPts val="1200"/>
              </a:spcAft>
            </a:pPr>
            <a:r>
              <a:rPr lang="en-US" dirty="0" err="1"/>
              <a:t>Cl</a:t>
            </a:r>
            <a:r>
              <a:rPr lang="en-US" baseline="30000" dirty="0"/>
              <a:t>-</a:t>
            </a:r>
            <a:r>
              <a:rPr lang="en-US" dirty="0"/>
              <a:t> is a conjugate base of </a:t>
            </a:r>
            <a:r>
              <a:rPr lang="en-US" dirty="0" err="1"/>
              <a:t>HCl</a:t>
            </a:r>
            <a:r>
              <a:rPr lang="en-US" dirty="0"/>
              <a:t>.</a:t>
            </a:r>
          </a:p>
          <a:p>
            <a:pPr>
              <a:spcAft>
                <a:spcPts val="1200"/>
              </a:spcAft>
            </a:pPr>
            <a:r>
              <a:rPr lang="en-US" dirty="0" err="1"/>
              <a:t>Cl</a:t>
            </a:r>
            <a:r>
              <a:rPr lang="en-US" baseline="30000" dirty="0"/>
              <a:t>-</a:t>
            </a:r>
            <a:r>
              <a:rPr lang="en-US" dirty="0"/>
              <a:t> is a very weak base.</a:t>
            </a:r>
          </a:p>
        </p:txBody>
      </p:sp>
      <p:sp>
        <p:nvSpPr>
          <p:cNvPr id="25" name="TextBox 24"/>
          <p:cNvSpPr txBox="1"/>
          <p:nvPr/>
        </p:nvSpPr>
        <p:spPr>
          <a:xfrm>
            <a:off x="1762705" y="1619480"/>
            <a:ext cx="2831335" cy="369332"/>
          </a:xfrm>
          <a:prstGeom prst="rect">
            <a:avLst/>
          </a:prstGeom>
          <a:noFill/>
        </p:spPr>
        <p:txBody>
          <a:bodyPr wrap="square" rtlCol="0">
            <a:spAutoFit/>
          </a:bodyPr>
          <a:lstStyle/>
          <a:p>
            <a:r>
              <a:rPr lang="en-US" dirty="0">
                <a:solidFill>
                  <a:srgbClr val="FF0000"/>
                </a:solidFill>
              </a:rPr>
              <a:t>More soluble in acid.</a:t>
            </a:r>
          </a:p>
        </p:txBody>
      </p:sp>
      <p:sp>
        <p:nvSpPr>
          <p:cNvPr id="26" name="TextBox 25"/>
          <p:cNvSpPr txBox="1"/>
          <p:nvPr/>
        </p:nvSpPr>
        <p:spPr>
          <a:xfrm>
            <a:off x="1760868" y="3380342"/>
            <a:ext cx="2831335" cy="369332"/>
          </a:xfrm>
          <a:prstGeom prst="rect">
            <a:avLst/>
          </a:prstGeom>
          <a:noFill/>
        </p:spPr>
        <p:txBody>
          <a:bodyPr wrap="square" rtlCol="0">
            <a:spAutoFit/>
          </a:bodyPr>
          <a:lstStyle/>
          <a:p>
            <a:r>
              <a:rPr lang="en-US" dirty="0">
                <a:solidFill>
                  <a:srgbClr val="FF0000"/>
                </a:solidFill>
              </a:rPr>
              <a:t>Does not change.</a:t>
            </a:r>
          </a:p>
        </p:txBody>
      </p:sp>
      <p:grpSp>
        <p:nvGrpSpPr>
          <p:cNvPr id="27" name="Group 26"/>
          <p:cNvGrpSpPr/>
          <p:nvPr/>
        </p:nvGrpSpPr>
        <p:grpSpPr>
          <a:xfrm>
            <a:off x="319487" y="5801590"/>
            <a:ext cx="5259885" cy="400110"/>
            <a:chOff x="3349128" y="-489039"/>
            <a:chExt cx="5259885" cy="400110"/>
          </a:xfrm>
        </p:grpSpPr>
        <p:sp>
          <p:nvSpPr>
            <p:cNvPr id="28" name="Rectangle 27"/>
            <p:cNvSpPr/>
            <p:nvPr/>
          </p:nvSpPr>
          <p:spPr>
            <a:xfrm>
              <a:off x="3349128" y="-489039"/>
              <a:ext cx="5259885" cy="400110"/>
            </a:xfrm>
            <a:prstGeom prst="rect">
              <a:avLst/>
            </a:prstGeom>
          </p:spPr>
          <p:txBody>
            <a:bodyPr wrap="square">
              <a:spAutoFit/>
            </a:bodyPr>
            <a:lstStyle/>
            <a:p>
              <a:pPr marL="461963" lvl="0" indent="-461963" algn="ctr" fontAlgn="base">
                <a:spcBef>
                  <a:spcPct val="20000"/>
                </a:spcBef>
                <a:spcAft>
                  <a:spcPct val="0"/>
                </a:spcAft>
                <a:tabLst>
                  <a:tab pos="461963" algn="l"/>
                  <a:tab pos="1774825" algn="l"/>
                  <a:tab pos="3776663" algn="l"/>
                  <a:tab pos="6454775" algn="l"/>
                </a:tabLst>
              </a:pPr>
              <a:r>
                <a:rPr lang="en-US" sz="2000" dirty="0">
                  <a:solidFill>
                    <a:srgbClr val="000000"/>
                  </a:solidFill>
                </a:rPr>
                <a:t>PbSO</a:t>
              </a:r>
              <a:r>
                <a:rPr lang="en-US" sz="2000" baseline="-25000" dirty="0">
                  <a:solidFill>
                    <a:srgbClr val="000000"/>
                  </a:solidFill>
                </a:rPr>
                <a:t>4</a:t>
              </a:r>
              <a:r>
                <a:rPr lang="en-US" sz="2000" dirty="0">
                  <a:solidFill>
                    <a:srgbClr val="000000"/>
                  </a:solidFill>
                </a:rPr>
                <a:t>(</a:t>
              </a:r>
              <a:r>
                <a:rPr lang="en-US" sz="2000" i="1" dirty="0">
                  <a:solidFill>
                    <a:srgbClr val="000000"/>
                  </a:solidFill>
                </a:rPr>
                <a:t>s</a:t>
              </a:r>
              <a:r>
                <a:rPr lang="en-US" sz="2000" dirty="0">
                  <a:solidFill>
                    <a:srgbClr val="000000"/>
                  </a:solidFill>
                </a:rPr>
                <a:t>)         Pb</a:t>
              </a:r>
              <a:r>
                <a:rPr lang="en-US" sz="2000" baseline="30000" dirty="0">
                  <a:solidFill>
                    <a:srgbClr val="000000"/>
                  </a:solidFill>
                </a:rPr>
                <a:t>2+</a:t>
              </a:r>
              <a:r>
                <a:rPr lang="en-US" sz="2000" dirty="0">
                  <a:solidFill>
                    <a:srgbClr val="000000"/>
                  </a:solidFill>
                </a:rPr>
                <a:t>(</a:t>
              </a:r>
              <a:r>
                <a:rPr lang="en-US" sz="2000" i="1" dirty="0" err="1">
                  <a:solidFill>
                    <a:srgbClr val="000000"/>
                  </a:solidFill>
                </a:rPr>
                <a:t>aq</a:t>
              </a:r>
              <a:r>
                <a:rPr lang="en-US" sz="2000" dirty="0">
                  <a:solidFill>
                    <a:srgbClr val="000000"/>
                  </a:solidFill>
                </a:rPr>
                <a:t>) + SO</a:t>
              </a:r>
              <a:r>
                <a:rPr lang="en-US" sz="2000" baseline="-25000" dirty="0">
                  <a:solidFill>
                    <a:srgbClr val="000000"/>
                  </a:solidFill>
                </a:rPr>
                <a:t>4</a:t>
              </a:r>
              <a:r>
                <a:rPr lang="en-US" sz="2000" baseline="30000" dirty="0">
                  <a:solidFill>
                    <a:srgbClr val="000000"/>
                  </a:solidFill>
                </a:rPr>
                <a:t>2-</a:t>
              </a:r>
              <a:r>
                <a:rPr lang="en-US" sz="2000" dirty="0">
                  <a:solidFill>
                    <a:srgbClr val="000000"/>
                  </a:solidFill>
                </a:rPr>
                <a:t> (</a:t>
              </a:r>
              <a:r>
                <a:rPr lang="en-US" sz="2000" i="1" dirty="0" err="1">
                  <a:solidFill>
                    <a:srgbClr val="000000"/>
                  </a:solidFill>
                </a:rPr>
                <a:t>aq</a:t>
              </a:r>
              <a:r>
                <a:rPr lang="en-US" sz="2000" dirty="0">
                  <a:solidFill>
                    <a:srgbClr val="000000"/>
                  </a:solidFill>
                </a:rPr>
                <a:t>)</a:t>
              </a:r>
            </a:p>
          </p:txBody>
        </p:sp>
        <p:pic>
          <p:nvPicPr>
            <p:cNvPr id="29" name="Picture 5"/>
            <p:cNvPicPr>
              <a:picLocks noChangeAspect="1" noChangeArrowheads="1"/>
            </p:cNvPicPr>
            <p:nvPr/>
          </p:nvPicPr>
          <p:blipFill>
            <a:blip r:embed="rId2" cstate="print"/>
            <a:srcRect/>
            <a:stretch>
              <a:fillRect/>
            </a:stretch>
          </p:blipFill>
          <p:spPr bwMode="auto">
            <a:xfrm>
              <a:off x="5087249" y="-355809"/>
              <a:ext cx="457200" cy="153987"/>
            </a:xfrm>
            <a:prstGeom prst="rect">
              <a:avLst/>
            </a:prstGeom>
            <a:noFill/>
            <a:ln w="9525">
              <a:noFill/>
              <a:miter lim="800000"/>
              <a:headEnd/>
              <a:tailEnd/>
            </a:ln>
          </p:spPr>
        </p:pic>
      </p:grpSp>
      <p:cxnSp>
        <p:nvCxnSpPr>
          <p:cNvPr id="30" name="Straight Arrow Connector 29"/>
          <p:cNvCxnSpPr/>
          <p:nvPr/>
        </p:nvCxnSpPr>
        <p:spPr>
          <a:xfrm>
            <a:off x="4075309" y="6145207"/>
            <a:ext cx="0" cy="35528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1779112" y="5776683"/>
            <a:ext cx="894315"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760870" y="5121009"/>
            <a:ext cx="2831335" cy="369332"/>
          </a:xfrm>
          <a:prstGeom prst="rect">
            <a:avLst/>
          </a:prstGeom>
          <a:noFill/>
        </p:spPr>
        <p:txBody>
          <a:bodyPr wrap="square" rtlCol="0">
            <a:spAutoFit/>
          </a:bodyPr>
          <a:lstStyle/>
          <a:p>
            <a:r>
              <a:rPr lang="en-US" dirty="0">
                <a:solidFill>
                  <a:srgbClr val="FF0000"/>
                </a:solidFill>
              </a:rPr>
              <a:t>More soluble in acid.</a:t>
            </a:r>
          </a:p>
        </p:txBody>
      </p:sp>
      <p:grpSp>
        <p:nvGrpSpPr>
          <p:cNvPr id="33" name="Group 32"/>
          <p:cNvGrpSpPr/>
          <p:nvPr/>
        </p:nvGrpSpPr>
        <p:grpSpPr>
          <a:xfrm>
            <a:off x="5293301" y="5816239"/>
            <a:ext cx="3810660" cy="369332"/>
            <a:chOff x="2666672" y="3244334"/>
            <a:chExt cx="3810660" cy="369332"/>
          </a:xfrm>
        </p:grpSpPr>
        <p:sp>
          <p:nvSpPr>
            <p:cNvPr id="34" name="Rectangle 33"/>
            <p:cNvSpPr/>
            <p:nvPr/>
          </p:nvSpPr>
          <p:spPr>
            <a:xfrm>
              <a:off x="2666672" y="3244334"/>
              <a:ext cx="3810660" cy="369332"/>
            </a:xfrm>
            <a:prstGeom prst="rect">
              <a:avLst/>
            </a:prstGeom>
          </p:spPr>
          <p:txBody>
            <a:bodyPr wrap="none">
              <a:spAutoFit/>
            </a:bodyPr>
            <a:lstStyle/>
            <a:p>
              <a:pPr marL="457200" indent="-457200" algn="ctr" fontAlgn="base">
                <a:spcBef>
                  <a:spcPct val="20000"/>
                </a:spcBef>
                <a:spcAft>
                  <a:spcPct val="0"/>
                </a:spcAft>
                <a:buFont typeface="Arial" charset="0"/>
                <a:buNone/>
                <a:tabLst>
                  <a:tab pos="1774825" algn="l"/>
                  <a:tab pos="3776663" algn="l"/>
                  <a:tab pos="6454775" algn="l"/>
                </a:tabLst>
              </a:pPr>
              <a:r>
                <a:rPr lang="en-US" dirty="0">
                  <a:solidFill>
                    <a:srgbClr val="000000"/>
                  </a:solidFill>
                </a:rPr>
                <a:t>SO</a:t>
              </a:r>
              <a:r>
                <a:rPr lang="en-US" baseline="-25000" dirty="0">
                  <a:solidFill>
                    <a:srgbClr val="000000"/>
                  </a:solidFill>
                </a:rPr>
                <a:t>4</a:t>
              </a:r>
              <a:r>
                <a:rPr lang="en-US" baseline="30000" dirty="0">
                  <a:solidFill>
                    <a:srgbClr val="000000"/>
                  </a:solidFill>
                </a:rPr>
                <a:t>2-</a:t>
              </a:r>
              <a:r>
                <a:rPr lang="en-US" dirty="0">
                  <a:solidFill>
                    <a:srgbClr val="000000"/>
                  </a:solidFill>
                </a:rPr>
                <a:t>(</a:t>
              </a:r>
              <a:r>
                <a:rPr lang="en-US" i="1" dirty="0" err="1">
                  <a:solidFill>
                    <a:srgbClr val="000000"/>
                  </a:solidFill>
                </a:rPr>
                <a:t>aq</a:t>
              </a:r>
              <a:r>
                <a:rPr lang="en-US" dirty="0">
                  <a:solidFill>
                    <a:srgbClr val="000000"/>
                  </a:solidFill>
                </a:rPr>
                <a:t>) + H</a:t>
              </a:r>
              <a:r>
                <a:rPr lang="en-US" baseline="30000" dirty="0">
                  <a:solidFill>
                    <a:srgbClr val="000000"/>
                  </a:solidFill>
                </a:rPr>
                <a:t>+</a:t>
              </a:r>
              <a:r>
                <a:rPr lang="en-US" dirty="0">
                  <a:solidFill>
                    <a:srgbClr val="000000"/>
                  </a:solidFill>
                </a:rPr>
                <a:t>(</a:t>
              </a:r>
              <a:r>
                <a:rPr lang="en-US" i="1" dirty="0" err="1">
                  <a:solidFill>
                    <a:srgbClr val="000000"/>
                  </a:solidFill>
                </a:rPr>
                <a:t>aq</a:t>
              </a:r>
              <a:r>
                <a:rPr lang="en-US" dirty="0">
                  <a:solidFill>
                    <a:srgbClr val="000000"/>
                  </a:solidFill>
                </a:rPr>
                <a:t>)          HSO</a:t>
              </a:r>
              <a:r>
                <a:rPr lang="en-US" baseline="-25000" dirty="0">
                  <a:solidFill>
                    <a:srgbClr val="000000"/>
                  </a:solidFill>
                </a:rPr>
                <a:t>4</a:t>
              </a:r>
              <a:r>
                <a:rPr lang="en-US" baseline="30000" dirty="0">
                  <a:solidFill>
                    <a:srgbClr val="000000"/>
                  </a:solidFill>
                </a:rPr>
                <a:t>-</a:t>
              </a:r>
              <a:r>
                <a:rPr lang="en-US" dirty="0">
                  <a:solidFill>
                    <a:srgbClr val="000000"/>
                  </a:solidFill>
                </a:rPr>
                <a:t>(</a:t>
              </a:r>
              <a:r>
                <a:rPr lang="en-US" i="1" dirty="0" err="1">
                  <a:solidFill>
                    <a:srgbClr val="000000"/>
                  </a:solidFill>
                </a:rPr>
                <a:t>aq</a:t>
              </a:r>
              <a:r>
                <a:rPr lang="en-US" dirty="0">
                  <a:solidFill>
                    <a:srgbClr val="000000"/>
                  </a:solidFill>
                </a:rPr>
                <a:t>)</a:t>
              </a:r>
            </a:p>
          </p:txBody>
        </p:sp>
        <p:sp>
          <p:nvSpPr>
            <p:cNvPr id="35" name="Line 5"/>
            <p:cNvSpPr>
              <a:spLocks noChangeShapeType="1"/>
            </p:cNvSpPr>
            <p:nvPr/>
          </p:nvSpPr>
          <p:spPr bwMode="auto">
            <a:xfrm>
              <a:off x="4767550" y="3439099"/>
              <a:ext cx="432412" cy="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endParaRPr>
            </a:p>
          </p:txBody>
        </p:sp>
      </p:grpSp>
      <p:cxnSp>
        <p:nvCxnSpPr>
          <p:cNvPr id="36" name="Straight Arrow Connector 35"/>
          <p:cNvCxnSpPr/>
          <p:nvPr/>
        </p:nvCxnSpPr>
        <p:spPr>
          <a:xfrm flipV="1">
            <a:off x="6800150" y="5523694"/>
            <a:ext cx="0" cy="3193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7135150" y="5796344"/>
            <a:ext cx="894315"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5357523" y="2660268"/>
            <a:ext cx="1040670" cy="307777"/>
          </a:xfrm>
          <a:prstGeom prst="rect">
            <a:avLst/>
          </a:prstGeom>
        </p:spPr>
        <p:txBody>
          <a:bodyPr wrap="none">
            <a:spAutoFit/>
          </a:bodyPr>
          <a:lstStyle/>
          <a:p>
            <a:r>
              <a:rPr lang="en-US" sz="1400" dirty="0">
                <a:solidFill>
                  <a:srgbClr val="FF0000"/>
                </a:solidFill>
              </a:rPr>
              <a:t>Decreases</a:t>
            </a:r>
          </a:p>
        </p:txBody>
      </p:sp>
      <p:sp>
        <p:nvSpPr>
          <p:cNvPr id="40" name="Rectangle 39"/>
          <p:cNvSpPr/>
          <p:nvPr/>
        </p:nvSpPr>
        <p:spPr>
          <a:xfrm>
            <a:off x="5145548" y="6109201"/>
            <a:ext cx="1040670" cy="307777"/>
          </a:xfrm>
          <a:prstGeom prst="rect">
            <a:avLst/>
          </a:prstGeom>
        </p:spPr>
        <p:txBody>
          <a:bodyPr wrap="none">
            <a:spAutoFit/>
          </a:bodyPr>
          <a:lstStyle/>
          <a:p>
            <a:r>
              <a:rPr lang="en-US" sz="1400" dirty="0">
                <a:solidFill>
                  <a:srgbClr val="FF0000"/>
                </a:solidFill>
              </a:rPr>
              <a:t>Decreases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32" grpId="0"/>
      <p:bldP spid="39" grpId="0"/>
      <p:bldP spid="4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14416" y="6355"/>
            <a:ext cx="7467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sysClr val="windowText" lastClr="000000"/>
                </a:solidFill>
                <a:effectLst/>
                <a:uLnTx/>
                <a:uFillTx/>
                <a:latin typeface="Calibri"/>
                <a:ea typeface="+mj-ea"/>
                <a:cs typeface="+mj-cs"/>
              </a:rPr>
              <a:t>pH and Solubility</a:t>
            </a:r>
          </a:p>
        </p:txBody>
      </p:sp>
      <p:grpSp>
        <p:nvGrpSpPr>
          <p:cNvPr id="5" name="Group 12"/>
          <p:cNvGrpSpPr>
            <a:grpSpLocks/>
          </p:cNvGrpSpPr>
          <p:nvPr/>
        </p:nvGrpSpPr>
        <p:grpSpPr bwMode="auto">
          <a:xfrm>
            <a:off x="145073" y="1316516"/>
            <a:ext cx="5381625" cy="457200"/>
            <a:chOff x="-278" y="1464"/>
            <a:chExt cx="3390" cy="288"/>
          </a:xfrm>
        </p:grpSpPr>
        <p:sp>
          <p:nvSpPr>
            <p:cNvPr id="6" name="Text Box 8"/>
            <p:cNvSpPr txBox="1">
              <a:spLocks noChangeArrowheads="1"/>
            </p:cNvSpPr>
            <p:nvPr/>
          </p:nvSpPr>
          <p:spPr bwMode="auto">
            <a:xfrm>
              <a:off x="-278" y="1464"/>
              <a:ext cx="3390" cy="288"/>
            </a:xfrm>
            <a:prstGeom prst="rect">
              <a:avLst/>
            </a:prstGeom>
            <a:noFill/>
            <a:ln w="9525">
              <a:noFill/>
              <a:miter lim="800000"/>
              <a:headEnd/>
              <a:tailEnd/>
            </a:ln>
          </p:spPr>
          <p:txBody>
            <a:bodyPr wrap="none">
              <a:spAutoFit/>
            </a:bodyPr>
            <a:lstStyle/>
            <a:p>
              <a:pPr algn="r" fontAlgn="base">
                <a:spcBef>
                  <a:spcPct val="0"/>
                </a:spcBef>
                <a:spcAft>
                  <a:spcPct val="0"/>
                </a:spcAft>
              </a:pPr>
              <a:r>
                <a:rPr lang="en-US" sz="2400" dirty="0">
                  <a:solidFill>
                    <a:srgbClr val="000000"/>
                  </a:solidFill>
                  <a:latin typeface="Arial" charset="0"/>
                </a:rPr>
                <a:t>Mg(OH)</a:t>
              </a:r>
              <a:r>
                <a:rPr lang="en-US" sz="2400" baseline="-25000" dirty="0">
                  <a:solidFill>
                    <a:srgbClr val="000000"/>
                  </a:solidFill>
                  <a:latin typeface="Arial" charset="0"/>
                </a:rPr>
                <a:t>2</a:t>
              </a:r>
              <a:r>
                <a:rPr lang="en-US" sz="2400" dirty="0">
                  <a:solidFill>
                    <a:srgbClr val="000000"/>
                  </a:solidFill>
                  <a:latin typeface="Arial" charset="0"/>
                </a:rPr>
                <a:t> </a:t>
              </a:r>
              <a:r>
                <a:rPr lang="en-US" sz="2000" dirty="0">
                  <a:solidFill>
                    <a:srgbClr val="000000"/>
                  </a:solidFill>
                  <a:latin typeface="Arial" charset="0"/>
                </a:rPr>
                <a:t>(</a:t>
              </a:r>
              <a:r>
                <a:rPr lang="en-US" sz="2000" i="1" dirty="0">
                  <a:solidFill>
                    <a:srgbClr val="000000"/>
                  </a:solidFill>
                  <a:latin typeface="Arial" charset="0"/>
                </a:rPr>
                <a:t>s</a:t>
              </a:r>
              <a:r>
                <a:rPr lang="en-US" sz="2000" dirty="0">
                  <a:solidFill>
                    <a:srgbClr val="000000"/>
                  </a:solidFill>
                  <a:latin typeface="Arial" charset="0"/>
                </a:rPr>
                <a:t>)</a:t>
              </a:r>
              <a:r>
                <a:rPr lang="en-US" sz="2400" dirty="0">
                  <a:solidFill>
                    <a:srgbClr val="000000"/>
                  </a:solidFill>
                  <a:latin typeface="Arial" charset="0"/>
                </a:rPr>
                <a:t>          Mg</a:t>
              </a:r>
              <a:r>
                <a:rPr lang="en-US" sz="2400" baseline="30000" dirty="0">
                  <a:solidFill>
                    <a:srgbClr val="000000"/>
                  </a:solidFill>
                  <a:latin typeface="Arial" charset="0"/>
                </a:rPr>
                <a:t>2+</a:t>
              </a:r>
              <a:r>
                <a:rPr lang="en-US" sz="2400" dirty="0">
                  <a:solidFill>
                    <a:srgbClr val="000000"/>
                  </a:solidFill>
                  <a:latin typeface="Arial" charset="0"/>
                </a:rPr>
                <a:t> </a:t>
              </a:r>
              <a:r>
                <a:rPr lang="en-US" sz="2000" dirty="0">
                  <a:solidFill>
                    <a:srgbClr val="000000"/>
                  </a:solidFill>
                  <a:latin typeface="Arial" charset="0"/>
                </a:rPr>
                <a:t>(</a:t>
              </a:r>
              <a:r>
                <a:rPr lang="en-US" sz="2000" i="1" dirty="0" err="1">
                  <a:solidFill>
                    <a:srgbClr val="000000"/>
                  </a:solidFill>
                  <a:latin typeface="Arial" charset="0"/>
                </a:rPr>
                <a:t>aq</a:t>
              </a:r>
              <a:r>
                <a:rPr lang="en-US" sz="2000" dirty="0">
                  <a:solidFill>
                    <a:srgbClr val="000000"/>
                  </a:solidFill>
                  <a:latin typeface="Arial" charset="0"/>
                </a:rPr>
                <a:t>)</a:t>
              </a:r>
              <a:r>
                <a:rPr lang="en-US" sz="2400" dirty="0">
                  <a:solidFill>
                    <a:srgbClr val="000000"/>
                  </a:solidFill>
                  <a:latin typeface="Arial" charset="0"/>
                </a:rPr>
                <a:t> + 2OH</a:t>
              </a:r>
              <a:r>
                <a:rPr lang="en-US" sz="2800" baseline="30000" dirty="0">
                  <a:solidFill>
                    <a:srgbClr val="000000"/>
                  </a:solidFill>
                  <a:latin typeface="Arial" charset="0"/>
                </a:rPr>
                <a:t>-</a:t>
              </a:r>
              <a:r>
                <a:rPr lang="en-US" sz="2400" dirty="0">
                  <a:solidFill>
                    <a:srgbClr val="000000"/>
                  </a:solidFill>
                  <a:latin typeface="Arial" charset="0"/>
                </a:rPr>
                <a:t> </a:t>
              </a:r>
              <a:r>
                <a:rPr lang="en-US" sz="2000" dirty="0">
                  <a:solidFill>
                    <a:srgbClr val="000000"/>
                  </a:solidFill>
                  <a:latin typeface="Arial" charset="0"/>
                </a:rPr>
                <a:t>(</a:t>
              </a:r>
              <a:r>
                <a:rPr lang="en-US" sz="2000" i="1" dirty="0" err="1">
                  <a:solidFill>
                    <a:srgbClr val="000000"/>
                  </a:solidFill>
                  <a:latin typeface="Arial" charset="0"/>
                </a:rPr>
                <a:t>aq</a:t>
              </a:r>
              <a:r>
                <a:rPr lang="en-US" sz="2000" dirty="0">
                  <a:solidFill>
                    <a:srgbClr val="000000"/>
                  </a:solidFill>
                  <a:latin typeface="Arial" charset="0"/>
                </a:rPr>
                <a:t>)</a:t>
              </a:r>
            </a:p>
          </p:txBody>
        </p:sp>
        <p:sp>
          <p:nvSpPr>
            <p:cNvPr id="7" name="Line 9"/>
            <p:cNvSpPr>
              <a:spLocks noChangeShapeType="1"/>
            </p:cNvSpPr>
            <p:nvPr/>
          </p:nvSpPr>
          <p:spPr bwMode="auto">
            <a:xfrm>
              <a:off x="840" y="1560"/>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latin typeface="Arial" charset="0"/>
              </a:endParaRPr>
            </a:p>
          </p:txBody>
        </p:sp>
        <p:sp>
          <p:nvSpPr>
            <p:cNvPr id="8" name="Line 10"/>
            <p:cNvSpPr>
              <a:spLocks noChangeShapeType="1"/>
            </p:cNvSpPr>
            <p:nvPr/>
          </p:nvSpPr>
          <p:spPr bwMode="auto">
            <a:xfrm flipH="1">
              <a:off x="840" y="1656"/>
              <a:ext cx="384"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latin typeface="Arial" charset="0"/>
              </a:endParaRPr>
            </a:p>
          </p:txBody>
        </p:sp>
      </p:grpSp>
      <p:sp>
        <p:nvSpPr>
          <p:cNvPr id="9" name="TextBox 8"/>
          <p:cNvSpPr txBox="1"/>
          <p:nvPr/>
        </p:nvSpPr>
        <p:spPr>
          <a:xfrm>
            <a:off x="5944826" y="1210887"/>
            <a:ext cx="2475579" cy="707886"/>
          </a:xfrm>
          <a:prstGeom prst="rect">
            <a:avLst/>
          </a:prstGeom>
          <a:noFill/>
        </p:spPr>
        <p:txBody>
          <a:bodyPr wrap="square" rtlCol="0">
            <a:spAutoFit/>
          </a:bodyPr>
          <a:lstStyle/>
          <a:p>
            <a:r>
              <a:rPr lang="en-US" sz="2000" dirty="0"/>
              <a:t>Add H</a:t>
            </a:r>
            <a:r>
              <a:rPr lang="en-US" sz="2000" baseline="30000" dirty="0"/>
              <a:t>+</a:t>
            </a:r>
            <a:r>
              <a:rPr lang="en-US" sz="2000" dirty="0"/>
              <a:t>, more soluble.</a:t>
            </a:r>
          </a:p>
          <a:p>
            <a:r>
              <a:rPr lang="en-US" sz="2000" dirty="0"/>
              <a:t>Add OH</a:t>
            </a:r>
            <a:r>
              <a:rPr lang="en-US" sz="2000" baseline="30000" dirty="0"/>
              <a:t>-</a:t>
            </a:r>
            <a:r>
              <a:rPr lang="en-US" sz="2000" dirty="0"/>
              <a:t>, less soluble.</a:t>
            </a:r>
          </a:p>
        </p:txBody>
      </p:sp>
      <p:sp>
        <p:nvSpPr>
          <p:cNvPr id="10" name="Text Box 11"/>
          <p:cNvSpPr txBox="1">
            <a:spLocks noChangeArrowheads="1"/>
          </p:cNvSpPr>
          <p:nvPr/>
        </p:nvSpPr>
        <p:spPr bwMode="auto">
          <a:xfrm>
            <a:off x="530952" y="2288447"/>
            <a:ext cx="3989041" cy="430887"/>
          </a:xfrm>
          <a:prstGeom prst="rect">
            <a:avLst/>
          </a:prstGeom>
          <a:noFill/>
          <a:ln w="9525">
            <a:noFill/>
            <a:miter lim="800000"/>
            <a:headEnd/>
            <a:tailEnd/>
          </a:ln>
        </p:spPr>
        <p:txBody>
          <a:bodyPr wrap="none">
            <a:spAutoFit/>
          </a:bodyPr>
          <a:lstStyle/>
          <a:p>
            <a:pPr fontAlgn="base">
              <a:spcBef>
                <a:spcPct val="0"/>
              </a:spcBef>
              <a:spcAft>
                <a:spcPct val="0"/>
              </a:spcAft>
            </a:pPr>
            <a:r>
              <a:rPr lang="en-US" sz="2200" i="1" dirty="0" err="1">
                <a:solidFill>
                  <a:srgbClr val="000000"/>
                </a:solidFill>
                <a:latin typeface="Arial" charset="0"/>
              </a:rPr>
              <a:t>K</a:t>
            </a:r>
            <a:r>
              <a:rPr lang="en-US" sz="2200" i="1" baseline="-25000" dirty="0" err="1">
                <a:solidFill>
                  <a:srgbClr val="000000"/>
                </a:solidFill>
                <a:latin typeface="Arial" charset="0"/>
              </a:rPr>
              <a:t>sp</a:t>
            </a:r>
            <a:r>
              <a:rPr lang="en-US" sz="2200" i="1" dirty="0">
                <a:solidFill>
                  <a:srgbClr val="000000"/>
                </a:solidFill>
                <a:latin typeface="Arial" charset="0"/>
              </a:rPr>
              <a:t> </a:t>
            </a:r>
            <a:r>
              <a:rPr lang="en-US" sz="2200" dirty="0">
                <a:solidFill>
                  <a:srgbClr val="000000"/>
                </a:solidFill>
                <a:latin typeface="Arial" charset="0"/>
              </a:rPr>
              <a:t>= [Mg</a:t>
            </a:r>
            <a:r>
              <a:rPr lang="en-US" sz="2200" baseline="30000" dirty="0">
                <a:solidFill>
                  <a:srgbClr val="000000"/>
                </a:solidFill>
                <a:latin typeface="Arial" charset="0"/>
              </a:rPr>
              <a:t>2+</a:t>
            </a:r>
            <a:r>
              <a:rPr lang="en-US" sz="2200" dirty="0">
                <a:solidFill>
                  <a:srgbClr val="000000"/>
                </a:solidFill>
                <a:latin typeface="Arial" charset="0"/>
              </a:rPr>
              <a:t>][OH</a:t>
            </a:r>
            <a:r>
              <a:rPr lang="en-US" sz="2200" baseline="30000" dirty="0">
                <a:solidFill>
                  <a:srgbClr val="000000"/>
                </a:solidFill>
                <a:latin typeface="Arial" charset="0"/>
              </a:rPr>
              <a:t>-</a:t>
            </a:r>
            <a:r>
              <a:rPr lang="en-US" sz="2200" dirty="0">
                <a:solidFill>
                  <a:srgbClr val="000000"/>
                </a:solidFill>
                <a:latin typeface="Arial" charset="0"/>
              </a:rPr>
              <a:t>]</a:t>
            </a:r>
            <a:r>
              <a:rPr lang="en-US" sz="2200" baseline="30000" dirty="0">
                <a:solidFill>
                  <a:srgbClr val="000000"/>
                </a:solidFill>
                <a:latin typeface="Arial" charset="0"/>
              </a:rPr>
              <a:t>2</a:t>
            </a:r>
            <a:r>
              <a:rPr lang="en-US" sz="2200" dirty="0">
                <a:solidFill>
                  <a:srgbClr val="000000"/>
                </a:solidFill>
                <a:latin typeface="Arial" charset="0"/>
              </a:rPr>
              <a:t> = 1.2 x 10</a:t>
            </a:r>
            <a:r>
              <a:rPr lang="en-US" sz="2200" baseline="30000" dirty="0">
                <a:solidFill>
                  <a:srgbClr val="000000"/>
                </a:solidFill>
                <a:latin typeface="Arial" charset="0"/>
              </a:rPr>
              <a:t>-11</a:t>
            </a:r>
            <a:endParaRPr lang="en-US" sz="2200" i="1" dirty="0">
              <a:solidFill>
                <a:srgbClr val="000000"/>
              </a:solidFill>
              <a:latin typeface="Arial" charset="0"/>
            </a:endParaRPr>
          </a:p>
        </p:txBody>
      </p:sp>
      <p:sp>
        <p:nvSpPr>
          <p:cNvPr id="11" name="Text Box 13"/>
          <p:cNvSpPr txBox="1">
            <a:spLocks noChangeArrowheads="1"/>
          </p:cNvSpPr>
          <p:nvPr/>
        </p:nvSpPr>
        <p:spPr bwMode="auto">
          <a:xfrm>
            <a:off x="1114846" y="2862492"/>
            <a:ext cx="2539478" cy="430887"/>
          </a:xfrm>
          <a:prstGeom prst="rect">
            <a:avLst/>
          </a:prstGeom>
          <a:noFill/>
          <a:ln w="9525">
            <a:noFill/>
            <a:miter lim="800000"/>
            <a:headEnd/>
            <a:tailEnd/>
          </a:ln>
        </p:spPr>
        <p:txBody>
          <a:bodyPr wrap="none">
            <a:spAutoFit/>
          </a:bodyPr>
          <a:lstStyle/>
          <a:p>
            <a:pPr fontAlgn="base">
              <a:spcBef>
                <a:spcPct val="0"/>
              </a:spcBef>
              <a:spcAft>
                <a:spcPct val="0"/>
              </a:spcAft>
            </a:pPr>
            <a:r>
              <a:rPr lang="en-US" sz="2200" i="1" dirty="0" err="1">
                <a:solidFill>
                  <a:srgbClr val="000000"/>
                </a:solidFill>
                <a:latin typeface="Arial" charset="0"/>
              </a:rPr>
              <a:t>K</a:t>
            </a:r>
            <a:r>
              <a:rPr lang="en-US" sz="2200" i="1" baseline="-25000" dirty="0" err="1">
                <a:solidFill>
                  <a:srgbClr val="000000"/>
                </a:solidFill>
                <a:latin typeface="Arial" charset="0"/>
              </a:rPr>
              <a:t>sp</a:t>
            </a:r>
            <a:r>
              <a:rPr lang="en-US" sz="2200" dirty="0">
                <a:solidFill>
                  <a:srgbClr val="000000"/>
                </a:solidFill>
                <a:latin typeface="Arial" charset="0"/>
              </a:rPr>
              <a:t> = (</a:t>
            </a:r>
            <a:r>
              <a:rPr lang="en-US" sz="2200" i="1" dirty="0">
                <a:solidFill>
                  <a:srgbClr val="000000"/>
                </a:solidFill>
                <a:latin typeface="Arial" charset="0"/>
              </a:rPr>
              <a:t>s</a:t>
            </a:r>
            <a:r>
              <a:rPr lang="en-US" sz="2200" dirty="0">
                <a:solidFill>
                  <a:srgbClr val="000000"/>
                </a:solidFill>
                <a:latin typeface="Arial" charset="0"/>
              </a:rPr>
              <a:t>)(2</a:t>
            </a:r>
            <a:r>
              <a:rPr lang="en-US" sz="2200" i="1" dirty="0">
                <a:solidFill>
                  <a:srgbClr val="000000"/>
                </a:solidFill>
                <a:latin typeface="Arial" charset="0"/>
              </a:rPr>
              <a:t>s</a:t>
            </a:r>
            <a:r>
              <a:rPr lang="en-US" sz="2200" dirty="0">
                <a:solidFill>
                  <a:srgbClr val="000000"/>
                </a:solidFill>
                <a:latin typeface="Arial" charset="0"/>
              </a:rPr>
              <a:t>)</a:t>
            </a:r>
            <a:r>
              <a:rPr lang="en-US" sz="2200" baseline="30000" dirty="0">
                <a:solidFill>
                  <a:srgbClr val="000000"/>
                </a:solidFill>
                <a:latin typeface="Arial" charset="0"/>
              </a:rPr>
              <a:t>2</a:t>
            </a:r>
            <a:r>
              <a:rPr lang="en-US" sz="2200" dirty="0">
                <a:solidFill>
                  <a:srgbClr val="000000"/>
                </a:solidFill>
                <a:latin typeface="Arial" charset="0"/>
              </a:rPr>
              <a:t> = 4</a:t>
            </a:r>
            <a:r>
              <a:rPr lang="en-US" sz="2200" i="1" dirty="0">
                <a:solidFill>
                  <a:srgbClr val="000000"/>
                </a:solidFill>
                <a:latin typeface="Arial" charset="0"/>
              </a:rPr>
              <a:t>s</a:t>
            </a:r>
            <a:r>
              <a:rPr lang="en-US" sz="2200" baseline="30000" dirty="0">
                <a:solidFill>
                  <a:srgbClr val="000000"/>
                </a:solidFill>
                <a:latin typeface="Arial" charset="0"/>
              </a:rPr>
              <a:t>3</a:t>
            </a:r>
            <a:endParaRPr lang="en-US" sz="2200" i="1" dirty="0">
              <a:solidFill>
                <a:srgbClr val="000000"/>
              </a:solidFill>
              <a:latin typeface="Arial" charset="0"/>
            </a:endParaRPr>
          </a:p>
        </p:txBody>
      </p:sp>
      <p:sp>
        <p:nvSpPr>
          <p:cNvPr id="12" name="Text Box 14"/>
          <p:cNvSpPr txBox="1">
            <a:spLocks noChangeArrowheads="1"/>
          </p:cNvSpPr>
          <p:nvPr/>
        </p:nvSpPr>
        <p:spPr bwMode="auto">
          <a:xfrm>
            <a:off x="1201298" y="3432938"/>
            <a:ext cx="2171235" cy="430887"/>
          </a:xfrm>
          <a:prstGeom prst="rect">
            <a:avLst/>
          </a:prstGeom>
          <a:noFill/>
          <a:ln w="9525">
            <a:noFill/>
            <a:miter lim="800000"/>
            <a:headEnd/>
            <a:tailEnd/>
          </a:ln>
        </p:spPr>
        <p:txBody>
          <a:bodyPr wrap="none">
            <a:spAutoFit/>
          </a:bodyPr>
          <a:lstStyle/>
          <a:p>
            <a:pPr fontAlgn="base">
              <a:spcBef>
                <a:spcPct val="0"/>
              </a:spcBef>
              <a:spcAft>
                <a:spcPct val="0"/>
              </a:spcAft>
            </a:pPr>
            <a:r>
              <a:rPr lang="en-US" sz="2200" dirty="0">
                <a:solidFill>
                  <a:srgbClr val="000000"/>
                </a:solidFill>
                <a:latin typeface="Arial" charset="0"/>
              </a:rPr>
              <a:t>4</a:t>
            </a:r>
            <a:r>
              <a:rPr lang="en-US" sz="2200" i="1" dirty="0">
                <a:solidFill>
                  <a:srgbClr val="000000"/>
                </a:solidFill>
                <a:latin typeface="Arial" charset="0"/>
              </a:rPr>
              <a:t>s</a:t>
            </a:r>
            <a:r>
              <a:rPr lang="en-US" sz="2200" baseline="30000" dirty="0">
                <a:solidFill>
                  <a:srgbClr val="000000"/>
                </a:solidFill>
                <a:latin typeface="Arial" charset="0"/>
              </a:rPr>
              <a:t>3</a:t>
            </a:r>
            <a:r>
              <a:rPr lang="en-US" sz="2200" dirty="0">
                <a:solidFill>
                  <a:srgbClr val="000000"/>
                </a:solidFill>
                <a:latin typeface="Arial" charset="0"/>
              </a:rPr>
              <a:t> = 1.2 x 10</a:t>
            </a:r>
            <a:r>
              <a:rPr lang="en-US" sz="2200" baseline="30000" dirty="0">
                <a:solidFill>
                  <a:srgbClr val="000000"/>
                </a:solidFill>
                <a:latin typeface="Arial" charset="0"/>
              </a:rPr>
              <a:t>-11</a:t>
            </a:r>
            <a:endParaRPr lang="en-US" sz="2200" dirty="0">
              <a:solidFill>
                <a:srgbClr val="000000"/>
              </a:solidFill>
              <a:latin typeface="Arial" charset="0"/>
            </a:endParaRPr>
          </a:p>
        </p:txBody>
      </p:sp>
      <p:sp>
        <p:nvSpPr>
          <p:cNvPr id="13" name="Text Box 15"/>
          <p:cNvSpPr txBox="1">
            <a:spLocks noChangeArrowheads="1"/>
          </p:cNvSpPr>
          <p:nvPr/>
        </p:nvSpPr>
        <p:spPr bwMode="auto">
          <a:xfrm>
            <a:off x="1095108" y="4036247"/>
            <a:ext cx="2133918" cy="430887"/>
          </a:xfrm>
          <a:prstGeom prst="rect">
            <a:avLst/>
          </a:prstGeom>
          <a:noFill/>
          <a:ln w="9525">
            <a:noFill/>
            <a:miter lim="800000"/>
            <a:headEnd/>
            <a:tailEnd/>
          </a:ln>
        </p:spPr>
        <p:txBody>
          <a:bodyPr wrap="none">
            <a:spAutoFit/>
          </a:bodyPr>
          <a:lstStyle/>
          <a:p>
            <a:pPr fontAlgn="base">
              <a:spcBef>
                <a:spcPct val="0"/>
              </a:spcBef>
              <a:spcAft>
                <a:spcPct val="0"/>
              </a:spcAft>
            </a:pPr>
            <a:r>
              <a:rPr lang="en-US" sz="2200" i="1" dirty="0">
                <a:solidFill>
                  <a:srgbClr val="000000"/>
                </a:solidFill>
                <a:latin typeface="Arial" charset="0"/>
              </a:rPr>
              <a:t>s</a:t>
            </a:r>
            <a:r>
              <a:rPr lang="en-US" sz="2200" dirty="0">
                <a:solidFill>
                  <a:srgbClr val="000000"/>
                </a:solidFill>
                <a:latin typeface="Arial" charset="0"/>
              </a:rPr>
              <a:t> = 1.4 x 10</a:t>
            </a:r>
            <a:r>
              <a:rPr lang="en-US" sz="2200" baseline="30000" dirty="0">
                <a:solidFill>
                  <a:srgbClr val="000000"/>
                </a:solidFill>
                <a:latin typeface="Arial" charset="0"/>
              </a:rPr>
              <a:t>-4</a:t>
            </a:r>
            <a:r>
              <a:rPr lang="en-US" sz="2200" dirty="0">
                <a:solidFill>
                  <a:srgbClr val="000000"/>
                </a:solidFill>
                <a:latin typeface="Arial" charset="0"/>
              </a:rPr>
              <a:t> </a:t>
            </a:r>
            <a:r>
              <a:rPr lang="en-US" sz="2200" i="1" dirty="0">
                <a:solidFill>
                  <a:srgbClr val="000000"/>
                </a:solidFill>
                <a:latin typeface="Arial" charset="0"/>
              </a:rPr>
              <a:t>M</a:t>
            </a:r>
          </a:p>
        </p:txBody>
      </p:sp>
      <p:sp>
        <p:nvSpPr>
          <p:cNvPr id="14" name="Text Box 16"/>
          <p:cNvSpPr txBox="1">
            <a:spLocks noChangeArrowheads="1"/>
          </p:cNvSpPr>
          <p:nvPr/>
        </p:nvSpPr>
        <p:spPr bwMode="auto">
          <a:xfrm>
            <a:off x="416805" y="4650571"/>
            <a:ext cx="3256020" cy="430887"/>
          </a:xfrm>
          <a:prstGeom prst="rect">
            <a:avLst/>
          </a:prstGeom>
          <a:noFill/>
          <a:ln w="9525">
            <a:noFill/>
            <a:miter lim="800000"/>
            <a:headEnd/>
            <a:tailEnd/>
          </a:ln>
        </p:spPr>
        <p:txBody>
          <a:bodyPr wrap="none">
            <a:spAutoFit/>
          </a:bodyPr>
          <a:lstStyle/>
          <a:p>
            <a:pPr fontAlgn="base">
              <a:spcBef>
                <a:spcPct val="0"/>
              </a:spcBef>
              <a:spcAft>
                <a:spcPct val="0"/>
              </a:spcAft>
            </a:pPr>
            <a:r>
              <a:rPr lang="en-US" sz="2200" dirty="0">
                <a:solidFill>
                  <a:srgbClr val="000000"/>
                </a:solidFill>
                <a:latin typeface="Arial" charset="0"/>
              </a:rPr>
              <a:t>[OH</a:t>
            </a:r>
            <a:r>
              <a:rPr lang="en-US" sz="2200" baseline="30000" dirty="0">
                <a:solidFill>
                  <a:srgbClr val="000000"/>
                </a:solidFill>
                <a:latin typeface="Arial" charset="0"/>
              </a:rPr>
              <a:t>-</a:t>
            </a:r>
            <a:r>
              <a:rPr lang="en-US" sz="2200" dirty="0">
                <a:solidFill>
                  <a:srgbClr val="000000"/>
                </a:solidFill>
                <a:latin typeface="Arial" charset="0"/>
              </a:rPr>
              <a:t>] = 2</a:t>
            </a:r>
            <a:r>
              <a:rPr lang="en-US" sz="2200" i="1" dirty="0">
                <a:solidFill>
                  <a:srgbClr val="000000"/>
                </a:solidFill>
                <a:latin typeface="Arial" charset="0"/>
              </a:rPr>
              <a:t>s</a:t>
            </a:r>
            <a:r>
              <a:rPr lang="en-US" sz="2200" dirty="0">
                <a:solidFill>
                  <a:srgbClr val="000000"/>
                </a:solidFill>
                <a:latin typeface="Arial" charset="0"/>
              </a:rPr>
              <a:t> = 2.8 x 10</a:t>
            </a:r>
            <a:r>
              <a:rPr lang="en-US" sz="2200" baseline="30000" dirty="0">
                <a:solidFill>
                  <a:srgbClr val="000000"/>
                </a:solidFill>
                <a:latin typeface="Arial" charset="0"/>
              </a:rPr>
              <a:t>-4</a:t>
            </a:r>
            <a:r>
              <a:rPr lang="en-US" sz="2200" dirty="0">
                <a:solidFill>
                  <a:srgbClr val="000000"/>
                </a:solidFill>
                <a:latin typeface="Arial" charset="0"/>
              </a:rPr>
              <a:t> </a:t>
            </a:r>
            <a:r>
              <a:rPr lang="en-US" sz="2200" i="1" dirty="0">
                <a:solidFill>
                  <a:srgbClr val="000000"/>
                </a:solidFill>
                <a:latin typeface="Arial" charset="0"/>
              </a:rPr>
              <a:t>M</a:t>
            </a:r>
            <a:endParaRPr lang="en-US" sz="2200" dirty="0">
              <a:solidFill>
                <a:srgbClr val="000000"/>
              </a:solidFill>
              <a:latin typeface="Arial" charset="0"/>
            </a:endParaRPr>
          </a:p>
        </p:txBody>
      </p:sp>
      <p:sp>
        <p:nvSpPr>
          <p:cNvPr id="15" name="Text Box 17"/>
          <p:cNvSpPr txBox="1">
            <a:spLocks noChangeArrowheads="1"/>
          </p:cNvSpPr>
          <p:nvPr/>
        </p:nvSpPr>
        <p:spPr bwMode="auto">
          <a:xfrm>
            <a:off x="519705" y="5318392"/>
            <a:ext cx="3183885" cy="430887"/>
          </a:xfrm>
          <a:prstGeom prst="rect">
            <a:avLst/>
          </a:prstGeom>
          <a:noFill/>
          <a:ln w="9525">
            <a:noFill/>
            <a:miter lim="800000"/>
            <a:headEnd/>
            <a:tailEnd/>
          </a:ln>
        </p:spPr>
        <p:txBody>
          <a:bodyPr wrap="none">
            <a:spAutoFit/>
          </a:bodyPr>
          <a:lstStyle/>
          <a:p>
            <a:pPr fontAlgn="base">
              <a:spcBef>
                <a:spcPct val="0"/>
              </a:spcBef>
              <a:spcAft>
                <a:spcPct val="0"/>
              </a:spcAft>
            </a:pPr>
            <a:r>
              <a:rPr lang="en-US" sz="2200" dirty="0" err="1">
                <a:solidFill>
                  <a:srgbClr val="000000"/>
                </a:solidFill>
                <a:latin typeface="Arial" charset="0"/>
              </a:rPr>
              <a:t>pOH</a:t>
            </a:r>
            <a:r>
              <a:rPr lang="en-US" sz="2200" dirty="0">
                <a:solidFill>
                  <a:srgbClr val="000000"/>
                </a:solidFill>
                <a:latin typeface="Arial" charset="0"/>
              </a:rPr>
              <a:t> = 3.55  </a:t>
            </a:r>
            <a:r>
              <a:rPr lang="en-US" sz="2200" dirty="0">
                <a:solidFill>
                  <a:srgbClr val="FF0000"/>
                </a:solidFill>
                <a:latin typeface="Arial" charset="0"/>
              </a:rPr>
              <a:t>pH = 10.45</a:t>
            </a:r>
          </a:p>
        </p:txBody>
      </p:sp>
      <p:grpSp>
        <p:nvGrpSpPr>
          <p:cNvPr id="27" name="Group 26"/>
          <p:cNvGrpSpPr/>
          <p:nvPr/>
        </p:nvGrpSpPr>
        <p:grpSpPr>
          <a:xfrm>
            <a:off x="4721035" y="4299111"/>
            <a:ext cx="4039975" cy="1336544"/>
            <a:chOff x="4721035" y="4299111"/>
            <a:chExt cx="4039975" cy="1336544"/>
          </a:xfrm>
        </p:grpSpPr>
        <p:sp>
          <p:nvSpPr>
            <p:cNvPr id="22" name="Text Box 28"/>
            <p:cNvSpPr txBox="1">
              <a:spLocks noChangeArrowheads="1"/>
            </p:cNvSpPr>
            <p:nvPr/>
          </p:nvSpPr>
          <p:spPr bwMode="auto">
            <a:xfrm>
              <a:off x="4721035" y="4299111"/>
              <a:ext cx="2988319" cy="400110"/>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000" u="sng" dirty="0">
                  <a:solidFill>
                    <a:srgbClr val="000000"/>
                  </a:solidFill>
                  <a:latin typeface="Arial" charset="0"/>
                </a:rPr>
                <a:t>At pH greater than 10.45</a:t>
              </a:r>
            </a:p>
          </p:txBody>
        </p:sp>
        <p:sp>
          <p:nvSpPr>
            <p:cNvPr id="23" name="Text Box 29"/>
            <p:cNvSpPr txBox="1">
              <a:spLocks noChangeArrowheads="1"/>
            </p:cNvSpPr>
            <p:nvPr/>
          </p:nvSpPr>
          <p:spPr bwMode="auto">
            <a:xfrm>
              <a:off x="5062562" y="4778345"/>
              <a:ext cx="2844048" cy="400110"/>
            </a:xfrm>
            <a:prstGeom prst="rect">
              <a:avLst/>
            </a:prstGeom>
            <a:noFill/>
            <a:ln w="9525">
              <a:noFill/>
              <a:miter lim="800000"/>
              <a:headEnd/>
              <a:tailEnd/>
            </a:ln>
          </p:spPr>
          <p:txBody>
            <a:bodyPr wrap="none">
              <a:spAutoFit/>
            </a:bodyPr>
            <a:lstStyle/>
            <a:p>
              <a:pPr fontAlgn="base">
                <a:spcBef>
                  <a:spcPct val="0"/>
                </a:spcBef>
                <a:spcAft>
                  <a:spcPct val="0"/>
                </a:spcAft>
              </a:pPr>
              <a:r>
                <a:rPr lang="en-US" sz="2000" dirty="0">
                  <a:solidFill>
                    <a:srgbClr val="000000"/>
                  </a:solidFill>
                  <a:latin typeface="Arial" charset="0"/>
                </a:rPr>
                <a:t>Increase [OH</a:t>
              </a:r>
              <a:r>
                <a:rPr lang="en-US" sz="2000" baseline="30000" dirty="0">
                  <a:solidFill>
                    <a:srgbClr val="000000"/>
                  </a:solidFill>
                  <a:latin typeface="Arial" charset="0"/>
                </a:rPr>
                <a:t>-</a:t>
              </a:r>
              <a:r>
                <a:rPr lang="en-US" sz="2000" dirty="0">
                  <a:solidFill>
                    <a:srgbClr val="000000"/>
                  </a:solidFill>
                  <a:latin typeface="Arial" charset="0"/>
                </a:rPr>
                <a:t>], shift left</a:t>
              </a:r>
            </a:p>
          </p:txBody>
        </p:sp>
        <p:sp>
          <p:nvSpPr>
            <p:cNvPr id="24" name="Text Box 33"/>
            <p:cNvSpPr txBox="1">
              <a:spLocks noChangeArrowheads="1"/>
            </p:cNvSpPr>
            <p:nvPr/>
          </p:nvSpPr>
          <p:spPr bwMode="auto">
            <a:xfrm>
              <a:off x="5062562" y="5235545"/>
              <a:ext cx="3698448" cy="400110"/>
            </a:xfrm>
            <a:prstGeom prst="rect">
              <a:avLst/>
            </a:prstGeom>
            <a:noFill/>
            <a:ln w="9525">
              <a:noFill/>
              <a:miter lim="800000"/>
              <a:headEnd/>
              <a:tailEnd/>
            </a:ln>
          </p:spPr>
          <p:txBody>
            <a:bodyPr wrap="none">
              <a:spAutoFit/>
            </a:bodyPr>
            <a:lstStyle/>
            <a:p>
              <a:pPr fontAlgn="base">
                <a:spcBef>
                  <a:spcPct val="0"/>
                </a:spcBef>
                <a:spcAft>
                  <a:spcPct val="0"/>
                </a:spcAft>
              </a:pPr>
              <a:r>
                <a:rPr lang="en-US" sz="2000" dirty="0">
                  <a:solidFill>
                    <a:srgbClr val="000000"/>
                  </a:solidFill>
                  <a:latin typeface="Arial" charset="0"/>
                </a:rPr>
                <a:t>Decrease solubility of Mg(OH)</a:t>
              </a:r>
              <a:r>
                <a:rPr lang="en-US" sz="2000" baseline="-25000" dirty="0">
                  <a:solidFill>
                    <a:srgbClr val="000000"/>
                  </a:solidFill>
                  <a:latin typeface="Arial" charset="0"/>
                </a:rPr>
                <a:t>2</a:t>
              </a:r>
              <a:endParaRPr lang="en-US" sz="2000" dirty="0">
                <a:solidFill>
                  <a:srgbClr val="000000"/>
                </a:solidFill>
                <a:latin typeface="Arial" charset="0"/>
              </a:endParaRPr>
            </a:p>
          </p:txBody>
        </p:sp>
      </p:grpSp>
      <p:grpSp>
        <p:nvGrpSpPr>
          <p:cNvPr id="26" name="Group 25"/>
          <p:cNvGrpSpPr/>
          <p:nvPr/>
        </p:nvGrpSpPr>
        <p:grpSpPr>
          <a:xfrm>
            <a:off x="4721035" y="2416145"/>
            <a:ext cx="3907721" cy="1188367"/>
            <a:chOff x="4721035" y="2416145"/>
            <a:chExt cx="3907721" cy="1188367"/>
          </a:xfrm>
        </p:grpSpPr>
        <p:sp>
          <p:nvSpPr>
            <p:cNvPr id="16" name="Text Box 18"/>
            <p:cNvSpPr txBox="1">
              <a:spLocks noChangeArrowheads="1"/>
            </p:cNvSpPr>
            <p:nvPr/>
          </p:nvSpPr>
          <p:spPr bwMode="auto">
            <a:xfrm>
              <a:off x="4721035" y="2416145"/>
              <a:ext cx="2634054" cy="400110"/>
            </a:xfrm>
            <a:prstGeom prst="rect">
              <a:avLst/>
            </a:prstGeom>
            <a:noFill/>
            <a:ln w="9525">
              <a:noFill/>
              <a:miter lim="800000"/>
              <a:headEnd/>
              <a:tailEnd/>
            </a:ln>
          </p:spPr>
          <p:txBody>
            <a:bodyPr wrap="none">
              <a:spAutoFit/>
            </a:bodyPr>
            <a:lstStyle/>
            <a:p>
              <a:pPr fontAlgn="base">
                <a:spcBef>
                  <a:spcPct val="0"/>
                </a:spcBef>
                <a:spcAft>
                  <a:spcPct val="0"/>
                </a:spcAft>
              </a:pPr>
              <a:r>
                <a:rPr lang="en-US" sz="2000" u="sng" dirty="0">
                  <a:solidFill>
                    <a:srgbClr val="000000"/>
                  </a:solidFill>
                  <a:latin typeface="Arial" charset="0"/>
                </a:rPr>
                <a:t>At pH less than 10.45</a:t>
              </a:r>
            </a:p>
          </p:txBody>
        </p:sp>
        <p:sp>
          <p:nvSpPr>
            <p:cNvPr id="21" name="Text Box 27"/>
            <p:cNvSpPr txBox="1">
              <a:spLocks noChangeArrowheads="1"/>
            </p:cNvSpPr>
            <p:nvPr/>
          </p:nvSpPr>
          <p:spPr bwMode="auto">
            <a:xfrm>
              <a:off x="5045724" y="3204402"/>
              <a:ext cx="3583032" cy="400110"/>
            </a:xfrm>
            <a:prstGeom prst="rect">
              <a:avLst/>
            </a:prstGeom>
            <a:noFill/>
            <a:ln w="9525">
              <a:noFill/>
              <a:miter lim="800000"/>
              <a:headEnd/>
              <a:tailEnd/>
            </a:ln>
          </p:spPr>
          <p:txBody>
            <a:bodyPr wrap="none">
              <a:spAutoFit/>
            </a:bodyPr>
            <a:lstStyle/>
            <a:p>
              <a:pPr fontAlgn="base">
                <a:spcBef>
                  <a:spcPct val="0"/>
                </a:spcBef>
                <a:spcAft>
                  <a:spcPct val="0"/>
                </a:spcAft>
              </a:pPr>
              <a:r>
                <a:rPr lang="en-US" sz="2000" dirty="0">
                  <a:solidFill>
                    <a:srgbClr val="000000"/>
                  </a:solidFill>
                  <a:latin typeface="Arial" charset="0"/>
                </a:rPr>
                <a:t>Increase solubility of Mg(OH)</a:t>
              </a:r>
              <a:r>
                <a:rPr lang="en-US" sz="2000" baseline="-25000" dirty="0">
                  <a:solidFill>
                    <a:srgbClr val="000000"/>
                  </a:solidFill>
                  <a:latin typeface="Arial" charset="0"/>
                </a:rPr>
                <a:t>2</a:t>
              </a:r>
              <a:endParaRPr lang="en-US" sz="2000" dirty="0">
                <a:solidFill>
                  <a:srgbClr val="000000"/>
                </a:solidFill>
                <a:latin typeface="Arial" charset="0"/>
              </a:endParaRPr>
            </a:p>
          </p:txBody>
        </p:sp>
        <p:sp>
          <p:nvSpPr>
            <p:cNvPr id="25" name="Text Box 19"/>
            <p:cNvSpPr txBox="1">
              <a:spLocks noChangeArrowheads="1"/>
            </p:cNvSpPr>
            <p:nvPr/>
          </p:nvSpPr>
          <p:spPr bwMode="auto">
            <a:xfrm>
              <a:off x="5049708" y="2795861"/>
              <a:ext cx="3116559" cy="400110"/>
            </a:xfrm>
            <a:prstGeom prst="rect">
              <a:avLst/>
            </a:prstGeom>
            <a:noFill/>
            <a:ln w="9525">
              <a:noFill/>
              <a:miter lim="800000"/>
              <a:headEnd/>
              <a:tailEnd/>
            </a:ln>
          </p:spPr>
          <p:txBody>
            <a:bodyPr wrap="none">
              <a:spAutoFit/>
            </a:bodyPr>
            <a:lstStyle/>
            <a:p>
              <a:pPr fontAlgn="base">
                <a:spcBef>
                  <a:spcPct val="0"/>
                </a:spcBef>
                <a:spcAft>
                  <a:spcPct val="0"/>
                </a:spcAft>
              </a:pPr>
              <a:r>
                <a:rPr lang="en-US" sz="2000" dirty="0">
                  <a:solidFill>
                    <a:srgbClr val="000000"/>
                  </a:solidFill>
                  <a:latin typeface="Arial" charset="0"/>
                </a:rPr>
                <a:t>Decrease [OH</a:t>
              </a:r>
              <a:r>
                <a:rPr lang="en-US" sz="2000" baseline="30000" dirty="0">
                  <a:solidFill>
                    <a:srgbClr val="000000"/>
                  </a:solidFill>
                  <a:latin typeface="Arial" charset="0"/>
                </a:rPr>
                <a:t>-</a:t>
              </a:r>
              <a:r>
                <a:rPr lang="en-US" sz="2000" dirty="0">
                  <a:solidFill>
                    <a:srgbClr val="000000"/>
                  </a:solidFill>
                  <a:latin typeface="Arial" charset="0"/>
                </a:rPr>
                <a:t>], shift right</a:t>
              </a:r>
            </a:p>
          </p:txBody>
        </p:sp>
      </p:grpSp>
      <p:sp>
        <p:nvSpPr>
          <p:cNvPr id="20" name="Slide Number Placeholder 19"/>
          <p:cNvSpPr>
            <a:spLocks noGrp="1"/>
          </p:cNvSpPr>
          <p:nvPr>
            <p:ph type="sldNum" sz="quarter" idx="12"/>
          </p:nvPr>
        </p:nvSpPr>
        <p:spPr/>
        <p:txBody>
          <a:bodyPr/>
          <a:lstStyle/>
          <a:p>
            <a:fld id="{B6F15528-21DE-4FAA-801E-634DDDAF4B2B}" type="slidenum">
              <a:rPr lang="en-US" smtClean="0"/>
              <a:pPr/>
              <a:t>62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14416" y="6355"/>
            <a:ext cx="7467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sysClr val="windowText" lastClr="000000"/>
                </a:solidFill>
                <a:effectLst/>
                <a:uLnTx/>
                <a:uFillTx/>
                <a:latin typeface="Calibri"/>
                <a:ea typeface="+mj-ea"/>
                <a:cs typeface="+mj-cs"/>
              </a:rPr>
              <a:t>pH and Solubility</a:t>
            </a:r>
          </a:p>
        </p:txBody>
      </p:sp>
      <p:sp>
        <p:nvSpPr>
          <p:cNvPr id="5" name="Rectangle 4"/>
          <p:cNvSpPr/>
          <p:nvPr/>
        </p:nvSpPr>
        <p:spPr>
          <a:xfrm>
            <a:off x="2760964" y="913121"/>
            <a:ext cx="3593997" cy="461665"/>
          </a:xfrm>
          <a:prstGeom prst="rect">
            <a:avLst/>
          </a:prstGeom>
        </p:spPr>
        <p:txBody>
          <a:bodyPr wrap="none">
            <a:spAutoFit/>
          </a:bodyPr>
          <a:lstStyle/>
          <a:p>
            <a:r>
              <a:rPr lang="en-US" sz="2400" dirty="0"/>
              <a:t>Calcium carbonate (CaCO</a:t>
            </a:r>
            <a:r>
              <a:rPr lang="en-US" sz="2400" baseline="-25000" dirty="0"/>
              <a:t>3</a:t>
            </a:r>
            <a:r>
              <a:rPr lang="en-US" sz="2400" dirty="0"/>
              <a:t>)</a:t>
            </a:r>
          </a:p>
        </p:txBody>
      </p:sp>
      <p:pic>
        <p:nvPicPr>
          <p:cNvPr id="6" name="Picture 4" descr="http://academic.emporia.edu/aberjame/student/barr1/BARR%20-%20ES767%20-Webpage%20Report_1_html_m553d9b86.png"/>
          <p:cNvPicPr>
            <a:picLocks noChangeAspect="1" noChangeArrowheads="1"/>
          </p:cNvPicPr>
          <p:nvPr/>
        </p:nvPicPr>
        <p:blipFill>
          <a:blip r:embed="rId2" cstate="print"/>
          <a:srcRect/>
          <a:stretch>
            <a:fillRect/>
          </a:stretch>
        </p:blipFill>
        <p:spPr bwMode="auto">
          <a:xfrm>
            <a:off x="5665272" y="1922735"/>
            <a:ext cx="2427453" cy="1820590"/>
          </a:xfrm>
          <a:prstGeom prst="rect">
            <a:avLst/>
          </a:prstGeom>
          <a:noFill/>
        </p:spPr>
      </p:pic>
      <p:sp>
        <p:nvSpPr>
          <p:cNvPr id="7" name="TextBox 6"/>
          <p:cNvSpPr txBox="1"/>
          <p:nvPr/>
        </p:nvSpPr>
        <p:spPr>
          <a:xfrm>
            <a:off x="5667259" y="1540328"/>
            <a:ext cx="2421652" cy="400110"/>
          </a:xfrm>
          <a:prstGeom prst="rect">
            <a:avLst/>
          </a:prstGeom>
          <a:noFill/>
        </p:spPr>
        <p:txBody>
          <a:bodyPr wrap="square" rtlCol="0">
            <a:spAutoFit/>
          </a:bodyPr>
          <a:lstStyle/>
          <a:p>
            <a:pPr algn="ctr"/>
            <a:r>
              <a:rPr lang="en-US" sz="2000" dirty="0"/>
              <a:t>Limestone</a:t>
            </a:r>
          </a:p>
        </p:txBody>
      </p:sp>
      <p:pic>
        <p:nvPicPr>
          <p:cNvPr id="8" name="Picture 7" descr="dissolving-snail-shells"/>
          <p:cNvPicPr>
            <a:picLocks noChangeAspect="1" noChangeArrowheads="1"/>
          </p:cNvPicPr>
          <p:nvPr/>
        </p:nvPicPr>
        <p:blipFill>
          <a:blip r:embed="rId3" cstate="print"/>
          <a:srcRect/>
          <a:stretch>
            <a:fillRect/>
          </a:stretch>
        </p:blipFill>
        <p:spPr bwMode="auto">
          <a:xfrm>
            <a:off x="586319" y="4436042"/>
            <a:ext cx="3348561" cy="1795916"/>
          </a:xfrm>
          <a:prstGeom prst="rect">
            <a:avLst/>
          </a:prstGeom>
          <a:noFill/>
          <a:ln w="9525">
            <a:noFill/>
            <a:miter lim="800000"/>
            <a:headEnd/>
            <a:tailEnd/>
          </a:ln>
        </p:spPr>
      </p:pic>
      <p:sp>
        <p:nvSpPr>
          <p:cNvPr id="9" name="TextBox 8"/>
          <p:cNvSpPr txBox="1"/>
          <p:nvPr/>
        </p:nvSpPr>
        <p:spPr>
          <a:xfrm>
            <a:off x="1060229" y="1544097"/>
            <a:ext cx="2421652" cy="400110"/>
          </a:xfrm>
          <a:prstGeom prst="rect">
            <a:avLst/>
          </a:prstGeom>
          <a:noFill/>
        </p:spPr>
        <p:txBody>
          <a:bodyPr wrap="square" rtlCol="0">
            <a:spAutoFit/>
          </a:bodyPr>
          <a:lstStyle/>
          <a:p>
            <a:pPr algn="ctr"/>
            <a:r>
              <a:rPr lang="en-US" sz="2000" dirty="0"/>
              <a:t>Egg Shells</a:t>
            </a:r>
          </a:p>
        </p:txBody>
      </p:sp>
      <p:pic>
        <p:nvPicPr>
          <p:cNvPr id="691204" name="Picture 4" descr="http://valleycoop.org/wordpress/wp-content/uploads/2013/04/eggs_shells.jpg"/>
          <p:cNvPicPr>
            <a:picLocks noChangeAspect="1" noChangeArrowheads="1"/>
          </p:cNvPicPr>
          <p:nvPr/>
        </p:nvPicPr>
        <p:blipFill>
          <a:blip r:embed="rId4" cstate="print"/>
          <a:srcRect/>
          <a:stretch>
            <a:fillRect/>
          </a:stretch>
        </p:blipFill>
        <p:spPr bwMode="auto">
          <a:xfrm>
            <a:off x="206809" y="1934582"/>
            <a:ext cx="4079008" cy="1900818"/>
          </a:xfrm>
          <a:prstGeom prst="rect">
            <a:avLst/>
          </a:prstGeom>
          <a:noFill/>
        </p:spPr>
      </p:pic>
      <p:sp>
        <p:nvSpPr>
          <p:cNvPr id="12" name="TextBox 11"/>
          <p:cNvSpPr txBox="1"/>
          <p:nvPr/>
        </p:nvSpPr>
        <p:spPr>
          <a:xfrm>
            <a:off x="1021160" y="4000470"/>
            <a:ext cx="2421652" cy="400110"/>
          </a:xfrm>
          <a:prstGeom prst="rect">
            <a:avLst/>
          </a:prstGeom>
          <a:noFill/>
        </p:spPr>
        <p:txBody>
          <a:bodyPr wrap="square" rtlCol="0">
            <a:spAutoFit/>
          </a:bodyPr>
          <a:lstStyle/>
          <a:p>
            <a:pPr algn="ctr"/>
            <a:r>
              <a:rPr lang="en-US" sz="2000" dirty="0"/>
              <a:t>Sea Shells</a:t>
            </a:r>
          </a:p>
        </p:txBody>
      </p:sp>
      <p:sp>
        <p:nvSpPr>
          <p:cNvPr id="14" name="TextBox 13"/>
          <p:cNvSpPr txBox="1"/>
          <p:nvPr/>
        </p:nvSpPr>
        <p:spPr>
          <a:xfrm>
            <a:off x="5636276" y="4008036"/>
            <a:ext cx="2421652" cy="400110"/>
          </a:xfrm>
          <a:prstGeom prst="rect">
            <a:avLst/>
          </a:prstGeom>
          <a:noFill/>
        </p:spPr>
        <p:txBody>
          <a:bodyPr wrap="square" rtlCol="0">
            <a:spAutoFit/>
          </a:bodyPr>
          <a:lstStyle/>
          <a:p>
            <a:pPr algn="ctr"/>
            <a:r>
              <a:rPr lang="en-US" sz="2000" dirty="0"/>
              <a:t>Coral Reef</a:t>
            </a:r>
          </a:p>
        </p:txBody>
      </p:sp>
      <p:pic>
        <p:nvPicPr>
          <p:cNvPr id="691208" name="Picture 8" descr="http://theiff.org/current/wp-content/uploads/2014/09/Corals_Real-copy.jpg"/>
          <p:cNvPicPr>
            <a:picLocks noChangeAspect="1" noChangeArrowheads="1"/>
          </p:cNvPicPr>
          <p:nvPr/>
        </p:nvPicPr>
        <p:blipFill>
          <a:blip r:embed="rId5" cstate="print"/>
          <a:srcRect/>
          <a:stretch>
            <a:fillRect/>
          </a:stretch>
        </p:blipFill>
        <p:spPr bwMode="auto">
          <a:xfrm>
            <a:off x="5304658" y="4429125"/>
            <a:ext cx="3034031" cy="2116382"/>
          </a:xfrm>
          <a:prstGeom prst="rect">
            <a:avLst/>
          </a:prstGeom>
          <a:noFill/>
        </p:spPr>
      </p:pic>
      <p:sp>
        <p:nvSpPr>
          <p:cNvPr id="16" name="Rounded Rectangle 15"/>
          <p:cNvSpPr/>
          <p:nvPr/>
        </p:nvSpPr>
        <p:spPr>
          <a:xfrm>
            <a:off x="23150" y="1572171"/>
            <a:ext cx="4548850" cy="246228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2"/>
          <p:cNvSpPr>
            <a:spLocks noGrp="1"/>
          </p:cNvSpPr>
          <p:nvPr>
            <p:ph type="sldNum" sz="quarter" idx="12"/>
          </p:nvPr>
        </p:nvSpPr>
        <p:spPr/>
        <p:txBody>
          <a:bodyPr/>
          <a:lstStyle/>
          <a:p>
            <a:fld id="{B6F15528-21DE-4FAA-801E-634DDDAF4B2B}" type="slidenum">
              <a:rPr lang="en-US" smtClean="0"/>
              <a:pPr/>
              <a:t>63</a:t>
            </a:fld>
            <a:endParaRPr lang="en-US"/>
          </a:p>
        </p:txBody>
      </p:sp>
    </p:spTree>
    <p:extLst>
      <p:ext uri="{BB962C8B-B14F-4D97-AF65-F5344CB8AC3E}">
        <p14:creationId xmlns:p14="http://schemas.microsoft.com/office/powerpoint/2010/main" val="143551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9C3FEE-DACB-4AE1-A85F-8314096DB804}"/>
              </a:ext>
            </a:extLst>
          </p:cNvPr>
          <p:cNvSpPr>
            <a:spLocks noGrp="1"/>
          </p:cNvSpPr>
          <p:nvPr>
            <p:ph type="sldNum" sz="quarter" idx="12"/>
          </p:nvPr>
        </p:nvSpPr>
        <p:spPr/>
        <p:txBody>
          <a:bodyPr/>
          <a:lstStyle/>
          <a:p>
            <a:fld id="{B6F15528-21DE-4FAA-801E-634DDDAF4B2B}" type="slidenum">
              <a:rPr lang="en-US" smtClean="0"/>
              <a:pPr/>
              <a:t>64</a:t>
            </a:fld>
            <a:endParaRPr lang="en-US"/>
          </a:p>
        </p:txBody>
      </p:sp>
      <p:pic>
        <p:nvPicPr>
          <p:cNvPr id="5" name="Picture 4">
            <a:extLst>
              <a:ext uri="{FF2B5EF4-FFF2-40B4-BE49-F238E27FC236}">
                <a16:creationId xmlns:a16="http://schemas.microsoft.com/office/drawing/2014/main" id="{3CCE15AA-B917-44EA-B28E-61378B979CF3}"/>
              </a:ext>
            </a:extLst>
          </p:cNvPr>
          <p:cNvPicPr>
            <a:picLocks noChangeAspect="1"/>
          </p:cNvPicPr>
          <p:nvPr/>
        </p:nvPicPr>
        <p:blipFill>
          <a:blip r:embed="rId2"/>
          <a:stretch>
            <a:fillRect/>
          </a:stretch>
        </p:blipFill>
        <p:spPr>
          <a:xfrm>
            <a:off x="605889" y="4331073"/>
            <a:ext cx="4933950" cy="628650"/>
          </a:xfrm>
          <a:prstGeom prst="rect">
            <a:avLst/>
          </a:prstGeom>
        </p:spPr>
      </p:pic>
      <p:sp>
        <p:nvSpPr>
          <p:cNvPr id="6" name="Title 1">
            <a:extLst>
              <a:ext uri="{FF2B5EF4-FFF2-40B4-BE49-F238E27FC236}">
                <a16:creationId xmlns:a16="http://schemas.microsoft.com/office/drawing/2014/main" id="{AB569050-D87F-43C7-9432-BC3315E4E49B}"/>
              </a:ext>
            </a:extLst>
          </p:cNvPr>
          <p:cNvSpPr txBox="1">
            <a:spLocks/>
          </p:cNvSpPr>
          <p:nvPr/>
        </p:nvSpPr>
        <p:spPr>
          <a:xfrm>
            <a:off x="814416" y="6355"/>
            <a:ext cx="7467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sysClr val="windowText" lastClr="000000"/>
                </a:solidFill>
                <a:effectLst/>
                <a:uLnTx/>
                <a:uFillTx/>
                <a:latin typeface="Calibri"/>
                <a:ea typeface="+mj-ea"/>
                <a:cs typeface="+mj-cs"/>
              </a:rPr>
              <a:t>pH and Solubility</a:t>
            </a:r>
          </a:p>
        </p:txBody>
      </p:sp>
      <p:sp>
        <p:nvSpPr>
          <p:cNvPr id="7" name="Rectangle 3">
            <a:extLst>
              <a:ext uri="{FF2B5EF4-FFF2-40B4-BE49-F238E27FC236}">
                <a16:creationId xmlns:a16="http://schemas.microsoft.com/office/drawing/2014/main" id="{C774F299-3B66-48C3-B421-522BAEB26E46}"/>
              </a:ext>
            </a:extLst>
          </p:cNvPr>
          <p:cNvSpPr>
            <a:spLocks noChangeArrowheads="1"/>
          </p:cNvSpPr>
          <p:nvPr/>
        </p:nvSpPr>
        <p:spPr bwMode="auto">
          <a:xfrm>
            <a:off x="4765816" y="4355549"/>
            <a:ext cx="3243116" cy="461665"/>
          </a:xfrm>
          <a:prstGeom prst="rect">
            <a:avLst/>
          </a:prstGeom>
          <a:noFill/>
          <a:ln w="9525">
            <a:noFill/>
            <a:miter lim="800000"/>
            <a:headEnd/>
            <a:tailEnd/>
          </a:ln>
        </p:spPr>
        <p:txBody>
          <a:bodyPr wrap="square">
            <a:spAutoFit/>
          </a:bodyPr>
          <a:lstStyle/>
          <a:p>
            <a:pPr lvl="0" algn="ctr" fontAlgn="base">
              <a:spcBef>
                <a:spcPct val="0"/>
              </a:spcBef>
              <a:spcAft>
                <a:spcPct val="0"/>
              </a:spcAft>
            </a:pPr>
            <a:r>
              <a:rPr lang="en-US" sz="2400" i="1" dirty="0" err="1">
                <a:solidFill>
                  <a:srgbClr val="FF0000"/>
                </a:solidFill>
                <a:latin typeface="Calibri" panose="020F0502020204030204" pitchFamily="34" charset="0"/>
              </a:rPr>
              <a:t>K</a:t>
            </a:r>
            <a:r>
              <a:rPr lang="en-US" sz="2400" baseline="-25000" dirty="0" err="1">
                <a:solidFill>
                  <a:srgbClr val="FF0000"/>
                </a:solidFill>
                <a:latin typeface="Calibri" panose="020F0502020204030204" pitchFamily="34" charset="0"/>
              </a:rPr>
              <a:t>sp</a:t>
            </a:r>
            <a:r>
              <a:rPr lang="en-US" sz="2400" dirty="0">
                <a:solidFill>
                  <a:srgbClr val="FF0000"/>
                </a:solidFill>
                <a:latin typeface="Calibri" panose="020F0502020204030204" pitchFamily="34" charset="0"/>
              </a:rPr>
              <a:t> = 8.7 x 10</a:t>
            </a:r>
            <a:r>
              <a:rPr lang="en-US" sz="2400" baseline="30000" dirty="0">
                <a:solidFill>
                  <a:srgbClr val="FF0000"/>
                </a:solidFill>
                <a:latin typeface="Calibri" panose="020F0502020204030204" pitchFamily="34" charset="0"/>
              </a:rPr>
              <a:t>-9</a:t>
            </a:r>
            <a:r>
              <a:rPr lang="en-US" sz="2400" dirty="0">
                <a:solidFill>
                  <a:srgbClr val="FF0000"/>
                </a:solidFill>
                <a:latin typeface="Calibri" panose="020F0502020204030204" pitchFamily="34" charset="0"/>
              </a:rPr>
              <a:t> </a:t>
            </a:r>
            <a:r>
              <a:rPr lang="en-US" sz="2400" i="1" dirty="0">
                <a:solidFill>
                  <a:srgbClr val="FF0000"/>
                </a:solidFill>
                <a:latin typeface="Calibri" panose="020F0502020204030204" pitchFamily="34" charset="0"/>
              </a:rPr>
              <a:t>M</a:t>
            </a:r>
            <a:r>
              <a:rPr lang="en-US" dirty="0">
                <a:solidFill>
                  <a:srgbClr val="FF0000"/>
                </a:solidFill>
                <a:latin typeface="Calibri" panose="020F0502020204030204" pitchFamily="34" charset="0"/>
              </a:rPr>
              <a:t> </a:t>
            </a:r>
          </a:p>
        </p:txBody>
      </p:sp>
      <p:pic>
        <p:nvPicPr>
          <p:cNvPr id="8" name="Picture 7">
            <a:extLst>
              <a:ext uri="{FF2B5EF4-FFF2-40B4-BE49-F238E27FC236}">
                <a16:creationId xmlns:a16="http://schemas.microsoft.com/office/drawing/2014/main" id="{89DD2D7F-89C2-49D7-8311-2F1533939003}"/>
              </a:ext>
            </a:extLst>
          </p:cNvPr>
          <p:cNvPicPr>
            <a:picLocks noChangeAspect="1"/>
          </p:cNvPicPr>
          <p:nvPr/>
        </p:nvPicPr>
        <p:blipFill>
          <a:blip r:embed="rId3"/>
          <a:stretch>
            <a:fillRect/>
          </a:stretch>
        </p:blipFill>
        <p:spPr>
          <a:xfrm>
            <a:off x="736255" y="5492855"/>
            <a:ext cx="4436147" cy="426553"/>
          </a:xfrm>
          <a:prstGeom prst="rect">
            <a:avLst/>
          </a:prstGeom>
        </p:spPr>
      </p:pic>
      <p:pic>
        <p:nvPicPr>
          <p:cNvPr id="9" name="Picture 8">
            <a:extLst>
              <a:ext uri="{FF2B5EF4-FFF2-40B4-BE49-F238E27FC236}">
                <a16:creationId xmlns:a16="http://schemas.microsoft.com/office/drawing/2014/main" id="{BB903DC8-50CF-4B56-8C92-161FC1E1EF2B}"/>
              </a:ext>
            </a:extLst>
          </p:cNvPr>
          <p:cNvPicPr>
            <a:picLocks noChangeAspect="1"/>
          </p:cNvPicPr>
          <p:nvPr/>
        </p:nvPicPr>
        <p:blipFill>
          <a:blip r:embed="rId4"/>
          <a:stretch>
            <a:fillRect/>
          </a:stretch>
        </p:blipFill>
        <p:spPr>
          <a:xfrm>
            <a:off x="1283758" y="1784337"/>
            <a:ext cx="1235846" cy="1466845"/>
          </a:xfrm>
          <a:prstGeom prst="rect">
            <a:avLst/>
          </a:prstGeom>
        </p:spPr>
      </p:pic>
      <p:pic>
        <p:nvPicPr>
          <p:cNvPr id="10" name="Picture 9">
            <a:extLst>
              <a:ext uri="{FF2B5EF4-FFF2-40B4-BE49-F238E27FC236}">
                <a16:creationId xmlns:a16="http://schemas.microsoft.com/office/drawing/2014/main" id="{FD189972-4140-43CA-9BA7-9D37B66B5D78}"/>
              </a:ext>
            </a:extLst>
          </p:cNvPr>
          <p:cNvPicPr>
            <a:picLocks noChangeAspect="1"/>
          </p:cNvPicPr>
          <p:nvPr/>
        </p:nvPicPr>
        <p:blipFill>
          <a:blip r:embed="rId5"/>
          <a:stretch>
            <a:fillRect/>
          </a:stretch>
        </p:blipFill>
        <p:spPr>
          <a:xfrm>
            <a:off x="1353993" y="3293106"/>
            <a:ext cx="1061506" cy="313106"/>
          </a:xfrm>
          <a:prstGeom prst="rect">
            <a:avLst/>
          </a:prstGeom>
        </p:spPr>
      </p:pic>
      <p:pic>
        <p:nvPicPr>
          <p:cNvPr id="11" name="Picture 10">
            <a:extLst>
              <a:ext uri="{FF2B5EF4-FFF2-40B4-BE49-F238E27FC236}">
                <a16:creationId xmlns:a16="http://schemas.microsoft.com/office/drawing/2014/main" id="{4BF49F39-9DA3-4719-A9E9-46D8D8FA96EA}"/>
              </a:ext>
            </a:extLst>
          </p:cNvPr>
          <p:cNvPicPr>
            <a:picLocks noChangeAspect="1"/>
          </p:cNvPicPr>
          <p:nvPr/>
        </p:nvPicPr>
        <p:blipFill>
          <a:blip r:embed="rId6"/>
          <a:stretch>
            <a:fillRect/>
          </a:stretch>
        </p:blipFill>
        <p:spPr>
          <a:xfrm>
            <a:off x="3704331" y="1775870"/>
            <a:ext cx="4051137" cy="1673789"/>
          </a:xfrm>
          <a:prstGeom prst="rect">
            <a:avLst/>
          </a:prstGeom>
        </p:spPr>
      </p:pic>
      <p:sp>
        <p:nvSpPr>
          <p:cNvPr id="13" name="Line 9">
            <a:extLst>
              <a:ext uri="{FF2B5EF4-FFF2-40B4-BE49-F238E27FC236}">
                <a16:creationId xmlns:a16="http://schemas.microsoft.com/office/drawing/2014/main" id="{3D733911-6B2B-4C60-B1AE-04715A283B76}"/>
              </a:ext>
            </a:extLst>
          </p:cNvPr>
          <p:cNvSpPr>
            <a:spLocks noChangeShapeType="1"/>
          </p:cNvSpPr>
          <p:nvPr/>
        </p:nvSpPr>
        <p:spPr bwMode="auto">
          <a:xfrm>
            <a:off x="2756672" y="2570496"/>
            <a:ext cx="721702" cy="0"/>
          </a:xfrm>
          <a:prstGeom prst="line">
            <a:avLst/>
          </a:prstGeom>
          <a:noFill/>
          <a:ln w="38100">
            <a:solidFill>
              <a:schemeClr val="tx1"/>
            </a:solidFill>
            <a:round/>
            <a:headEnd type="none" w="med" len="med"/>
            <a:tailEnd type="arrow" w="med" len="med"/>
          </a:ln>
        </p:spPr>
        <p:txBody>
          <a:bodyPr/>
          <a:lstStyle/>
          <a:p>
            <a:pPr fontAlgn="base">
              <a:spcBef>
                <a:spcPct val="0"/>
              </a:spcBef>
              <a:spcAft>
                <a:spcPct val="0"/>
              </a:spcAft>
            </a:pPr>
            <a:endParaRPr lang="en-US" sz="2400" dirty="0">
              <a:solidFill>
                <a:srgbClr val="000000"/>
              </a:solidFill>
              <a:latin typeface="Arial" charset="0"/>
            </a:endParaRPr>
          </a:p>
        </p:txBody>
      </p:sp>
      <p:sp>
        <p:nvSpPr>
          <p:cNvPr id="12" name="TextBox 11">
            <a:extLst>
              <a:ext uri="{FF2B5EF4-FFF2-40B4-BE49-F238E27FC236}">
                <a16:creationId xmlns:a16="http://schemas.microsoft.com/office/drawing/2014/main" id="{8F81D5D3-9A77-4042-8FF1-1C53F66151AE}"/>
              </a:ext>
            </a:extLst>
          </p:cNvPr>
          <p:cNvSpPr txBox="1"/>
          <p:nvPr/>
        </p:nvSpPr>
        <p:spPr>
          <a:xfrm>
            <a:off x="2861732" y="2148405"/>
            <a:ext cx="588600" cy="461665"/>
          </a:xfrm>
          <a:prstGeom prst="rect">
            <a:avLst/>
          </a:prstGeom>
          <a:noFill/>
        </p:spPr>
        <p:txBody>
          <a:bodyPr wrap="square" rtlCol="0">
            <a:spAutoFit/>
          </a:bodyPr>
          <a:lstStyle/>
          <a:p>
            <a:r>
              <a:rPr lang="en-US" sz="2400" dirty="0"/>
              <a:t>H</a:t>
            </a:r>
            <a:r>
              <a:rPr lang="en-US" sz="2400" baseline="30000" dirty="0"/>
              <a:t>+</a:t>
            </a:r>
          </a:p>
        </p:txBody>
      </p:sp>
      <p:sp>
        <p:nvSpPr>
          <p:cNvPr id="15" name="TextBox 14">
            <a:extLst>
              <a:ext uri="{FF2B5EF4-FFF2-40B4-BE49-F238E27FC236}">
                <a16:creationId xmlns:a16="http://schemas.microsoft.com/office/drawing/2014/main" id="{4F17E33D-959C-4EFC-85F4-2DE7ACB482F1}"/>
              </a:ext>
            </a:extLst>
          </p:cNvPr>
          <p:cNvSpPr txBox="1"/>
          <p:nvPr/>
        </p:nvSpPr>
        <p:spPr>
          <a:xfrm>
            <a:off x="1455592" y="1305738"/>
            <a:ext cx="858309" cy="461665"/>
          </a:xfrm>
          <a:prstGeom prst="rect">
            <a:avLst/>
          </a:prstGeom>
          <a:noFill/>
        </p:spPr>
        <p:txBody>
          <a:bodyPr wrap="square" rtlCol="0">
            <a:spAutoFit/>
          </a:bodyPr>
          <a:lstStyle/>
          <a:p>
            <a:pPr algn="ctr"/>
            <a:r>
              <a:rPr lang="en-US" sz="2400" dirty="0"/>
              <a:t>Egg</a:t>
            </a:r>
            <a:endParaRPr lang="en-US" sz="2400" baseline="30000" dirty="0"/>
          </a:p>
        </p:txBody>
      </p:sp>
      <p:sp>
        <p:nvSpPr>
          <p:cNvPr id="16" name="TextBox 15">
            <a:extLst>
              <a:ext uri="{FF2B5EF4-FFF2-40B4-BE49-F238E27FC236}">
                <a16:creationId xmlns:a16="http://schemas.microsoft.com/office/drawing/2014/main" id="{9042C28F-5643-445C-8086-CDCC9E147221}"/>
              </a:ext>
            </a:extLst>
          </p:cNvPr>
          <p:cNvSpPr txBox="1"/>
          <p:nvPr/>
        </p:nvSpPr>
        <p:spPr>
          <a:xfrm>
            <a:off x="4955263" y="1293476"/>
            <a:ext cx="1496337" cy="461665"/>
          </a:xfrm>
          <a:prstGeom prst="rect">
            <a:avLst/>
          </a:prstGeom>
          <a:noFill/>
        </p:spPr>
        <p:txBody>
          <a:bodyPr wrap="square" rtlCol="0">
            <a:spAutoFit/>
          </a:bodyPr>
          <a:lstStyle/>
          <a:p>
            <a:pPr algn="ctr"/>
            <a:r>
              <a:rPr lang="en-US" sz="2400" dirty="0"/>
              <a:t>Egg in…</a:t>
            </a:r>
            <a:endParaRPr lang="en-US" sz="2400" baseline="30000" dirty="0"/>
          </a:p>
        </p:txBody>
      </p:sp>
      <p:cxnSp>
        <p:nvCxnSpPr>
          <p:cNvPr id="17" name="Straight Arrow Connector 16">
            <a:extLst>
              <a:ext uri="{FF2B5EF4-FFF2-40B4-BE49-F238E27FC236}">
                <a16:creationId xmlns:a16="http://schemas.microsoft.com/office/drawing/2014/main" id="{62690695-5560-4507-849E-34D4B0FA8EA1}"/>
              </a:ext>
            </a:extLst>
          </p:cNvPr>
          <p:cNvCxnSpPr/>
          <p:nvPr/>
        </p:nvCxnSpPr>
        <p:spPr>
          <a:xfrm>
            <a:off x="2937395" y="5369846"/>
            <a:ext cx="1019922"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0A1AB81-E72A-4CAF-874B-465CC89260B0}"/>
              </a:ext>
            </a:extLst>
          </p:cNvPr>
          <p:cNvCxnSpPr>
            <a:cxnSpLocks/>
          </p:cNvCxnSpPr>
          <p:nvPr/>
        </p:nvCxnSpPr>
        <p:spPr>
          <a:xfrm flipV="1">
            <a:off x="2557865" y="5103658"/>
            <a:ext cx="0" cy="33057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07DB0A9-488E-4144-BD1D-8BEB6B1F36E0}"/>
              </a:ext>
            </a:extLst>
          </p:cNvPr>
          <p:cNvCxnSpPr>
            <a:cxnSpLocks/>
          </p:cNvCxnSpPr>
          <p:nvPr/>
        </p:nvCxnSpPr>
        <p:spPr>
          <a:xfrm>
            <a:off x="4191932" y="4759339"/>
            <a:ext cx="0" cy="33057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58B732A-67C7-45C3-B0A4-F897C9F5076E}"/>
              </a:ext>
            </a:extLst>
          </p:cNvPr>
          <p:cNvCxnSpPr/>
          <p:nvPr/>
        </p:nvCxnSpPr>
        <p:spPr>
          <a:xfrm>
            <a:off x="1837814" y="4286113"/>
            <a:ext cx="1019922"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C351D0EF-0E20-4E18-B954-6253C62E8E40}"/>
              </a:ext>
            </a:extLst>
          </p:cNvPr>
          <p:cNvSpPr/>
          <p:nvPr/>
        </p:nvSpPr>
        <p:spPr>
          <a:xfrm>
            <a:off x="6007260" y="5045752"/>
            <a:ext cx="2494666" cy="961905"/>
          </a:xfrm>
          <a:prstGeom prst="roundRect">
            <a:avLst/>
          </a:prstGeom>
          <a:solidFill>
            <a:schemeClr val="accent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Solubility increases as pH decreases.</a:t>
            </a:r>
          </a:p>
        </p:txBody>
      </p:sp>
    </p:spTree>
    <p:extLst>
      <p:ext uri="{BB962C8B-B14F-4D97-AF65-F5344CB8AC3E}">
        <p14:creationId xmlns:p14="http://schemas.microsoft.com/office/powerpoint/2010/main" val="140492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9C3FEE-DACB-4AE1-A85F-8314096DB804}"/>
              </a:ext>
            </a:extLst>
          </p:cNvPr>
          <p:cNvSpPr>
            <a:spLocks noGrp="1"/>
          </p:cNvSpPr>
          <p:nvPr>
            <p:ph type="sldNum" sz="quarter" idx="12"/>
          </p:nvPr>
        </p:nvSpPr>
        <p:spPr/>
        <p:txBody>
          <a:bodyPr/>
          <a:lstStyle/>
          <a:p>
            <a:fld id="{B6F15528-21DE-4FAA-801E-634DDDAF4B2B}" type="slidenum">
              <a:rPr lang="en-US" smtClean="0"/>
              <a:pPr/>
              <a:t>65</a:t>
            </a:fld>
            <a:endParaRPr lang="en-US"/>
          </a:p>
        </p:txBody>
      </p:sp>
      <p:sp>
        <p:nvSpPr>
          <p:cNvPr id="6" name="Title 1">
            <a:extLst>
              <a:ext uri="{FF2B5EF4-FFF2-40B4-BE49-F238E27FC236}">
                <a16:creationId xmlns:a16="http://schemas.microsoft.com/office/drawing/2014/main" id="{AB569050-D87F-43C7-9432-BC3315E4E49B}"/>
              </a:ext>
            </a:extLst>
          </p:cNvPr>
          <p:cNvSpPr txBox="1">
            <a:spLocks/>
          </p:cNvSpPr>
          <p:nvPr/>
        </p:nvSpPr>
        <p:spPr>
          <a:xfrm>
            <a:off x="455601" y="6355"/>
            <a:ext cx="8236987"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sysClr val="windowText" lastClr="000000"/>
                </a:solidFill>
                <a:effectLst/>
                <a:uLnTx/>
                <a:uFillTx/>
                <a:latin typeface="Calibri"/>
                <a:ea typeface="+mj-ea"/>
                <a:cs typeface="+mj-cs"/>
              </a:rPr>
              <a:t>Side Note: pH,</a:t>
            </a:r>
            <a:r>
              <a:rPr kumimoji="0" lang="en-US" sz="4000" b="0" i="0" u="sng" strike="noStrike" kern="1200" cap="none" spc="0" normalizeH="0" noProof="0" dirty="0">
                <a:ln>
                  <a:noFill/>
                </a:ln>
                <a:solidFill>
                  <a:sysClr val="windowText" lastClr="000000"/>
                </a:solidFill>
                <a:effectLst/>
                <a:uLnTx/>
                <a:uFillTx/>
                <a:latin typeface="Calibri"/>
                <a:ea typeface="+mj-ea"/>
                <a:cs typeface="+mj-cs"/>
              </a:rPr>
              <a:t> </a:t>
            </a:r>
            <a:r>
              <a:rPr kumimoji="0" lang="en-US" sz="4000" b="0" i="0" u="sng" strike="noStrike" kern="1200" cap="none" spc="0" normalizeH="0" baseline="0" noProof="0" dirty="0">
                <a:ln>
                  <a:noFill/>
                </a:ln>
                <a:solidFill>
                  <a:sysClr val="windowText" lastClr="000000"/>
                </a:solidFill>
                <a:effectLst/>
                <a:uLnTx/>
                <a:uFillTx/>
                <a:latin typeface="Calibri"/>
                <a:ea typeface="+mj-ea"/>
                <a:cs typeface="+mj-cs"/>
              </a:rPr>
              <a:t>Solubility, and Easter</a:t>
            </a:r>
          </a:p>
        </p:txBody>
      </p:sp>
      <p:pic>
        <p:nvPicPr>
          <p:cNvPr id="2" name="Picture 1">
            <a:extLst>
              <a:ext uri="{FF2B5EF4-FFF2-40B4-BE49-F238E27FC236}">
                <a16:creationId xmlns:a16="http://schemas.microsoft.com/office/drawing/2014/main" id="{73EC017E-C0F5-434D-9C3B-EDCA70E10645}"/>
              </a:ext>
            </a:extLst>
          </p:cNvPr>
          <p:cNvPicPr>
            <a:picLocks noChangeAspect="1"/>
          </p:cNvPicPr>
          <p:nvPr/>
        </p:nvPicPr>
        <p:blipFill>
          <a:blip r:embed="rId2"/>
          <a:stretch>
            <a:fillRect/>
          </a:stretch>
        </p:blipFill>
        <p:spPr>
          <a:xfrm>
            <a:off x="1817850" y="1544436"/>
            <a:ext cx="5014889" cy="4994476"/>
          </a:xfrm>
          <a:prstGeom prst="rect">
            <a:avLst/>
          </a:prstGeom>
        </p:spPr>
      </p:pic>
      <p:sp>
        <p:nvSpPr>
          <p:cNvPr id="3" name="TextBox 2">
            <a:extLst>
              <a:ext uri="{FF2B5EF4-FFF2-40B4-BE49-F238E27FC236}">
                <a16:creationId xmlns:a16="http://schemas.microsoft.com/office/drawing/2014/main" id="{1AF5346B-9613-4F1C-B4AB-DD62F5535025}"/>
              </a:ext>
            </a:extLst>
          </p:cNvPr>
          <p:cNvSpPr txBox="1"/>
          <p:nvPr/>
        </p:nvSpPr>
        <p:spPr>
          <a:xfrm>
            <a:off x="2847368" y="949122"/>
            <a:ext cx="1727907" cy="646331"/>
          </a:xfrm>
          <a:prstGeom prst="rect">
            <a:avLst/>
          </a:prstGeom>
          <a:noFill/>
        </p:spPr>
        <p:txBody>
          <a:bodyPr wrap="square" rtlCol="0">
            <a:spAutoFit/>
          </a:bodyPr>
          <a:lstStyle/>
          <a:p>
            <a:pPr algn="ctr"/>
            <a:r>
              <a:rPr lang="en-US" sz="3600" dirty="0"/>
              <a:t>Water</a:t>
            </a:r>
          </a:p>
        </p:txBody>
      </p:sp>
      <p:sp>
        <p:nvSpPr>
          <p:cNvPr id="21" name="TextBox 20">
            <a:extLst>
              <a:ext uri="{FF2B5EF4-FFF2-40B4-BE49-F238E27FC236}">
                <a16:creationId xmlns:a16="http://schemas.microsoft.com/office/drawing/2014/main" id="{14CA3875-EDCA-4AE6-B4CC-F9B07677BDBF}"/>
              </a:ext>
            </a:extLst>
          </p:cNvPr>
          <p:cNvSpPr txBox="1"/>
          <p:nvPr/>
        </p:nvSpPr>
        <p:spPr>
          <a:xfrm>
            <a:off x="4760249" y="947763"/>
            <a:ext cx="2022514" cy="646331"/>
          </a:xfrm>
          <a:prstGeom prst="rect">
            <a:avLst/>
          </a:prstGeom>
          <a:noFill/>
        </p:spPr>
        <p:txBody>
          <a:bodyPr wrap="square" rtlCol="0">
            <a:spAutoFit/>
          </a:bodyPr>
          <a:lstStyle/>
          <a:p>
            <a:pPr algn="ctr"/>
            <a:r>
              <a:rPr lang="en-US" sz="3600" dirty="0"/>
              <a:t>Vinegar</a:t>
            </a:r>
          </a:p>
        </p:txBody>
      </p:sp>
    </p:spTree>
    <p:extLst>
      <p:ext uri="{BB962C8B-B14F-4D97-AF65-F5344CB8AC3E}">
        <p14:creationId xmlns:p14="http://schemas.microsoft.com/office/powerpoint/2010/main" val="30091694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14416" y="6355"/>
            <a:ext cx="7467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sysClr val="windowText" lastClr="000000"/>
                </a:solidFill>
                <a:effectLst/>
                <a:uLnTx/>
                <a:uFillTx/>
                <a:latin typeface="Calibri"/>
                <a:ea typeface="+mj-ea"/>
                <a:cs typeface="+mj-cs"/>
              </a:rPr>
              <a:t>pH and Solubility</a:t>
            </a:r>
          </a:p>
        </p:txBody>
      </p:sp>
      <p:sp>
        <p:nvSpPr>
          <p:cNvPr id="5" name="Rectangle 4"/>
          <p:cNvSpPr/>
          <p:nvPr/>
        </p:nvSpPr>
        <p:spPr>
          <a:xfrm>
            <a:off x="2760964" y="913121"/>
            <a:ext cx="3593997" cy="461665"/>
          </a:xfrm>
          <a:prstGeom prst="rect">
            <a:avLst/>
          </a:prstGeom>
        </p:spPr>
        <p:txBody>
          <a:bodyPr wrap="none">
            <a:spAutoFit/>
          </a:bodyPr>
          <a:lstStyle/>
          <a:p>
            <a:r>
              <a:rPr lang="en-US" sz="2400" dirty="0"/>
              <a:t>Calcium carbonate (CaCO</a:t>
            </a:r>
            <a:r>
              <a:rPr lang="en-US" sz="2400" baseline="-25000" dirty="0"/>
              <a:t>3</a:t>
            </a:r>
            <a:r>
              <a:rPr lang="en-US" sz="2400" dirty="0"/>
              <a:t>)</a:t>
            </a:r>
          </a:p>
        </p:txBody>
      </p:sp>
      <p:pic>
        <p:nvPicPr>
          <p:cNvPr id="6" name="Picture 4" descr="http://academic.emporia.edu/aberjame/student/barr1/BARR%20-%20ES767%20-Webpage%20Report_1_html_m553d9b86.png"/>
          <p:cNvPicPr>
            <a:picLocks noChangeAspect="1" noChangeArrowheads="1"/>
          </p:cNvPicPr>
          <p:nvPr/>
        </p:nvPicPr>
        <p:blipFill>
          <a:blip r:embed="rId2" cstate="print"/>
          <a:srcRect/>
          <a:stretch>
            <a:fillRect/>
          </a:stretch>
        </p:blipFill>
        <p:spPr bwMode="auto">
          <a:xfrm>
            <a:off x="5665272" y="1922735"/>
            <a:ext cx="2427453" cy="1820590"/>
          </a:xfrm>
          <a:prstGeom prst="rect">
            <a:avLst/>
          </a:prstGeom>
          <a:noFill/>
        </p:spPr>
      </p:pic>
      <p:sp>
        <p:nvSpPr>
          <p:cNvPr id="7" name="TextBox 6"/>
          <p:cNvSpPr txBox="1"/>
          <p:nvPr/>
        </p:nvSpPr>
        <p:spPr>
          <a:xfrm>
            <a:off x="5667259" y="1540328"/>
            <a:ext cx="2421652" cy="400110"/>
          </a:xfrm>
          <a:prstGeom prst="rect">
            <a:avLst/>
          </a:prstGeom>
          <a:noFill/>
        </p:spPr>
        <p:txBody>
          <a:bodyPr wrap="square" rtlCol="0">
            <a:spAutoFit/>
          </a:bodyPr>
          <a:lstStyle/>
          <a:p>
            <a:pPr algn="ctr"/>
            <a:r>
              <a:rPr lang="en-US" sz="2000" dirty="0"/>
              <a:t>Limestone</a:t>
            </a:r>
          </a:p>
        </p:txBody>
      </p:sp>
      <p:pic>
        <p:nvPicPr>
          <p:cNvPr id="8" name="Picture 7" descr="dissolving-snail-shells"/>
          <p:cNvPicPr>
            <a:picLocks noChangeAspect="1" noChangeArrowheads="1"/>
          </p:cNvPicPr>
          <p:nvPr/>
        </p:nvPicPr>
        <p:blipFill>
          <a:blip r:embed="rId3" cstate="print"/>
          <a:srcRect/>
          <a:stretch>
            <a:fillRect/>
          </a:stretch>
        </p:blipFill>
        <p:spPr bwMode="auto">
          <a:xfrm>
            <a:off x="586319" y="4436042"/>
            <a:ext cx="3348561" cy="1795916"/>
          </a:xfrm>
          <a:prstGeom prst="rect">
            <a:avLst/>
          </a:prstGeom>
          <a:noFill/>
          <a:ln w="9525">
            <a:noFill/>
            <a:miter lim="800000"/>
            <a:headEnd/>
            <a:tailEnd/>
          </a:ln>
        </p:spPr>
      </p:pic>
      <p:sp>
        <p:nvSpPr>
          <p:cNvPr id="9" name="TextBox 8"/>
          <p:cNvSpPr txBox="1"/>
          <p:nvPr/>
        </p:nvSpPr>
        <p:spPr>
          <a:xfrm>
            <a:off x="1060229" y="1544097"/>
            <a:ext cx="2421652" cy="400110"/>
          </a:xfrm>
          <a:prstGeom prst="rect">
            <a:avLst/>
          </a:prstGeom>
          <a:noFill/>
        </p:spPr>
        <p:txBody>
          <a:bodyPr wrap="square" rtlCol="0">
            <a:spAutoFit/>
          </a:bodyPr>
          <a:lstStyle/>
          <a:p>
            <a:pPr algn="ctr"/>
            <a:r>
              <a:rPr lang="en-US" sz="2000" dirty="0"/>
              <a:t>Egg Shells</a:t>
            </a:r>
          </a:p>
        </p:txBody>
      </p:sp>
      <p:pic>
        <p:nvPicPr>
          <p:cNvPr id="691204" name="Picture 4" descr="http://valleycoop.org/wordpress/wp-content/uploads/2013/04/eggs_shells.jpg"/>
          <p:cNvPicPr>
            <a:picLocks noChangeAspect="1" noChangeArrowheads="1"/>
          </p:cNvPicPr>
          <p:nvPr/>
        </p:nvPicPr>
        <p:blipFill>
          <a:blip r:embed="rId4" cstate="print"/>
          <a:srcRect/>
          <a:stretch>
            <a:fillRect/>
          </a:stretch>
        </p:blipFill>
        <p:spPr bwMode="auto">
          <a:xfrm>
            <a:off x="206809" y="1934582"/>
            <a:ext cx="4079008" cy="1900818"/>
          </a:xfrm>
          <a:prstGeom prst="rect">
            <a:avLst/>
          </a:prstGeom>
          <a:noFill/>
        </p:spPr>
      </p:pic>
      <p:sp>
        <p:nvSpPr>
          <p:cNvPr id="12" name="TextBox 11"/>
          <p:cNvSpPr txBox="1"/>
          <p:nvPr/>
        </p:nvSpPr>
        <p:spPr>
          <a:xfrm>
            <a:off x="1021160" y="4000470"/>
            <a:ext cx="2421652" cy="400110"/>
          </a:xfrm>
          <a:prstGeom prst="rect">
            <a:avLst/>
          </a:prstGeom>
          <a:noFill/>
        </p:spPr>
        <p:txBody>
          <a:bodyPr wrap="square" rtlCol="0">
            <a:spAutoFit/>
          </a:bodyPr>
          <a:lstStyle/>
          <a:p>
            <a:pPr algn="ctr"/>
            <a:r>
              <a:rPr lang="en-US" sz="2000" dirty="0"/>
              <a:t>Sea Shells</a:t>
            </a:r>
          </a:p>
        </p:txBody>
      </p:sp>
      <p:sp>
        <p:nvSpPr>
          <p:cNvPr id="14" name="TextBox 13"/>
          <p:cNvSpPr txBox="1"/>
          <p:nvPr/>
        </p:nvSpPr>
        <p:spPr>
          <a:xfrm>
            <a:off x="5636276" y="4008036"/>
            <a:ext cx="2421652" cy="400110"/>
          </a:xfrm>
          <a:prstGeom prst="rect">
            <a:avLst/>
          </a:prstGeom>
          <a:noFill/>
        </p:spPr>
        <p:txBody>
          <a:bodyPr wrap="square" rtlCol="0">
            <a:spAutoFit/>
          </a:bodyPr>
          <a:lstStyle/>
          <a:p>
            <a:pPr algn="ctr"/>
            <a:r>
              <a:rPr lang="en-US" sz="2000" dirty="0"/>
              <a:t>Coral Reef</a:t>
            </a:r>
          </a:p>
        </p:txBody>
      </p:sp>
      <p:pic>
        <p:nvPicPr>
          <p:cNvPr id="691208" name="Picture 8" descr="http://theiff.org/current/wp-content/uploads/2014/09/Corals_Real-copy.jpg"/>
          <p:cNvPicPr>
            <a:picLocks noChangeAspect="1" noChangeArrowheads="1"/>
          </p:cNvPicPr>
          <p:nvPr/>
        </p:nvPicPr>
        <p:blipFill>
          <a:blip r:embed="rId5" cstate="print"/>
          <a:srcRect/>
          <a:stretch>
            <a:fillRect/>
          </a:stretch>
        </p:blipFill>
        <p:spPr bwMode="auto">
          <a:xfrm>
            <a:off x="5304658" y="4429125"/>
            <a:ext cx="3034031" cy="2116382"/>
          </a:xfrm>
          <a:prstGeom prst="rect">
            <a:avLst/>
          </a:prstGeom>
          <a:noFill/>
        </p:spPr>
      </p:pic>
      <p:sp>
        <p:nvSpPr>
          <p:cNvPr id="16" name="Rounded Rectangle 15"/>
          <p:cNvSpPr/>
          <p:nvPr/>
        </p:nvSpPr>
        <p:spPr>
          <a:xfrm>
            <a:off x="355600" y="4000500"/>
            <a:ext cx="8382000" cy="27051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2"/>
          <p:cNvSpPr>
            <a:spLocks noGrp="1"/>
          </p:cNvSpPr>
          <p:nvPr>
            <p:ph type="sldNum" sz="quarter" idx="12"/>
          </p:nvPr>
        </p:nvSpPr>
        <p:spPr/>
        <p:txBody>
          <a:bodyPr/>
          <a:lstStyle/>
          <a:p>
            <a:fld id="{B6F15528-21DE-4FAA-801E-634DDDAF4B2B}" type="slidenum">
              <a:rPr lang="en-US" smtClean="0"/>
              <a:pPr/>
              <a:t>66</a:t>
            </a:fld>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4274" name="Picture 2" descr="http://butane.chem.uiuc.edu/pshapley/GenChem1/L26/3a.png"/>
          <p:cNvPicPr>
            <a:picLocks noChangeAspect="1" noChangeArrowheads="1"/>
          </p:cNvPicPr>
          <p:nvPr/>
        </p:nvPicPr>
        <p:blipFill>
          <a:blip r:embed="rId2" cstate="print"/>
          <a:srcRect/>
          <a:stretch>
            <a:fillRect/>
          </a:stretch>
        </p:blipFill>
        <p:spPr bwMode="auto">
          <a:xfrm>
            <a:off x="1501774" y="1497012"/>
            <a:ext cx="6130925" cy="4235018"/>
          </a:xfrm>
          <a:prstGeom prst="rect">
            <a:avLst/>
          </a:prstGeom>
          <a:noFill/>
        </p:spPr>
      </p:pic>
      <p:sp>
        <p:nvSpPr>
          <p:cNvPr id="5" name="Title 1"/>
          <p:cNvSpPr txBox="1">
            <a:spLocks/>
          </p:cNvSpPr>
          <p:nvPr/>
        </p:nvSpPr>
        <p:spPr>
          <a:xfrm>
            <a:off x="814416" y="6355"/>
            <a:ext cx="7467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sysClr val="windowText" lastClr="000000"/>
                </a:solidFill>
                <a:effectLst/>
                <a:uLnTx/>
                <a:uFillTx/>
                <a:latin typeface="Calibri"/>
                <a:ea typeface="+mj-ea"/>
                <a:cs typeface="+mj-cs"/>
              </a:rPr>
              <a:t>pH and Solubility</a:t>
            </a:r>
          </a:p>
        </p:txBody>
      </p:sp>
      <p:cxnSp>
        <p:nvCxnSpPr>
          <p:cNvPr id="6" name="Straight Arrow Connector 5"/>
          <p:cNvCxnSpPr/>
          <p:nvPr/>
        </p:nvCxnSpPr>
        <p:spPr>
          <a:xfrm>
            <a:off x="4111266" y="1879230"/>
            <a:ext cx="0" cy="77507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260600" y="914400"/>
            <a:ext cx="4597400" cy="461665"/>
          </a:xfrm>
          <a:prstGeom prst="rect">
            <a:avLst/>
          </a:prstGeom>
          <a:noFill/>
        </p:spPr>
        <p:txBody>
          <a:bodyPr wrap="square" rtlCol="0">
            <a:spAutoFit/>
          </a:bodyPr>
          <a:lstStyle/>
          <a:p>
            <a:pPr algn="ctr"/>
            <a:r>
              <a:rPr lang="en-US" sz="2400" dirty="0">
                <a:solidFill>
                  <a:srgbClr val="FF0000"/>
                </a:solidFill>
              </a:rPr>
              <a:t>Increasing atmospheric CO</a:t>
            </a:r>
            <a:r>
              <a:rPr lang="en-US" sz="2400" baseline="-25000" dirty="0">
                <a:solidFill>
                  <a:srgbClr val="FF0000"/>
                </a:solidFill>
              </a:rPr>
              <a:t>2</a:t>
            </a:r>
          </a:p>
        </p:txBody>
      </p:sp>
      <p:cxnSp>
        <p:nvCxnSpPr>
          <p:cNvPr id="9" name="Straight Arrow Connector 8"/>
          <p:cNvCxnSpPr/>
          <p:nvPr/>
        </p:nvCxnSpPr>
        <p:spPr>
          <a:xfrm>
            <a:off x="4775200" y="2590800"/>
            <a:ext cx="834666"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762500" y="3505200"/>
            <a:ext cx="834666"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361966" y="4378326"/>
            <a:ext cx="0" cy="72707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2700" y="5892800"/>
            <a:ext cx="9144000" cy="461665"/>
          </a:xfrm>
          <a:prstGeom prst="rect">
            <a:avLst/>
          </a:prstGeom>
          <a:noFill/>
        </p:spPr>
        <p:txBody>
          <a:bodyPr wrap="square" rtlCol="0">
            <a:spAutoFit/>
          </a:bodyPr>
          <a:lstStyle/>
          <a:p>
            <a:pPr algn="ctr"/>
            <a:r>
              <a:rPr lang="en-US" sz="2400" dirty="0">
                <a:solidFill>
                  <a:srgbClr val="FF0000"/>
                </a:solidFill>
              </a:rPr>
              <a:t>Increasing atmospheric CO</a:t>
            </a:r>
            <a:r>
              <a:rPr lang="en-US" sz="2400" baseline="-25000" dirty="0">
                <a:solidFill>
                  <a:srgbClr val="FF0000"/>
                </a:solidFill>
              </a:rPr>
              <a:t>2 </a:t>
            </a:r>
            <a:r>
              <a:rPr lang="en-US" sz="2400" dirty="0">
                <a:solidFill>
                  <a:srgbClr val="FF0000"/>
                </a:solidFill>
                <a:sym typeface="Wingdings"/>
              </a:rPr>
              <a:t></a:t>
            </a:r>
            <a:r>
              <a:rPr lang="en-US" sz="2400" dirty="0">
                <a:solidFill>
                  <a:srgbClr val="FF0000"/>
                </a:solidFill>
              </a:rPr>
              <a:t> Ocean acidification </a:t>
            </a:r>
            <a:r>
              <a:rPr lang="en-US" sz="2400" dirty="0">
                <a:solidFill>
                  <a:srgbClr val="FF0000"/>
                </a:solidFill>
                <a:sym typeface="Wingdings"/>
              </a:rPr>
              <a:t> Dissolves CaCO</a:t>
            </a:r>
            <a:r>
              <a:rPr lang="en-US" sz="2400" baseline="-25000" dirty="0">
                <a:solidFill>
                  <a:srgbClr val="FF0000"/>
                </a:solidFill>
                <a:sym typeface="Wingdings"/>
              </a:rPr>
              <a:t>3</a:t>
            </a:r>
            <a:endParaRPr lang="en-US" sz="2400" baseline="-25000" dirty="0">
              <a:solidFill>
                <a:srgbClr val="FF0000"/>
              </a:solidFill>
            </a:endParaRPr>
          </a:p>
        </p:txBody>
      </p:sp>
      <p:sp>
        <p:nvSpPr>
          <p:cNvPr id="10" name="Slide Number Placeholder 9"/>
          <p:cNvSpPr>
            <a:spLocks noGrp="1"/>
          </p:cNvSpPr>
          <p:nvPr>
            <p:ph type="sldNum" sz="quarter" idx="12"/>
          </p:nvPr>
        </p:nvSpPr>
        <p:spPr/>
        <p:txBody>
          <a:bodyPr/>
          <a:lstStyle/>
          <a:p>
            <a:fld id="{B6F15528-21DE-4FAA-801E-634DDDAF4B2B}" type="slidenum">
              <a:rPr lang="en-US" smtClean="0"/>
              <a:pPr/>
              <a:t>67</a:t>
            </a:fld>
            <a:endParaRPr lang="en-US"/>
          </a:p>
        </p:txBody>
      </p:sp>
      <p:pic>
        <p:nvPicPr>
          <p:cNvPr id="12" name="Picture 11" descr="dissolving-snail-shells">
            <a:extLst>
              <a:ext uri="{FF2B5EF4-FFF2-40B4-BE49-F238E27FC236}">
                <a16:creationId xmlns:a16="http://schemas.microsoft.com/office/drawing/2014/main" id="{8C9358FD-48E9-4F9D-8C3B-4594037A7DD9}"/>
              </a:ext>
            </a:extLst>
          </p:cNvPr>
          <p:cNvPicPr>
            <a:picLocks noChangeAspect="1" noChangeArrowheads="1"/>
          </p:cNvPicPr>
          <p:nvPr/>
        </p:nvPicPr>
        <p:blipFill>
          <a:blip r:embed="rId3" cstate="print"/>
          <a:srcRect/>
          <a:stretch>
            <a:fillRect/>
          </a:stretch>
        </p:blipFill>
        <p:spPr bwMode="auto">
          <a:xfrm>
            <a:off x="4397672" y="4804468"/>
            <a:ext cx="1589722" cy="852607"/>
          </a:xfrm>
          <a:prstGeom prst="rect">
            <a:avLst/>
          </a:prstGeom>
          <a:noFill/>
          <a:ln w="9525">
            <a:noFill/>
            <a:miter lim="800000"/>
            <a:headEnd/>
            <a:tailEnd/>
          </a:ln>
        </p:spPr>
      </p:pic>
      <p:pic>
        <p:nvPicPr>
          <p:cNvPr id="14" name="Picture 8" descr="http://theiff.org/current/wp-content/uploads/2014/09/Corals_Real-copy.jpg">
            <a:extLst>
              <a:ext uri="{FF2B5EF4-FFF2-40B4-BE49-F238E27FC236}">
                <a16:creationId xmlns:a16="http://schemas.microsoft.com/office/drawing/2014/main" id="{E81317DF-EBC3-4A74-86CD-F8F03EC37223}"/>
              </a:ext>
            </a:extLst>
          </p:cNvPr>
          <p:cNvPicPr>
            <a:picLocks noChangeAspect="1" noChangeArrowheads="1"/>
          </p:cNvPicPr>
          <p:nvPr/>
        </p:nvPicPr>
        <p:blipFill>
          <a:blip r:embed="rId4" cstate="print"/>
          <a:srcRect/>
          <a:stretch>
            <a:fillRect/>
          </a:stretch>
        </p:blipFill>
        <p:spPr bwMode="auto">
          <a:xfrm>
            <a:off x="6220419" y="4816645"/>
            <a:ext cx="1187378" cy="8282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14416" y="6355"/>
            <a:ext cx="7467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sysClr val="windowText" lastClr="000000"/>
                </a:solidFill>
                <a:effectLst/>
                <a:uLnTx/>
                <a:uFillTx/>
                <a:latin typeface="Calibri"/>
                <a:ea typeface="+mj-ea"/>
                <a:cs typeface="+mj-cs"/>
              </a:rPr>
              <a:t>pH and Solubility</a:t>
            </a:r>
          </a:p>
        </p:txBody>
      </p:sp>
      <p:sp>
        <p:nvSpPr>
          <p:cNvPr id="10" name="Slide Number Placeholder 9"/>
          <p:cNvSpPr>
            <a:spLocks noGrp="1"/>
          </p:cNvSpPr>
          <p:nvPr>
            <p:ph type="sldNum" sz="quarter" idx="12"/>
          </p:nvPr>
        </p:nvSpPr>
        <p:spPr/>
        <p:txBody>
          <a:bodyPr/>
          <a:lstStyle/>
          <a:p>
            <a:fld id="{B6F15528-21DE-4FAA-801E-634DDDAF4B2B}" type="slidenum">
              <a:rPr lang="en-US" smtClean="0"/>
              <a:pPr/>
              <a:t>68</a:t>
            </a:fld>
            <a:endParaRPr lang="en-US"/>
          </a:p>
        </p:txBody>
      </p:sp>
      <p:pic>
        <p:nvPicPr>
          <p:cNvPr id="822274" name="Picture 2" descr="Image result for ocean acidification coral reefs">
            <a:extLst>
              <a:ext uri="{FF2B5EF4-FFF2-40B4-BE49-F238E27FC236}">
                <a16:creationId xmlns:a16="http://schemas.microsoft.com/office/drawing/2014/main" id="{1EA04D4E-9048-4CF1-9887-AA2C083347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058" y="1600768"/>
            <a:ext cx="4227769" cy="1945802"/>
          </a:xfrm>
          <a:prstGeom prst="rect">
            <a:avLst/>
          </a:prstGeom>
          <a:noFill/>
          <a:extLst>
            <a:ext uri="{909E8E84-426E-40DD-AFC4-6F175D3DCCD1}">
              <a14:hiddenFill xmlns:a14="http://schemas.microsoft.com/office/drawing/2010/main">
                <a:solidFill>
                  <a:srgbClr val="FFFFFF"/>
                </a:solidFill>
              </a14:hiddenFill>
            </a:ext>
          </a:extLst>
        </p:spPr>
      </p:pic>
      <p:pic>
        <p:nvPicPr>
          <p:cNvPr id="822276" name="Picture 4" descr="Image result for ocean acidification coral reefs">
            <a:extLst>
              <a:ext uri="{FF2B5EF4-FFF2-40B4-BE49-F238E27FC236}">
                <a16:creationId xmlns:a16="http://schemas.microsoft.com/office/drawing/2014/main" id="{4BC7A4E0-FAE1-4DB5-B1F3-FB8607CB60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633" y="3984586"/>
            <a:ext cx="4227769" cy="1762304"/>
          </a:xfrm>
          <a:prstGeom prst="rect">
            <a:avLst/>
          </a:prstGeom>
          <a:noFill/>
          <a:extLst>
            <a:ext uri="{909E8E84-426E-40DD-AFC4-6F175D3DCCD1}">
              <a14:hiddenFill xmlns:a14="http://schemas.microsoft.com/office/drawing/2010/main">
                <a:solidFill>
                  <a:srgbClr val="FFFFFF"/>
                </a:solidFill>
              </a14:hiddenFill>
            </a:ext>
          </a:extLst>
        </p:spPr>
      </p:pic>
      <p:pic>
        <p:nvPicPr>
          <p:cNvPr id="822278" name="Picture 6" descr="Related image">
            <a:extLst>
              <a:ext uri="{FF2B5EF4-FFF2-40B4-BE49-F238E27FC236}">
                <a16:creationId xmlns:a16="http://schemas.microsoft.com/office/drawing/2014/main" id="{2B03918F-C620-4F26-BE6F-02128AC6E3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4821" y="1600768"/>
            <a:ext cx="3478643" cy="1956737"/>
          </a:xfrm>
          <a:prstGeom prst="rect">
            <a:avLst/>
          </a:prstGeom>
          <a:noFill/>
          <a:extLst>
            <a:ext uri="{909E8E84-426E-40DD-AFC4-6F175D3DCCD1}">
              <a14:hiddenFill xmlns:a14="http://schemas.microsoft.com/office/drawing/2010/main">
                <a:solidFill>
                  <a:srgbClr val="FFFFFF"/>
                </a:solidFill>
              </a14:hiddenFill>
            </a:ext>
          </a:extLst>
        </p:spPr>
      </p:pic>
      <p:pic>
        <p:nvPicPr>
          <p:cNvPr id="822280" name="Picture 8" descr="Image result for ocean acidification coral reefs">
            <a:extLst>
              <a:ext uri="{FF2B5EF4-FFF2-40B4-BE49-F238E27FC236}">
                <a16:creationId xmlns:a16="http://schemas.microsoft.com/office/drawing/2014/main" id="{00CAAB21-B9C0-4A3D-9151-AE712D81AE9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4818" y="3569079"/>
            <a:ext cx="3478646" cy="2319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8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22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22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14416" y="6355"/>
            <a:ext cx="7467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sysClr val="windowText" lastClr="000000"/>
                </a:solidFill>
                <a:effectLst/>
                <a:uLnTx/>
                <a:uFillTx/>
                <a:latin typeface="Calibri"/>
                <a:ea typeface="+mj-ea"/>
                <a:cs typeface="+mj-cs"/>
              </a:rPr>
              <a:t>pH and Solubility</a:t>
            </a:r>
          </a:p>
        </p:txBody>
      </p:sp>
      <p:sp>
        <p:nvSpPr>
          <p:cNvPr id="5" name="Rectangle 4"/>
          <p:cNvSpPr/>
          <p:nvPr/>
        </p:nvSpPr>
        <p:spPr>
          <a:xfrm>
            <a:off x="2760964" y="913121"/>
            <a:ext cx="3593997" cy="461665"/>
          </a:xfrm>
          <a:prstGeom prst="rect">
            <a:avLst/>
          </a:prstGeom>
        </p:spPr>
        <p:txBody>
          <a:bodyPr wrap="none">
            <a:spAutoFit/>
          </a:bodyPr>
          <a:lstStyle/>
          <a:p>
            <a:r>
              <a:rPr lang="en-US" sz="2400" dirty="0"/>
              <a:t>Calcium carbonate (CaCO</a:t>
            </a:r>
            <a:r>
              <a:rPr lang="en-US" sz="2400" baseline="-25000" dirty="0"/>
              <a:t>3</a:t>
            </a:r>
            <a:r>
              <a:rPr lang="en-US" sz="2400" dirty="0"/>
              <a:t>)</a:t>
            </a:r>
          </a:p>
        </p:txBody>
      </p:sp>
      <p:pic>
        <p:nvPicPr>
          <p:cNvPr id="6" name="Picture 4" descr="http://academic.emporia.edu/aberjame/student/barr1/BARR%20-%20ES767%20-Webpage%20Report_1_html_m553d9b86.png"/>
          <p:cNvPicPr>
            <a:picLocks noChangeAspect="1" noChangeArrowheads="1"/>
          </p:cNvPicPr>
          <p:nvPr/>
        </p:nvPicPr>
        <p:blipFill>
          <a:blip r:embed="rId2" cstate="print"/>
          <a:srcRect/>
          <a:stretch>
            <a:fillRect/>
          </a:stretch>
        </p:blipFill>
        <p:spPr bwMode="auto">
          <a:xfrm>
            <a:off x="5665272" y="1922735"/>
            <a:ext cx="2427453" cy="1820590"/>
          </a:xfrm>
          <a:prstGeom prst="rect">
            <a:avLst/>
          </a:prstGeom>
          <a:noFill/>
        </p:spPr>
      </p:pic>
      <p:sp>
        <p:nvSpPr>
          <p:cNvPr id="7" name="TextBox 6"/>
          <p:cNvSpPr txBox="1"/>
          <p:nvPr/>
        </p:nvSpPr>
        <p:spPr>
          <a:xfrm>
            <a:off x="5667259" y="1540328"/>
            <a:ext cx="2421652" cy="400110"/>
          </a:xfrm>
          <a:prstGeom prst="rect">
            <a:avLst/>
          </a:prstGeom>
          <a:noFill/>
        </p:spPr>
        <p:txBody>
          <a:bodyPr wrap="square" rtlCol="0">
            <a:spAutoFit/>
          </a:bodyPr>
          <a:lstStyle/>
          <a:p>
            <a:pPr algn="ctr"/>
            <a:r>
              <a:rPr lang="en-US" sz="2000" dirty="0"/>
              <a:t>Limestone</a:t>
            </a:r>
          </a:p>
        </p:txBody>
      </p:sp>
      <p:pic>
        <p:nvPicPr>
          <p:cNvPr id="8" name="Picture 7" descr="dissolving-snail-shells"/>
          <p:cNvPicPr>
            <a:picLocks noChangeAspect="1" noChangeArrowheads="1"/>
          </p:cNvPicPr>
          <p:nvPr/>
        </p:nvPicPr>
        <p:blipFill>
          <a:blip r:embed="rId3" cstate="print"/>
          <a:srcRect/>
          <a:stretch>
            <a:fillRect/>
          </a:stretch>
        </p:blipFill>
        <p:spPr bwMode="auto">
          <a:xfrm>
            <a:off x="586319" y="4436042"/>
            <a:ext cx="3348561" cy="1795916"/>
          </a:xfrm>
          <a:prstGeom prst="rect">
            <a:avLst/>
          </a:prstGeom>
          <a:noFill/>
          <a:ln w="9525">
            <a:noFill/>
            <a:miter lim="800000"/>
            <a:headEnd/>
            <a:tailEnd/>
          </a:ln>
        </p:spPr>
      </p:pic>
      <p:sp>
        <p:nvSpPr>
          <p:cNvPr id="9" name="TextBox 8"/>
          <p:cNvSpPr txBox="1"/>
          <p:nvPr/>
        </p:nvSpPr>
        <p:spPr>
          <a:xfrm>
            <a:off x="1060229" y="1544097"/>
            <a:ext cx="2421652" cy="400110"/>
          </a:xfrm>
          <a:prstGeom prst="rect">
            <a:avLst/>
          </a:prstGeom>
          <a:noFill/>
        </p:spPr>
        <p:txBody>
          <a:bodyPr wrap="square" rtlCol="0">
            <a:spAutoFit/>
          </a:bodyPr>
          <a:lstStyle/>
          <a:p>
            <a:pPr algn="ctr"/>
            <a:r>
              <a:rPr lang="en-US" sz="2000" dirty="0"/>
              <a:t>Egg Shells</a:t>
            </a:r>
          </a:p>
        </p:txBody>
      </p:sp>
      <p:pic>
        <p:nvPicPr>
          <p:cNvPr id="691204" name="Picture 4" descr="http://valleycoop.org/wordpress/wp-content/uploads/2013/04/eggs_shells.jpg"/>
          <p:cNvPicPr>
            <a:picLocks noChangeAspect="1" noChangeArrowheads="1"/>
          </p:cNvPicPr>
          <p:nvPr/>
        </p:nvPicPr>
        <p:blipFill>
          <a:blip r:embed="rId4" cstate="print"/>
          <a:srcRect/>
          <a:stretch>
            <a:fillRect/>
          </a:stretch>
        </p:blipFill>
        <p:spPr bwMode="auto">
          <a:xfrm>
            <a:off x="206809" y="1934582"/>
            <a:ext cx="4079008" cy="1900818"/>
          </a:xfrm>
          <a:prstGeom prst="rect">
            <a:avLst/>
          </a:prstGeom>
          <a:noFill/>
        </p:spPr>
      </p:pic>
      <p:sp>
        <p:nvSpPr>
          <p:cNvPr id="12" name="TextBox 11"/>
          <p:cNvSpPr txBox="1"/>
          <p:nvPr/>
        </p:nvSpPr>
        <p:spPr>
          <a:xfrm>
            <a:off x="1021160" y="4000470"/>
            <a:ext cx="2421652" cy="400110"/>
          </a:xfrm>
          <a:prstGeom prst="rect">
            <a:avLst/>
          </a:prstGeom>
          <a:noFill/>
        </p:spPr>
        <p:txBody>
          <a:bodyPr wrap="square" rtlCol="0">
            <a:spAutoFit/>
          </a:bodyPr>
          <a:lstStyle/>
          <a:p>
            <a:pPr algn="ctr"/>
            <a:r>
              <a:rPr lang="en-US" sz="2000" dirty="0"/>
              <a:t>Sea Shells</a:t>
            </a:r>
          </a:p>
        </p:txBody>
      </p:sp>
      <p:sp>
        <p:nvSpPr>
          <p:cNvPr id="14" name="TextBox 13"/>
          <p:cNvSpPr txBox="1"/>
          <p:nvPr/>
        </p:nvSpPr>
        <p:spPr>
          <a:xfrm>
            <a:off x="5636276" y="4008036"/>
            <a:ext cx="2421652" cy="400110"/>
          </a:xfrm>
          <a:prstGeom prst="rect">
            <a:avLst/>
          </a:prstGeom>
          <a:noFill/>
        </p:spPr>
        <p:txBody>
          <a:bodyPr wrap="square" rtlCol="0">
            <a:spAutoFit/>
          </a:bodyPr>
          <a:lstStyle/>
          <a:p>
            <a:pPr algn="ctr"/>
            <a:r>
              <a:rPr lang="en-US" sz="2000" dirty="0"/>
              <a:t>Coral Reef</a:t>
            </a:r>
          </a:p>
        </p:txBody>
      </p:sp>
      <p:pic>
        <p:nvPicPr>
          <p:cNvPr id="691208" name="Picture 8" descr="http://theiff.org/current/wp-content/uploads/2014/09/Corals_Real-copy.jpg"/>
          <p:cNvPicPr>
            <a:picLocks noChangeAspect="1" noChangeArrowheads="1"/>
          </p:cNvPicPr>
          <p:nvPr/>
        </p:nvPicPr>
        <p:blipFill>
          <a:blip r:embed="rId5" cstate="print"/>
          <a:srcRect/>
          <a:stretch>
            <a:fillRect/>
          </a:stretch>
        </p:blipFill>
        <p:spPr bwMode="auto">
          <a:xfrm>
            <a:off x="5304658" y="4429125"/>
            <a:ext cx="3034031" cy="2116382"/>
          </a:xfrm>
          <a:prstGeom prst="rect">
            <a:avLst/>
          </a:prstGeom>
          <a:noFill/>
        </p:spPr>
      </p:pic>
      <p:sp>
        <p:nvSpPr>
          <p:cNvPr id="16" name="Rounded Rectangle 15"/>
          <p:cNvSpPr/>
          <p:nvPr/>
        </p:nvSpPr>
        <p:spPr>
          <a:xfrm>
            <a:off x="5257800" y="1536700"/>
            <a:ext cx="3314700" cy="24003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2"/>
          <p:cNvSpPr>
            <a:spLocks noGrp="1"/>
          </p:cNvSpPr>
          <p:nvPr>
            <p:ph type="sldNum" sz="quarter" idx="12"/>
          </p:nvPr>
        </p:nvSpPr>
        <p:spPr/>
        <p:txBody>
          <a:bodyPr/>
          <a:lstStyle/>
          <a:p>
            <a:fld id="{B6F15528-21DE-4FAA-801E-634DDDAF4B2B}" type="slidenum">
              <a:rPr lang="en-US" smtClean="0"/>
              <a:pPr/>
              <a:t>69</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7" descr="D:\Ramesh dont del\CHANG-11e\Art File\labeled_jpegs\16_labeled_images\cha02680_t16_02.jpg"/>
          <p:cNvPicPr>
            <a:picLocks noChangeAspect="1" noChangeArrowheads="1"/>
          </p:cNvPicPr>
          <p:nvPr/>
        </p:nvPicPr>
        <p:blipFill>
          <a:blip r:embed="rId3" cstate="print"/>
          <a:srcRect/>
          <a:stretch>
            <a:fillRect/>
          </a:stretch>
        </p:blipFill>
        <p:spPr bwMode="auto">
          <a:xfrm>
            <a:off x="1237433" y="944214"/>
            <a:ext cx="6642655" cy="4576537"/>
          </a:xfrm>
          <a:prstGeom prst="rect">
            <a:avLst/>
          </a:prstGeom>
          <a:noFill/>
          <a:ln w="9525">
            <a:noFill/>
            <a:miter lim="800000"/>
            <a:headEnd/>
            <a:tailEnd/>
          </a:ln>
        </p:spPr>
      </p:pic>
      <p:sp>
        <p:nvSpPr>
          <p:cNvPr id="6" name="Title 1"/>
          <p:cNvSpPr txBox="1">
            <a:spLocks/>
          </p:cNvSpPr>
          <p:nvPr/>
        </p:nvSpPr>
        <p:spPr>
          <a:xfrm>
            <a:off x="1600200" y="7391"/>
            <a:ext cx="5867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u="sng" dirty="0">
                <a:solidFill>
                  <a:prstClr val="black"/>
                </a:solidFill>
                <a:latin typeface="Calibri"/>
              </a:rPr>
              <a:t>Solubility Product</a:t>
            </a:r>
          </a:p>
        </p:txBody>
      </p:sp>
      <p:sp>
        <p:nvSpPr>
          <p:cNvPr id="2" name="TextBox 1"/>
          <p:cNvSpPr txBox="1"/>
          <p:nvPr/>
        </p:nvSpPr>
        <p:spPr>
          <a:xfrm>
            <a:off x="357827" y="5645434"/>
            <a:ext cx="8401868" cy="461665"/>
          </a:xfrm>
          <a:prstGeom prst="rect">
            <a:avLst/>
          </a:prstGeom>
          <a:noFill/>
        </p:spPr>
        <p:txBody>
          <a:bodyPr wrap="square" rtlCol="0">
            <a:spAutoFit/>
          </a:bodyPr>
          <a:lstStyle/>
          <a:p>
            <a:pPr algn="ctr"/>
            <a:r>
              <a:rPr lang="en-US" sz="2400" dirty="0">
                <a:latin typeface="Calibri" panose="020F0502020204030204" pitchFamily="34" charset="0"/>
              </a:rPr>
              <a:t>Range from very small (10</a:t>
            </a:r>
            <a:r>
              <a:rPr lang="en-US" sz="2400" baseline="30000" dirty="0">
                <a:latin typeface="Calibri" panose="020F0502020204030204" pitchFamily="34" charset="0"/>
              </a:rPr>
              <a:t>-72</a:t>
            </a:r>
            <a:r>
              <a:rPr lang="en-US" sz="2400" dirty="0">
                <a:latin typeface="Calibri" panose="020F0502020204030204" pitchFamily="34" charset="0"/>
              </a:rPr>
              <a:t> for Bi</a:t>
            </a:r>
            <a:r>
              <a:rPr lang="en-US" sz="2400" baseline="-25000" dirty="0">
                <a:latin typeface="Calibri" panose="020F0502020204030204" pitchFamily="34" charset="0"/>
              </a:rPr>
              <a:t>2</a:t>
            </a:r>
            <a:r>
              <a:rPr lang="en-US" sz="2400" dirty="0">
                <a:latin typeface="Calibri" panose="020F0502020204030204" pitchFamily="34" charset="0"/>
              </a:rPr>
              <a:t>S</a:t>
            </a:r>
            <a:r>
              <a:rPr lang="en-US" sz="2400" baseline="-25000" dirty="0">
                <a:latin typeface="Calibri" panose="020F0502020204030204" pitchFamily="34" charset="0"/>
              </a:rPr>
              <a:t>3</a:t>
            </a:r>
            <a:r>
              <a:rPr lang="en-US" sz="2400" dirty="0">
                <a:latin typeface="Calibri" panose="020F0502020204030204" pitchFamily="34" charset="0"/>
              </a:rPr>
              <a:t>) to very large (</a:t>
            </a:r>
            <a:r>
              <a:rPr lang="en-US" sz="2400" dirty="0" err="1">
                <a:latin typeface="Calibri" panose="020F0502020204030204" pitchFamily="34" charset="0"/>
              </a:rPr>
              <a:t>NaCl</a:t>
            </a:r>
            <a:r>
              <a:rPr lang="en-US" sz="2400" dirty="0">
                <a:latin typeface="Calibri" panose="020F0502020204030204" pitchFamily="34" charset="0"/>
              </a:rPr>
              <a:t>). </a:t>
            </a:r>
          </a:p>
        </p:txBody>
      </p:sp>
      <p:grpSp>
        <p:nvGrpSpPr>
          <p:cNvPr id="9" name="Group 23"/>
          <p:cNvGrpSpPr>
            <a:grpSpLocks/>
          </p:cNvGrpSpPr>
          <p:nvPr/>
        </p:nvGrpSpPr>
        <p:grpSpPr bwMode="auto">
          <a:xfrm>
            <a:off x="3077705" y="6240455"/>
            <a:ext cx="854075" cy="461963"/>
            <a:chOff x="2021" y="3408"/>
            <a:chExt cx="538" cy="291"/>
          </a:xfrm>
        </p:grpSpPr>
        <p:sp>
          <p:nvSpPr>
            <p:cNvPr id="10" name="Text Box 18"/>
            <p:cNvSpPr txBox="1">
              <a:spLocks noChangeArrowheads="1"/>
            </p:cNvSpPr>
            <p:nvPr/>
          </p:nvSpPr>
          <p:spPr bwMode="auto">
            <a:xfrm>
              <a:off x="2021" y="3408"/>
              <a:ext cx="435" cy="291"/>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err="1">
                  <a:solidFill>
                    <a:srgbClr val="000000"/>
                  </a:solidFill>
                  <a:latin typeface="Arial" pitchFamily="34" charset="0"/>
                </a:rPr>
                <a:t>K</a:t>
              </a:r>
              <a:r>
                <a:rPr lang="en-US" sz="2400" baseline="-25000" dirty="0" err="1">
                  <a:solidFill>
                    <a:srgbClr val="000000"/>
                  </a:solidFill>
                  <a:latin typeface="Arial" pitchFamily="34" charset="0"/>
                </a:rPr>
                <a:t>sp</a:t>
              </a:r>
              <a:r>
                <a:rPr lang="en-US" sz="2400" dirty="0">
                  <a:solidFill>
                    <a:srgbClr val="000000"/>
                  </a:solidFill>
                  <a:latin typeface="Arial" pitchFamily="34" charset="0"/>
                </a:rPr>
                <a:t> </a:t>
              </a:r>
            </a:p>
          </p:txBody>
        </p:sp>
        <p:sp>
          <p:nvSpPr>
            <p:cNvPr id="11" name="Line 20"/>
            <p:cNvSpPr>
              <a:spLocks noChangeShapeType="1"/>
            </p:cNvSpPr>
            <p:nvPr/>
          </p:nvSpPr>
          <p:spPr bwMode="auto">
            <a:xfrm flipV="1">
              <a:off x="2559" y="3444"/>
              <a:ext cx="0" cy="24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latin typeface="Arial" pitchFamily="34" charset="0"/>
              </a:endParaRPr>
            </a:p>
          </p:txBody>
        </p:sp>
      </p:grpSp>
      <p:grpSp>
        <p:nvGrpSpPr>
          <p:cNvPr id="15" name="Group 23"/>
          <p:cNvGrpSpPr>
            <a:grpSpLocks/>
          </p:cNvGrpSpPr>
          <p:nvPr/>
        </p:nvGrpSpPr>
        <p:grpSpPr bwMode="auto">
          <a:xfrm>
            <a:off x="4792211" y="6246797"/>
            <a:ext cx="1503365" cy="461963"/>
            <a:chOff x="2021" y="3408"/>
            <a:chExt cx="947" cy="291"/>
          </a:xfrm>
        </p:grpSpPr>
        <p:sp>
          <p:nvSpPr>
            <p:cNvPr id="16" name="Text Box 18"/>
            <p:cNvSpPr txBox="1">
              <a:spLocks noChangeArrowheads="1"/>
            </p:cNvSpPr>
            <p:nvPr/>
          </p:nvSpPr>
          <p:spPr bwMode="auto">
            <a:xfrm>
              <a:off x="2021" y="3408"/>
              <a:ext cx="947" cy="291"/>
            </a:xfrm>
            <a:prstGeom prst="rect">
              <a:avLst/>
            </a:prstGeom>
            <a:noFill/>
            <a:ln w="9525">
              <a:noFill/>
              <a:miter lim="800000"/>
              <a:headEnd/>
              <a:tailEnd/>
            </a:ln>
          </p:spPr>
          <p:txBody>
            <a:bodyPr wrap="none">
              <a:spAutoFit/>
            </a:bodyPr>
            <a:lstStyle/>
            <a:p>
              <a:pPr fontAlgn="base">
                <a:spcBef>
                  <a:spcPct val="0"/>
                </a:spcBef>
                <a:spcAft>
                  <a:spcPct val="0"/>
                </a:spcAft>
              </a:pPr>
              <a:r>
                <a:rPr lang="en-US" sz="2400" dirty="0">
                  <a:solidFill>
                    <a:srgbClr val="000000"/>
                  </a:solidFill>
                  <a:latin typeface="Arial" pitchFamily="34" charset="0"/>
                </a:rPr>
                <a:t>Solubility </a:t>
              </a:r>
            </a:p>
          </p:txBody>
        </p:sp>
        <p:sp>
          <p:nvSpPr>
            <p:cNvPr id="17" name="Line 20"/>
            <p:cNvSpPr>
              <a:spLocks noChangeShapeType="1"/>
            </p:cNvSpPr>
            <p:nvPr/>
          </p:nvSpPr>
          <p:spPr bwMode="auto">
            <a:xfrm flipV="1">
              <a:off x="2931" y="3444"/>
              <a:ext cx="0" cy="24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400">
                <a:solidFill>
                  <a:srgbClr val="000000"/>
                </a:solidFill>
                <a:latin typeface="Arial" pitchFamily="34" charset="0"/>
              </a:endParaRPr>
            </a:p>
          </p:txBody>
        </p:sp>
      </p:grpSp>
      <p:sp>
        <p:nvSpPr>
          <p:cNvPr id="12" name="Slide Number Placeholder 11"/>
          <p:cNvSpPr>
            <a:spLocks noGrp="1"/>
          </p:cNvSpPr>
          <p:nvPr>
            <p:ph type="sldNum" sz="quarter" idx="12"/>
          </p:nvPr>
        </p:nvSpPr>
        <p:spPr/>
        <p:txBody>
          <a:bodyPr/>
          <a:lstStyle/>
          <a:p>
            <a:pPr>
              <a:defRPr/>
            </a:pPr>
            <a:fld id="{7FA068C2-B74B-44DB-83B7-4E40E99BD786}" type="slidenum">
              <a:rPr lang="en-US" smtClean="0">
                <a:solidFill>
                  <a:srgbClr val="000000"/>
                </a:solidFill>
              </a:rPr>
              <a:pPr>
                <a:defRPr/>
              </a:pPr>
              <a:t>7</a:t>
            </a:fld>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14416" y="6355"/>
            <a:ext cx="7467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sysClr val="windowText" lastClr="000000"/>
                </a:solidFill>
                <a:effectLst/>
                <a:uLnTx/>
                <a:uFillTx/>
                <a:latin typeface="Calibri"/>
                <a:ea typeface="+mj-ea"/>
                <a:cs typeface="+mj-cs"/>
              </a:rPr>
              <a:t>pH and Solubility</a:t>
            </a:r>
          </a:p>
        </p:txBody>
      </p:sp>
      <p:grpSp>
        <p:nvGrpSpPr>
          <p:cNvPr id="31" name="Group 30"/>
          <p:cNvGrpSpPr/>
          <p:nvPr/>
        </p:nvGrpSpPr>
        <p:grpSpPr>
          <a:xfrm>
            <a:off x="303790" y="992547"/>
            <a:ext cx="3379209" cy="2534878"/>
            <a:chOff x="913390" y="1602147"/>
            <a:chExt cx="3379209" cy="2534878"/>
          </a:xfrm>
        </p:grpSpPr>
        <p:pic>
          <p:nvPicPr>
            <p:cNvPr id="660484" name="Picture 4" descr="http://academic.emporia.edu/aberjame/student/barr1/BARR%20-%20ES767%20-Webpage%20Report_1_html_m553d9b86.png"/>
            <p:cNvPicPr>
              <a:picLocks noChangeAspect="1" noChangeArrowheads="1"/>
            </p:cNvPicPr>
            <p:nvPr/>
          </p:nvPicPr>
          <p:blipFill>
            <a:blip r:embed="rId2" cstate="print"/>
            <a:srcRect/>
            <a:stretch>
              <a:fillRect/>
            </a:stretch>
          </p:blipFill>
          <p:spPr bwMode="auto">
            <a:xfrm>
              <a:off x="913390" y="1602618"/>
              <a:ext cx="3379209" cy="2534407"/>
            </a:xfrm>
            <a:prstGeom prst="rect">
              <a:avLst/>
            </a:prstGeom>
            <a:noFill/>
          </p:spPr>
        </p:pic>
        <p:sp>
          <p:nvSpPr>
            <p:cNvPr id="11" name="TextBox 10"/>
            <p:cNvSpPr txBox="1"/>
            <p:nvPr/>
          </p:nvSpPr>
          <p:spPr>
            <a:xfrm>
              <a:off x="1369786" y="1602147"/>
              <a:ext cx="2421652" cy="461665"/>
            </a:xfrm>
            <a:prstGeom prst="rect">
              <a:avLst/>
            </a:prstGeom>
            <a:noFill/>
          </p:spPr>
          <p:txBody>
            <a:bodyPr wrap="square" rtlCol="0">
              <a:spAutoFit/>
            </a:bodyPr>
            <a:lstStyle/>
            <a:p>
              <a:pPr algn="ctr"/>
              <a:r>
                <a:rPr lang="en-US" sz="2400" dirty="0">
                  <a:solidFill>
                    <a:schemeClr val="bg1"/>
                  </a:solidFill>
                </a:rPr>
                <a:t>Limestone</a:t>
              </a:r>
            </a:p>
          </p:txBody>
        </p:sp>
      </p:grpSp>
      <p:pic>
        <p:nvPicPr>
          <p:cNvPr id="697346" name="Picture 2" descr="http://butane.chem.uiuc.edu/pshapley/GenChem1/L26/3c.gif"/>
          <p:cNvPicPr>
            <a:picLocks noChangeAspect="1" noChangeArrowheads="1"/>
          </p:cNvPicPr>
          <p:nvPr/>
        </p:nvPicPr>
        <p:blipFill>
          <a:blip r:embed="rId3" cstate="print"/>
          <a:srcRect/>
          <a:stretch>
            <a:fillRect/>
          </a:stretch>
        </p:blipFill>
        <p:spPr bwMode="auto">
          <a:xfrm>
            <a:off x="4097300" y="1625289"/>
            <a:ext cx="4437100" cy="433796"/>
          </a:xfrm>
          <a:prstGeom prst="rect">
            <a:avLst/>
          </a:prstGeom>
          <a:noFill/>
        </p:spPr>
      </p:pic>
      <p:cxnSp>
        <p:nvCxnSpPr>
          <p:cNvPr id="32" name="Straight Arrow Connector 31"/>
          <p:cNvCxnSpPr/>
          <p:nvPr/>
        </p:nvCxnSpPr>
        <p:spPr>
          <a:xfrm>
            <a:off x="4631952" y="1628220"/>
            <a:ext cx="1019922"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6498866" y="2031630"/>
            <a:ext cx="0" cy="33057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4151313" y="2444060"/>
            <a:ext cx="4725987" cy="707886"/>
          </a:xfrm>
          <a:prstGeom prst="rect">
            <a:avLst/>
          </a:prstGeom>
        </p:spPr>
        <p:txBody>
          <a:bodyPr wrap="square">
            <a:spAutoFit/>
          </a:bodyPr>
          <a:lstStyle/>
          <a:p>
            <a:pPr lvl="0" algn="ctr" fontAlgn="base">
              <a:spcBef>
                <a:spcPct val="20000"/>
              </a:spcBef>
              <a:spcAft>
                <a:spcPct val="0"/>
              </a:spcAft>
            </a:pPr>
            <a:r>
              <a:rPr lang="en-US" sz="2000" dirty="0">
                <a:solidFill>
                  <a:srgbClr val="FF0000"/>
                </a:solidFill>
                <a:latin typeface="Calibri" pitchFamily="34" charset="0"/>
              </a:rPr>
              <a:t>CaCO</a:t>
            </a:r>
            <a:r>
              <a:rPr lang="en-US" sz="2000" baseline="-25000" dirty="0">
                <a:solidFill>
                  <a:srgbClr val="FF0000"/>
                </a:solidFill>
                <a:latin typeface="Calibri" pitchFamily="34" charset="0"/>
              </a:rPr>
              <a:t>3</a:t>
            </a:r>
            <a:r>
              <a:rPr lang="en-US" sz="2000" dirty="0">
                <a:solidFill>
                  <a:srgbClr val="FF0000"/>
                </a:solidFill>
                <a:latin typeface="Calibri" pitchFamily="34" charset="0"/>
              </a:rPr>
              <a:t> becomes increasingly soluble when H</a:t>
            </a:r>
            <a:r>
              <a:rPr lang="en-US" sz="2000" baseline="30000" dirty="0">
                <a:solidFill>
                  <a:srgbClr val="FF0000"/>
                </a:solidFill>
                <a:latin typeface="Calibri" pitchFamily="34" charset="0"/>
              </a:rPr>
              <a:t>+</a:t>
            </a:r>
            <a:r>
              <a:rPr lang="en-US" sz="2000" dirty="0">
                <a:solidFill>
                  <a:srgbClr val="FF0000"/>
                </a:solidFill>
                <a:latin typeface="Calibri" pitchFamily="34" charset="0"/>
              </a:rPr>
              <a:t> is added (acid rain, ocean acidification).</a:t>
            </a:r>
            <a:endParaRPr lang="en-US" sz="2000" baseline="-25000" dirty="0">
              <a:solidFill>
                <a:srgbClr val="FF0000"/>
              </a:solidFill>
              <a:latin typeface="Calibri" pitchFamily="34" charset="0"/>
            </a:endParaRPr>
          </a:p>
        </p:txBody>
      </p:sp>
      <p:sp>
        <p:nvSpPr>
          <p:cNvPr id="12" name="Slide Number Placeholder 11"/>
          <p:cNvSpPr>
            <a:spLocks noGrp="1"/>
          </p:cNvSpPr>
          <p:nvPr>
            <p:ph type="sldNum" sz="quarter" idx="12"/>
          </p:nvPr>
        </p:nvSpPr>
        <p:spPr/>
        <p:txBody>
          <a:bodyPr/>
          <a:lstStyle/>
          <a:p>
            <a:fld id="{B6F15528-21DE-4FAA-801E-634DDDAF4B2B}" type="slidenum">
              <a:rPr lang="en-US" smtClean="0"/>
              <a:pPr/>
              <a:t>70</a:t>
            </a:fld>
            <a:endParaRPr lang="en-US"/>
          </a:p>
        </p:txBody>
      </p:sp>
      <p:pic>
        <p:nvPicPr>
          <p:cNvPr id="707586" name="Picture 2" descr="http://www.dec.ny.gov/images/administration_images/c4kbeforeafter1.jpg"/>
          <p:cNvPicPr>
            <a:picLocks noChangeAspect="1" noChangeArrowheads="1"/>
          </p:cNvPicPr>
          <p:nvPr/>
        </p:nvPicPr>
        <p:blipFill>
          <a:blip r:embed="rId4" cstate="print"/>
          <a:srcRect/>
          <a:stretch>
            <a:fillRect/>
          </a:stretch>
        </p:blipFill>
        <p:spPr bwMode="auto">
          <a:xfrm>
            <a:off x="658733" y="3943833"/>
            <a:ext cx="3370828" cy="2325872"/>
          </a:xfrm>
          <a:prstGeom prst="rect">
            <a:avLst/>
          </a:prstGeom>
          <a:noFill/>
        </p:spPr>
      </p:pic>
      <p:sp>
        <p:nvSpPr>
          <p:cNvPr id="14" name="TextBox 13"/>
          <p:cNvSpPr txBox="1"/>
          <p:nvPr/>
        </p:nvSpPr>
        <p:spPr>
          <a:xfrm>
            <a:off x="1379349" y="6292116"/>
            <a:ext cx="1859796" cy="400110"/>
          </a:xfrm>
          <a:prstGeom prst="rect">
            <a:avLst/>
          </a:prstGeom>
          <a:noFill/>
        </p:spPr>
        <p:txBody>
          <a:bodyPr wrap="square" rtlCol="0">
            <a:spAutoFit/>
          </a:bodyPr>
          <a:lstStyle/>
          <a:p>
            <a:pPr algn="ctr"/>
            <a:r>
              <a:rPr lang="en-US" sz="2000" dirty="0"/>
              <a:t>60 years</a:t>
            </a:r>
          </a:p>
        </p:txBody>
      </p:sp>
      <p:pic>
        <p:nvPicPr>
          <p:cNvPr id="707588" name="Picture 4" descr="http://www.whatischemistry.unina.it/martgw.jpg"/>
          <p:cNvPicPr>
            <a:picLocks noChangeAspect="1" noChangeArrowheads="1"/>
          </p:cNvPicPr>
          <p:nvPr/>
        </p:nvPicPr>
        <p:blipFill>
          <a:blip r:embed="rId5" cstate="print"/>
          <a:srcRect/>
          <a:stretch>
            <a:fillRect/>
          </a:stretch>
        </p:blipFill>
        <p:spPr bwMode="auto">
          <a:xfrm>
            <a:off x="4355595" y="3928631"/>
            <a:ext cx="4240195" cy="2332683"/>
          </a:xfrm>
          <a:prstGeom prst="rect">
            <a:avLst/>
          </a:prstGeom>
          <a:noFill/>
        </p:spPr>
      </p:pic>
      <p:sp>
        <p:nvSpPr>
          <p:cNvPr id="16" name="TextBox 15"/>
          <p:cNvSpPr txBox="1"/>
          <p:nvPr/>
        </p:nvSpPr>
        <p:spPr>
          <a:xfrm>
            <a:off x="5561305" y="6261120"/>
            <a:ext cx="1859796" cy="400110"/>
          </a:xfrm>
          <a:prstGeom prst="rect">
            <a:avLst/>
          </a:prstGeom>
          <a:noFill/>
        </p:spPr>
        <p:txBody>
          <a:bodyPr wrap="square" rtlCol="0">
            <a:spAutoFit/>
          </a:bodyPr>
          <a:lstStyle/>
          <a:p>
            <a:pPr algn="ctr"/>
            <a:r>
              <a:rPr lang="en-US" sz="2000" dirty="0"/>
              <a:t>60 years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758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0758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4" grpId="0"/>
      <p:bldP spid="1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14416" y="6355"/>
            <a:ext cx="7467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sysClr val="windowText" lastClr="000000"/>
                </a:solidFill>
                <a:effectLst/>
                <a:uLnTx/>
                <a:uFillTx/>
                <a:latin typeface="Calibri"/>
                <a:ea typeface="+mj-ea"/>
                <a:cs typeface="+mj-cs"/>
              </a:rPr>
              <a:t>pH and Solubility</a:t>
            </a:r>
          </a:p>
        </p:txBody>
      </p:sp>
      <p:pic>
        <p:nvPicPr>
          <p:cNvPr id="34" name="Picture 1"/>
          <p:cNvPicPr>
            <a:picLocks noGrp="1" noChangeAspect="1" noChangeArrowheads="1"/>
          </p:cNvPicPr>
          <p:nvPr>
            <p:ph idx="1"/>
          </p:nvPr>
        </p:nvPicPr>
        <p:blipFill>
          <a:blip r:embed="rId2" cstate="print"/>
          <a:srcRect/>
          <a:stretch>
            <a:fillRect/>
          </a:stretch>
        </p:blipFill>
        <p:spPr bwMode="auto">
          <a:xfrm>
            <a:off x="635428" y="1255764"/>
            <a:ext cx="7824438" cy="4230636"/>
          </a:xfrm>
          <a:prstGeom prst="rect">
            <a:avLst/>
          </a:prstGeom>
          <a:noFill/>
          <a:ln w="9525">
            <a:noFill/>
            <a:miter lim="800000"/>
            <a:headEnd/>
            <a:tailEnd/>
          </a:ln>
        </p:spPr>
      </p:pic>
      <p:sp>
        <p:nvSpPr>
          <p:cNvPr id="12" name="Slide Number Placeholder 11"/>
          <p:cNvSpPr>
            <a:spLocks noGrp="1"/>
          </p:cNvSpPr>
          <p:nvPr>
            <p:ph type="sldNum" sz="quarter" idx="12"/>
          </p:nvPr>
        </p:nvSpPr>
        <p:spPr/>
        <p:txBody>
          <a:bodyPr/>
          <a:lstStyle/>
          <a:p>
            <a:fld id="{B6F15528-21DE-4FAA-801E-634DDDAF4B2B}" type="slidenum">
              <a:rPr lang="en-US" smtClean="0"/>
              <a:pPr/>
              <a:t>71</a:t>
            </a:fld>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0482" name="Picture 2" descr="http://www.wec.ufl.edu/extension/gc/harmony/images/aquifer.gif"/>
          <p:cNvPicPr>
            <a:picLocks noChangeAspect="1" noChangeArrowheads="1"/>
          </p:cNvPicPr>
          <p:nvPr/>
        </p:nvPicPr>
        <p:blipFill>
          <a:blip r:embed="rId2" cstate="print"/>
          <a:srcRect/>
          <a:stretch>
            <a:fillRect/>
          </a:stretch>
        </p:blipFill>
        <p:spPr bwMode="auto">
          <a:xfrm>
            <a:off x="358315" y="1731127"/>
            <a:ext cx="3970798" cy="2647198"/>
          </a:xfrm>
          <a:prstGeom prst="rect">
            <a:avLst/>
          </a:prstGeom>
          <a:noFill/>
        </p:spPr>
      </p:pic>
      <p:sp>
        <p:nvSpPr>
          <p:cNvPr id="5" name="Title 1"/>
          <p:cNvSpPr txBox="1">
            <a:spLocks/>
          </p:cNvSpPr>
          <p:nvPr/>
        </p:nvSpPr>
        <p:spPr>
          <a:xfrm>
            <a:off x="814416" y="6355"/>
            <a:ext cx="7467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sysClr val="windowText" lastClr="000000"/>
                </a:solidFill>
                <a:effectLst/>
                <a:uLnTx/>
                <a:uFillTx/>
                <a:latin typeface="Calibri"/>
                <a:ea typeface="+mj-ea"/>
                <a:cs typeface="+mj-cs"/>
              </a:rPr>
              <a:t>pH and Solubility</a:t>
            </a:r>
          </a:p>
        </p:txBody>
      </p:sp>
      <p:grpSp>
        <p:nvGrpSpPr>
          <p:cNvPr id="10" name="Group 9"/>
          <p:cNvGrpSpPr/>
          <p:nvPr/>
        </p:nvGrpSpPr>
        <p:grpSpPr>
          <a:xfrm>
            <a:off x="5096713" y="1322056"/>
            <a:ext cx="3326876" cy="3248513"/>
            <a:chOff x="5109413" y="3315956"/>
            <a:chExt cx="3326876" cy="3248513"/>
          </a:xfrm>
        </p:grpSpPr>
        <p:pic>
          <p:nvPicPr>
            <p:cNvPr id="660486" name="Picture 6" descr="http://miami-dade-online.com/AreaTypes.JPG"/>
            <p:cNvPicPr>
              <a:picLocks noChangeAspect="1" noChangeArrowheads="1"/>
            </p:cNvPicPr>
            <p:nvPr/>
          </p:nvPicPr>
          <p:blipFill>
            <a:blip r:embed="rId3" cstate="print"/>
            <a:srcRect/>
            <a:stretch>
              <a:fillRect/>
            </a:stretch>
          </p:blipFill>
          <p:spPr bwMode="auto">
            <a:xfrm>
              <a:off x="5109413" y="3315956"/>
              <a:ext cx="3326876" cy="3248513"/>
            </a:xfrm>
            <a:prstGeom prst="rect">
              <a:avLst/>
            </a:prstGeom>
            <a:noFill/>
          </p:spPr>
        </p:pic>
        <p:sp>
          <p:nvSpPr>
            <p:cNvPr id="9" name="5-Point Star 8"/>
            <p:cNvSpPr/>
            <p:nvPr/>
          </p:nvSpPr>
          <p:spPr>
            <a:xfrm>
              <a:off x="6440993" y="3617407"/>
              <a:ext cx="150725" cy="150725"/>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2" descr="http://butane.chem.uiuc.edu/pshapley/GenChem1/L26/3c.gif"/>
          <p:cNvPicPr>
            <a:picLocks noChangeAspect="1" noChangeArrowheads="1"/>
          </p:cNvPicPr>
          <p:nvPr/>
        </p:nvPicPr>
        <p:blipFill>
          <a:blip r:embed="rId4" cstate="print"/>
          <a:srcRect/>
          <a:stretch>
            <a:fillRect/>
          </a:stretch>
        </p:blipFill>
        <p:spPr bwMode="auto">
          <a:xfrm>
            <a:off x="1424763" y="4698689"/>
            <a:ext cx="4437100" cy="433796"/>
          </a:xfrm>
          <a:prstGeom prst="rect">
            <a:avLst/>
          </a:prstGeom>
          <a:noFill/>
        </p:spPr>
      </p:pic>
      <p:cxnSp>
        <p:nvCxnSpPr>
          <p:cNvPr id="18" name="Straight Arrow Connector 17"/>
          <p:cNvCxnSpPr/>
          <p:nvPr/>
        </p:nvCxnSpPr>
        <p:spPr>
          <a:xfrm flipV="1">
            <a:off x="1692729" y="3553195"/>
            <a:ext cx="0" cy="1158505"/>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1" name="Slide Number Placeholder 10"/>
          <p:cNvSpPr>
            <a:spLocks noGrp="1"/>
          </p:cNvSpPr>
          <p:nvPr>
            <p:ph type="sldNum" sz="quarter" idx="12"/>
          </p:nvPr>
        </p:nvSpPr>
        <p:spPr/>
        <p:txBody>
          <a:bodyPr/>
          <a:lstStyle/>
          <a:p>
            <a:fld id="{B6F15528-21DE-4FAA-801E-634DDDAF4B2B}" type="slidenum">
              <a:rPr lang="en-US" smtClean="0"/>
              <a:pPr/>
              <a:t>72</a:t>
            </a:fld>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0989" y="1279209"/>
            <a:ext cx="3922712" cy="2371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8434" name="Picture 2" descr="http://bradleydibble.authorsxpress.com/files/video-florida-resort-collapse-into-sinkhole-1024x576-300x168.jpg"/>
          <p:cNvPicPr>
            <a:picLocks noChangeAspect="1" noChangeArrowheads="1"/>
          </p:cNvPicPr>
          <p:nvPr/>
        </p:nvPicPr>
        <p:blipFill>
          <a:blip r:embed="rId3" cstate="print"/>
          <a:srcRect/>
          <a:stretch>
            <a:fillRect/>
          </a:stretch>
        </p:blipFill>
        <p:spPr bwMode="auto">
          <a:xfrm>
            <a:off x="4905374" y="1536699"/>
            <a:ext cx="3441473" cy="1927225"/>
          </a:xfrm>
          <a:prstGeom prst="rect">
            <a:avLst/>
          </a:prstGeom>
          <a:noFill/>
        </p:spPr>
      </p:pic>
      <p:sp>
        <p:nvSpPr>
          <p:cNvPr id="6" name="Title 1"/>
          <p:cNvSpPr txBox="1">
            <a:spLocks/>
          </p:cNvSpPr>
          <p:nvPr/>
        </p:nvSpPr>
        <p:spPr>
          <a:xfrm>
            <a:off x="814416" y="6355"/>
            <a:ext cx="7467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a:ln>
                  <a:noFill/>
                </a:ln>
                <a:solidFill>
                  <a:sysClr val="windowText" lastClr="000000"/>
                </a:solidFill>
                <a:effectLst/>
                <a:uLnTx/>
                <a:uFillTx/>
                <a:latin typeface="Calibri"/>
                <a:ea typeface="+mj-ea"/>
                <a:cs typeface="+mj-cs"/>
              </a:rPr>
              <a:t>Testable Hypothesis</a:t>
            </a:r>
          </a:p>
        </p:txBody>
      </p:sp>
      <p:pic>
        <p:nvPicPr>
          <p:cNvPr id="658436" name="Picture 4" descr="http://i2.cdn.turner.com/cnn/dam/assets/130301152623-10-sinkholes-0301-horizontal-gallery.jpg"/>
          <p:cNvPicPr>
            <a:picLocks noChangeAspect="1" noChangeArrowheads="1"/>
          </p:cNvPicPr>
          <p:nvPr/>
        </p:nvPicPr>
        <p:blipFill>
          <a:blip r:embed="rId4" cstate="print"/>
          <a:srcRect/>
          <a:stretch>
            <a:fillRect/>
          </a:stretch>
        </p:blipFill>
        <p:spPr bwMode="auto">
          <a:xfrm>
            <a:off x="303595" y="3933825"/>
            <a:ext cx="4244621" cy="2387600"/>
          </a:xfrm>
          <a:prstGeom prst="rect">
            <a:avLst/>
          </a:prstGeom>
          <a:noFill/>
        </p:spPr>
      </p:pic>
      <p:sp>
        <p:nvSpPr>
          <p:cNvPr id="7" name="Rectangle 6"/>
          <p:cNvSpPr/>
          <p:nvPr/>
        </p:nvSpPr>
        <p:spPr>
          <a:xfrm>
            <a:off x="4905374" y="4275794"/>
            <a:ext cx="3252788" cy="1348061"/>
          </a:xfrm>
          <a:prstGeom prst="rect">
            <a:avLst/>
          </a:prstGeom>
        </p:spPr>
        <p:txBody>
          <a:bodyPr wrap="square">
            <a:spAutoFit/>
          </a:bodyPr>
          <a:lstStyle/>
          <a:p>
            <a:pPr lvl="0" fontAlgn="base">
              <a:spcBef>
                <a:spcPct val="20000"/>
              </a:spcBef>
              <a:spcAft>
                <a:spcPct val="0"/>
              </a:spcAft>
            </a:pPr>
            <a:r>
              <a:rPr lang="en-US" sz="2400" u="sng" dirty="0">
                <a:solidFill>
                  <a:srgbClr val="FF0000"/>
                </a:solidFill>
                <a:latin typeface="Calibri" pitchFamily="34" charset="0"/>
              </a:rPr>
              <a:t>Climate Change</a:t>
            </a:r>
            <a:r>
              <a:rPr lang="en-US" sz="2400" dirty="0">
                <a:solidFill>
                  <a:srgbClr val="FF0000"/>
                </a:solidFill>
                <a:latin typeface="Calibri" pitchFamily="34" charset="0"/>
              </a:rPr>
              <a:t>:</a:t>
            </a:r>
          </a:p>
          <a:p>
            <a:pPr marL="228600" lvl="0" fontAlgn="base">
              <a:spcBef>
                <a:spcPct val="20000"/>
              </a:spcBef>
              <a:spcAft>
                <a:spcPct val="0"/>
              </a:spcAft>
            </a:pPr>
            <a:r>
              <a:rPr lang="en-US" sz="2400" dirty="0">
                <a:solidFill>
                  <a:srgbClr val="FF0000"/>
                </a:solidFill>
                <a:latin typeface="Calibri" pitchFamily="34" charset="0"/>
              </a:rPr>
              <a:t>Increased acidity</a:t>
            </a:r>
          </a:p>
          <a:p>
            <a:pPr marL="228600" lvl="0" fontAlgn="base">
              <a:spcBef>
                <a:spcPct val="20000"/>
              </a:spcBef>
              <a:spcAft>
                <a:spcPct val="0"/>
              </a:spcAft>
            </a:pPr>
            <a:r>
              <a:rPr lang="en-US" sz="2400" dirty="0">
                <a:solidFill>
                  <a:srgbClr val="FF0000"/>
                </a:solidFill>
                <a:latin typeface="Calibri" pitchFamily="34" charset="0"/>
              </a:rPr>
              <a:t>Disrupted Water Cycle</a:t>
            </a:r>
            <a:endParaRPr lang="en-US" sz="2400" baseline="-25000" dirty="0">
              <a:solidFill>
                <a:srgbClr val="FF0000"/>
              </a:solidFill>
              <a:latin typeface="Calibri" pitchFamily="34" charset="0"/>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73</a:t>
            </a:fld>
            <a:endParaRPr lang="en-US"/>
          </a:p>
        </p:txBody>
      </p:sp>
    </p:spTree>
    <p:extLst>
      <p:ext uri="{BB962C8B-B14F-4D97-AF65-F5344CB8AC3E}">
        <p14:creationId xmlns:p14="http://schemas.microsoft.com/office/powerpoint/2010/main" val="36768463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8BF788A-1C92-4C4C-8622-099D831B1B99}"/>
              </a:ext>
            </a:extLst>
          </p:cNvPr>
          <p:cNvSpPr>
            <a:spLocks noGrp="1"/>
          </p:cNvSpPr>
          <p:nvPr>
            <p:ph type="subTitle" idx="1"/>
          </p:nvPr>
        </p:nvSpPr>
        <p:spPr>
          <a:xfrm>
            <a:off x="1371600" y="3886200"/>
            <a:ext cx="6400800" cy="1752600"/>
          </a:xfrm>
        </p:spPr>
        <p:txBody>
          <a:bodyPr/>
          <a:lstStyle/>
          <a:p>
            <a:endParaRPr lang="en-US"/>
          </a:p>
        </p:txBody>
      </p:sp>
      <p:sp>
        <p:nvSpPr>
          <p:cNvPr id="4" name="Slide Number Placeholder 3">
            <a:extLst>
              <a:ext uri="{FF2B5EF4-FFF2-40B4-BE49-F238E27FC236}">
                <a16:creationId xmlns:a16="http://schemas.microsoft.com/office/drawing/2014/main" id="{0F3E3DF6-5AB9-46A0-B3FF-23CAC47FEDDB}"/>
              </a:ext>
            </a:extLst>
          </p:cNvPr>
          <p:cNvSpPr>
            <a:spLocks noGrp="1"/>
          </p:cNvSpPr>
          <p:nvPr>
            <p:ph type="sldNum" sz="quarter" idx="12"/>
          </p:nvPr>
        </p:nvSpPr>
        <p:spPr>
          <a:xfrm>
            <a:off x="6553200" y="6356350"/>
            <a:ext cx="2133600" cy="365125"/>
          </a:xfrm>
        </p:spPr>
        <p:txBody>
          <a:bodyPr/>
          <a:lstStyle/>
          <a:p>
            <a:fld id="{B6F15528-21DE-4FAA-801E-634DDDAF4B2B}" type="slidenum">
              <a:rPr lang="en-US" smtClean="0"/>
              <a:pPr/>
              <a:t>74</a:t>
            </a:fld>
            <a:endParaRPr lang="en-US"/>
          </a:p>
        </p:txBody>
      </p:sp>
      <p:pic>
        <p:nvPicPr>
          <p:cNvPr id="5" name="Picture 4">
            <a:extLst>
              <a:ext uri="{FF2B5EF4-FFF2-40B4-BE49-F238E27FC236}">
                <a16:creationId xmlns:a16="http://schemas.microsoft.com/office/drawing/2014/main" id="{ECE4FF88-B0B4-406A-A639-272525199B06}"/>
              </a:ext>
            </a:extLst>
          </p:cNvPr>
          <p:cNvPicPr>
            <a:picLocks noChangeAspect="1"/>
          </p:cNvPicPr>
          <p:nvPr/>
        </p:nvPicPr>
        <p:blipFill>
          <a:blip r:embed="rId3"/>
          <a:stretch>
            <a:fillRect/>
          </a:stretch>
        </p:blipFill>
        <p:spPr>
          <a:xfrm>
            <a:off x="1000837" y="226105"/>
            <a:ext cx="7164105" cy="6356350"/>
          </a:xfrm>
          <a:prstGeom prst="rect">
            <a:avLst/>
          </a:prstGeom>
        </p:spPr>
      </p:pic>
      <p:sp>
        <p:nvSpPr>
          <p:cNvPr id="9" name="Rectangle: Rounded Corners 8">
            <a:extLst>
              <a:ext uri="{FF2B5EF4-FFF2-40B4-BE49-F238E27FC236}">
                <a16:creationId xmlns:a16="http://schemas.microsoft.com/office/drawing/2014/main" id="{8826F82D-94C8-4B01-B24E-19CC870DC1B7}"/>
              </a:ext>
            </a:extLst>
          </p:cNvPr>
          <p:cNvSpPr/>
          <p:nvPr/>
        </p:nvSpPr>
        <p:spPr>
          <a:xfrm>
            <a:off x="1239570" y="6290584"/>
            <a:ext cx="1461297" cy="228523"/>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a:extLst>
              <a:ext uri="{FF2B5EF4-FFF2-40B4-BE49-F238E27FC236}">
                <a16:creationId xmlns:a16="http://schemas.microsoft.com/office/drawing/2014/main" id="{902EA83B-2E33-4E5B-96B4-AEC6D94E748B}"/>
              </a:ext>
            </a:extLst>
          </p:cNvPr>
          <p:cNvPicPr>
            <a:picLocks noChangeAspect="1" noChangeArrowheads="1"/>
          </p:cNvPicPr>
          <p:nvPr/>
        </p:nvPicPr>
        <p:blipFill>
          <a:blip r:embed="rId4" cstate="print"/>
          <a:srcRect/>
          <a:stretch>
            <a:fillRect/>
          </a:stretch>
        </p:blipFill>
        <p:spPr bwMode="auto">
          <a:xfrm>
            <a:off x="3254512" y="5858097"/>
            <a:ext cx="215215" cy="214853"/>
          </a:xfrm>
          <a:prstGeom prst="rect">
            <a:avLst/>
          </a:prstGeom>
          <a:noFill/>
          <a:ln w="9525">
            <a:noFill/>
            <a:miter lim="800000"/>
            <a:headEnd/>
            <a:tailEnd/>
          </a:ln>
        </p:spPr>
      </p:pic>
      <p:pic>
        <p:nvPicPr>
          <p:cNvPr id="7" name="Picture 2">
            <a:extLst>
              <a:ext uri="{FF2B5EF4-FFF2-40B4-BE49-F238E27FC236}">
                <a16:creationId xmlns:a16="http://schemas.microsoft.com/office/drawing/2014/main" id="{95D6F346-803B-4F74-965E-2798C28890BA}"/>
              </a:ext>
            </a:extLst>
          </p:cNvPr>
          <p:cNvPicPr>
            <a:picLocks noChangeAspect="1" noChangeArrowheads="1"/>
          </p:cNvPicPr>
          <p:nvPr/>
        </p:nvPicPr>
        <p:blipFill>
          <a:blip r:embed="rId4" cstate="print"/>
          <a:srcRect/>
          <a:stretch>
            <a:fillRect/>
          </a:stretch>
        </p:blipFill>
        <p:spPr bwMode="auto">
          <a:xfrm>
            <a:off x="2978423" y="6058367"/>
            <a:ext cx="215215" cy="214853"/>
          </a:xfrm>
          <a:prstGeom prst="rect">
            <a:avLst/>
          </a:prstGeom>
          <a:noFill/>
          <a:ln w="9525">
            <a:noFill/>
            <a:miter lim="800000"/>
            <a:headEnd/>
            <a:tailEnd/>
          </a:ln>
        </p:spPr>
      </p:pic>
      <p:sp>
        <p:nvSpPr>
          <p:cNvPr id="8" name="Left Brace 7">
            <a:extLst>
              <a:ext uri="{FF2B5EF4-FFF2-40B4-BE49-F238E27FC236}">
                <a16:creationId xmlns:a16="http://schemas.microsoft.com/office/drawing/2014/main" id="{2832F84B-8C1E-46B8-9176-B2A138ED4396}"/>
              </a:ext>
            </a:extLst>
          </p:cNvPr>
          <p:cNvSpPr/>
          <p:nvPr/>
        </p:nvSpPr>
        <p:spPr>
          <a:xfrm>
            <a:off x="2700867" y="5842531"/>
            <a:ext cx="1685937" cy="1015470"/>
          </a:xfrm>
          <a:prstGeom prst="leftBrace">
            <a:avLst>
              <a:gd name="adj1" fmla="val 4913"/>
              <a:gd name="adj2" fmla="val 55267"/>
            </a:avLst>
          </a:prstGeom>
          <a:noFill/>
          <a:ln w="28575" cap="flat" cmpd="sng" algn="ctr">
            <a:solidFill>
              <a:srgbClr val="7030A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B2C0FDBA-46F3-4829-9C29-737AC9216FD1}"/>
              </a:ext>
            </a:extLst>
          </p:cNvPr>
          <p:cNvSpPr txBox="1"/>
          <p:nvPr/>
        </p:nvSpPr>
        <p:spPr>
          <a:xfrm>
            <a:off x="3569076" y="5868788"/>
            <a:ext cx="3653018" cy="984885"/>
          </a:xfrm>
          <a:prstGeom prst="rect">
            <a:avLst/>
          </a:prstGeom>
          <a:noFill/>
        </p:spPr>
        <p:txBody>
          <a:bodyPr wrap="square" rtlCol="0">
            <a:spAutoFit/>
          </a:bodyPr>
          <a:lstStyle/>
          <a:p>
            <a:pPr>
              <a:spcAft>
                <a:spcPts val="600"/>
              </a:spcAft>
            </a:pPr>
            <a:r>
              <a:rPr lang="en-US" sz="1600" dirty="0">
                <a:solidFill>
                  <a:prstClr val="black"/>
                </a:solidFill>
                <a:latin typeface="Calibri"/>
              </a:rPr>
              <a:t>Solubility and pH</a:t>
            </a:r>
          </a:p>
          <a:p>
            <a:pPr>
              <a:spcAft>
                <a:spcPts val="600"/>
              </a:spcAft>
            </a:pPr>
            <a:r>
              <a:rPr lang="en-US" sz="1600" i="1" dirty="0" err="1">
                <a:solidFill>
                  <a:prstClr val="black"/>
                </a:solidFill>
                <a:latin typeface="Calibri"/>
              </a:rPr>
              <a:t>K</a:t>
            </a:r>
            <a:r>
              <a:rPr lang="en-US" sz="1600" baseline="-25000" dirty="0" err="1">
                <a:solidFill>
                  <a:prstClr val="black"/>
                </a:solidFill>
                <a:latin typeface="Calibri"/>
              </a:rPr>
              <a:t>sp</a:t>
            </a:r>
            <a:r>
              <a:rPr lang="en-US" sz="1600" dirty="0">
                <a:solidFill>
                  <a:prstClr val="black"/>
                </a:solidFill>
                <a:latin typeface="Calibri"/>
              </a:rPr>
              <a:t> and </a:t>
            </a:r>
            <a:r>
              <a:rPr lang="en-US" sz="1600" i="1" dirty="0" err="1">
                <a:solidFill>
                  <a:prstClr val="black"/>
                </a:solidFill>
                <a:latin typeface="Calibri"/>
              </a:rPr>
              <a:t>K</a:t>
            </a:r>
            <a:r>
              <a:rPr lang="en-US" sz="1600" baseline="-25000" dirty="0" err="1">
                <a:solidFill>
                  <a:prstClr val="black"/>
                </a:solidFill>
                <a:latin typeface="Calibri"/>
              </a:rPr>
              <a:t>f</a:t>
            </a:r>
            <a:endParaRPr lang="en-US" sz="1600" baseline="-25000" dirty="0">
              <a:solidFill>
                <a:prstClr val="black"/>
              </a:solidFill>
              <a:latin typeface="Calibri"/>
            </a:endParaRPr>
          </a:p>
          <a:p>
            <a:pPr>
              <a:spcAft>
                <a:spcPts val="600"/>
              </a:spcAft>
            </a:pPr>
            <a:r>
              <a:rPr lang="en-US" sz="1600" dirty="0">
                <a:solidFill>
                  <a:prstClr val="black"/>
                </a:solidFill>
                <a:latin typeface="Calibri"/>
              </a:rPr>
              <a:t>Photography</a:t>
            </a:r>
          </a:p>
        </p:txBody>
      </p:sp>
      <p:pic>
        <p:nvPicPr>
          <p:cNvPr id="12" name="Picture 2">
            <a:extLst>
              <a:ext uri="{FF2B5EF4-FFF2-40B4-BE49-F238E27FC236}">
                <a16:creationId xmlns:a16="http://schemas.microsoft.com/office/drawing/2014/main" id="{52176E75-0C75-4A75-8434-DB824718AAA8}"/>
              </a:ext>
            </a:extLst>
          </p:cNvPr>
          <p:cNvPicPr>
            <a:picLocks noChangeAspect="1" noChangeArrowheads="1"/>
          </p:cNvPicPr>
          <p:nvPr/>
        </p:nvPicPr>
        <p:blipFill>
          <a:blip r:embed="rId4" cstate="print"/>
          <a:srcRect/>
          <a:stretch>
            <a:fillRect/>
          </a:stretch>
        </p:blipFill>
        <p:spPr bwMode="auto">
          <a:xfrm>
            <a:off x="5098201" y="5900883"/>
            <a:ext cx="215215" cy="214853"/>
          </a:xfrm>
          <a:prstGeom prst="rect">
            <a:avLst/>
          </a:prstGeom>
          <a:noFill/>
          <a:ln w="9525">
            <a:noFill/>
            <a:miter lim="800000"/>
            <a:headEnd/>
            <a:tailEnd/>
          </a:ln>
        </p:spPr>
      </p:pic>
    </p:spTree>
    <p:extLst>
      <p:ext uri="{BB962C8B-B14F-4D97-AF65-F5344CB8AC3E}">
        <p14:creationId xmlns:p14="http://schemas.microsoft.com/office/powerpoint/2010/main" val="31302795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5955" name="Picture 3"/>
          <p:cNvPicPr>
            <a:picLocks noChangeAspect="1" noChangeArrowheads="1"/>
          </p:cNvPicPr>
          <p:nvPr/>
        </p:nvPicPr>
        <p:blipFill>
          <a:blip r:embed="rId3" cstate="print"/>
          <a:srcRect/>
          <a:stretch>
            <a:fillRect/>
          </a:stretch>
        </p:blipFill>
        <p:spPr bwMode="auto">
          <a:xfrm>
            <a:off x="4178569" y="1846046"/>
            <a:ext cx="2231325" cy="3903986"/>
          </a:xfrm>
          <a:prstGeom prst="rect">
            <a:avLst/>
          </a:prstGeom>
          <a:noFill/>
          <a:ln w="9525">
            <a:noFill/>
            <a:miter lim="800000"/>
            <a:headEnd/>
            <a:tailEnd/>
          </a:ln>
        </p:spPr>
      </p:pic>
      <p:pic>
        <p:nvPicPr>
          <p:cNvPr id="765956" name="Picture 4"/>
          <p:cNvPicPr>
            <a:picLocks noChangeAspect="1" noChangeArrowheads="1"/>
          </p:cNvPicPr>
          <p:nvPr/>
        </p:nvPicPr>
        <p:blipFill>
          <a:blip r:embed="rId4" cstate="print"/>
          <a:srcRect/>
          <a:stretch>
            <a:fillRect/>
          </a:stretch>
        </p:blipFill>
        <p:spPr bwMode="auto">
          <a:xfrm>
            <a:off x="6406199" y="1890793"/>
            <a:ext cx="2257927" cy="3864082"/>
          </a:xfrm>
          <a:prstGeom prst="rect">
            <a:avLst/>
          </a:prstGeom>
          <a:noFill/>
          <a:ln w="9525">
            <a:noFill/>
            <a:miter lim="800000"/>
            <a:headEnd/>
            <a:tailEnd/>
          </a:ln>
        </p:spPr>
      </p:pic>
      <p:sp>
        <p:nvSpPr>
          <p:cNvPr id="5" name="Title 1"/>
          <p:cNvSpPr txBox="1">
            <a:spLocks/>
          </p:cNvSpPr>
          <p:nvPr/>
        </p:nvSpPr>
        <p:spPr>
          <a:xfrm>
            <a:off x="1457325" y="-7932"/>
            <a:ext cx="622935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i="1" u="sng" kern="0" dirty="0" err="1">
                <a:solidFill>
                  <a:sysClr val="windowText" lastClr="000000"/>
                </a:solidFill>
                <a:latin typeface="Calibri"/>
                <a:ea typeface="+mj-ea"/>
                <a:cs typeface="+mj-cs"/>
              </a:rPr>
              <a:t>K</a:t>
            </a:r>
            <a:r>
              <a:rPr lang="en-US" sz="3600" u="sng" kern="0" baseline="-25000" dirty="0" err="1">
                <a:solidFill>
                  <a:sysClr val="windowText" lastClr="000000"/>
                </a:solidFill>
                <a:latin typeface="Calibri"/>
                <a:ea typeface="+mj-ea"/>
                <a:cs typeface="+mj-cs"/>
              </a:rPr>
              <a:t>sp</a:t>
            </a:r>
            <a:r>
              <a:rPr lang="en-US" sz="3600" u="sng" kern="0" dirty="0">
                <a:solidFill>
                  <a:sysClr val="windowText" lastClr="000000"/>
                </a:solidFill>
                <a:latin typeface="Calibri"/>
                <a:ea typeface="+mj-ea"/>
                <a:cs typeface="+mj-cs"/>
              </a:rPr>
              <a:t> and </a:t>
            </a:r>
            <a:r>
              <a:rPr lang="en-US" sz="3600" i="1" u="sng" kern="0" dirty="0" err="1">
                <a:solidFill>
                  <a:sysClr val="windowText" lastClr="000000"/>
                </a:solidFill>
                <a:latin typeface="Calibri"/>
                <a:ea typeface="+mj-ea"/>
                <a:cs typeface="+mj-cs"/>
              </a:rPr>
              <a:t>K</a:t>
            </a:r>
            <a:r>
              <a:rPr lang="en-US" sz="3600" u="sng" kern="0" baseline="-25000" dirty="0" err="1">
                <a:solidFill>
                  <a:sysClr val="windowText" lastClr="000000"/>
                </a:solidFill>
                <a:latin typeface="Calibri"/>
                <a:ea typeface="+mj-ea"/>
                <a:cs typeface="+mj-cs"/>
              </a:rPr>
              <a:t>f</a:t>
            </a:r>
            <a:endParaRPr kumimoji="0" lang="en-US" sz="3600" b="0" i="0" u="sng" strike="noStrike" kern="1200" cap="none" spc="0" normalizeH="0" baseline="-25000" noProof="0" dirty="0">
              <a:ln>
                <a:noFill/>
              </a:ln>
              <a:solidFill>
                <a:sysClr val="windowText" lastClr="000000"/>
              </a:solidFill>
              <a:effectLst/>
              <a:uLnTx/>
              <a:uFillTx/>
              <a:latin typeface="Calibri"/>
              <a:ea typeface="+mj-ea"/>
              <a:cs typeface="+mj-cs"/>
            </a:endParaRPr>
          </a:p>
        </p:txBody>
      </p:sp>
      <p:grpSp>
        <p:nvGrpSpPr>
          <p:cNvPr id="6" name="Group 5"/>
          <p:cNvGrpSpPr/>
          <p:nvPr/>
        </p:nvGrpSpPr>
        <p:grpSpPr>
          <a:xfrm>
            <a:off x="-188439" y="1445557"/>
            <a:ext cx="3962173" cy="400110"/>
            <a:chOff x="798513" y="1801469"/>
            <a:chExt cx="3962173" cy="400110"/>
          </a:xfrm>
        </p:grpSpPr>
        <p:sp>
          <p:nvSpPr>
            <p:cNvPr id="7" name="Rectangle 17"/>
            <p:cNvSpPr txBox="1">
              <a:spLocks noChangeArrowheads="1"/>
            </p:cNvSpPr>
            <p:nvPr/>
          </p:nvSpPr>
          <p:spPr>
            <a:xfrm>
              <a:off x="798513" y="1801469"/>
              <a:ext cx="3962173" cy="40011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38138" lvl="1" indent="-338138" algn="ctr">
                <a:spcBef>
                  <a:spcPts val="1200"/>
                </a:spcBef>
                <a:buClr>
                  <a:srgbClr val="FF0000"/>
                </a:buClr>
                <a:buSzPct val="120000"/>
                <a:buFont typeface="Arial" pitchFamily="34" charset="0"/>
                <a:buNone/>
              </a:pPr>
              <a:r>
                <a:rPr lang="en-US" altLang="en-US" sz="2000" dirty="0" err="1"/>
                <a:t>AgCl</a:t>
              </a:r>
              <a:r>
                <a:rPr lang="en-US" altLang="en-US" sz="2000" dirty="0"/>
                <a:t>(</a:t>
              </a:r>
              <a:r>
                <a:rPr lang="en-US" altLang="en-US" sz="2000" i="1" dirty="0"/>
                <a:t>s</a:t>
              </a:r>
              <a:r>
                <a:rPr lang="en-US" altLang="en-US" sz="2000" dirty="0"/>
                <a:t>)  </a:t>
              </a:r>
              <a:r>
                <a:rPr lang="en-US" altLang="en-US" sz="2000" baseline="30000" dirty="0">
                  <a:sym typeface="Symbol"/>
                </a:rPr>
                <a:t> </a:t>
              </a:r>
              <a:r>
                <a:rPr lang="en-US" altLang="en-US" sz="2000" dirty="0">
                  <a:sym typeface="Symbol"/>
                </a:rPr>
                <a:t>             </a:t>
              </a:r>
              <a:r>
                <a:rPr lang="en-US" altLang="en-US" sz="2000" dirty="0"/>
                <a:t>Ag</a:t>
              </a:r>
              <a:r>
                <a:rPr lang="en-US" altLang="en-US" sz="2000" baseline="30000" dirty="0">
                  <a:sym typeface="Symbol"/>
                </a:rPr>
                <a:t>+</a:t>
              </a:r>
              <a:r>
                <a:rPr lang="en-US" altLang="en-US" sz="2000" dirty="0">
                  <a:sym typeface="Symbol"/>
                </a:rPr>
                <a:t>(</a:t>
              </a:r>
              <a:r>
                <a:rPr lang="en-US" altLang="en-US" sz="2000" i="1" dirty="0" err="1">
                  <a:sym typeface="Symbol"/>
                </a:rPr>
                <a:t>aq</a:t>
              </a:r>
              <a:r>
                <a:rPr lang="en-US" altLang="en-US" sz="2000" dirty="0">
                  <a:sym typeface="Symbol"/>
                </a:rPr>
                <a:t>) + Cl</a:t>
              </a:r>
              <a:r>
                <a:rPr lang="en-US" altLang="en-US" sz="2000" baseline="30000" dirty="0">
                  <a:sym typeface="Symbol"/>
                </a:rPr>
                <a:t>–</a:t>
              </a:r>
              <a:r>
                <a:rPr lang="en-US" altLang="en-US" sz="2000" dirty="0">
                  <a:sym typeface="Symbol"/>
                </a:rPr>
                <a:t>(</a:t>
              </a:r>
              <a:r>
                <a:rPr lang="en-US" altLang="en-US" sz="2000" i="1" dirty="0" err="1">
                  <a:sym typeface="Symbol"/>
                </a:rPr>
                <a:t>aq</a:t>
              </a:r>
              <a:r>
                <a:rPr lang="en-US" altLang="en-US" sz="2000" dirty="0">
                  <a:sym typeface="Symbol"/>
                </a:rPr>
                <a:t>)</a:t>
              </a:r>
            </a:p>
          </p:txBody>
        </p:sp>
        <p:sp>
          <p:nvSpPr>
            <p:cNvPr id="8" name="Line 6"/>
            <p:cNvSpPr>
              <a:spLocks noChangeShapeType="1"/>
            </p:cNvSpPr>
            <p:nvPr/>
          </p:nvSpPr>
          <p:spPr bwMode="auto">
            <a:xfrm>
              <a:off x="1988455" y="1978787"/>
              <a:ext cx="609600"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000">
                <a:solidFill>
                  <a:srgbClr val="000000"/>
                </a:solidFill>
              </a:endParaRPr>
            </a:p>
          </p:txBody>
        </p:sp>
        <p:sp>
          <p:nvSpPr>
            <p:cNvPr id="9" name="Line 7"/>
            <p:cNvSpPr>
              <a:spLocks noChangeShapeType="1"/>
            </p:cNvSpPr>
            <p:nvPr/>
          </p:nvSpPr>
          <p:spPr bwMode="auto">
            <a:xfrm flipH="1">
              <a:off x="1959427" y="2087645"/>
              <a:ext cx="609600"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000">
                <a:solidFill>
                  <a:srgbClr val="000000"/>
                </a:solidFill>
              </a:endParaRPr>
            </a:p>
          </p:txBody>
        </p:sp>
      </p:grpSp>
      <p:sp>
        <p:nvSpPr>
          <p:cNvPr id="10" name="Rectangle 9"/>
          <p:cNvSpPr/>
          <p:nvPr/>
        </p:nvSpPr>
        <p:spPr>
          <a:xfrm>
            <a:off x="411664" y="954864"/>
            <a:ext cx="2062296" cy="461665"/>
          </a:xfrm>
          <a:prstGeom prst="rect">
            <a:avLst/>
          </a:prstGeom>
        </p:spPr>
        <p:txBody>
          <a:bodyPr wrap="none">
            <a:spAutoFit/>
          </a:bodyPr>
          <a:lstStyle/>
          <a:p>
            <a:pPr lvl="0" algn="ctr" fontAlgn="base">
              <a:spcBef>
                <a:spcPct val="0"/>
              </a:spcBef>
              <a:spcAft>
                <a:spcPct val="0"/>
              </a:spcAft>
            </a:pPr>
            <a:r>
              <a:rPr lang="en-US" sz="2400" dirty="0" err="1">
                <a:solidFill>
                  <a:srgbClr val="000000"/>
                </a:solidFill>
                <a:latin typeface="Calibri" pitchFamily="34" charset="0"/>
              </a:rPr>
              <a:t>K</a:t>
            </a:r>
            <a:r>
              <a:rPr lang="en-US" sz="2400" baseline="-25000" dirty="0" err="1">
                <a:solidFill>
                  <a:srgbClr val="000000"/>
                </a:solidFill>
                <a:latin typeface="Calibri" pitchFamily="34" charset="0"/>
              </a:rPr>
              <a:t>sp</a:t>
            </a:r>
            <a:r>
              <a:rPr lang="en-US" sz="2400" dirty="0">
                <a:solidFill>
                  <a:srgbClr val="000000"/>
                </a:solidFill>
                <a:latin typeface="Calibri" pitchFamily="34" charset="0"/>
              </a:rPr>
              <a:t> = 1.6 x 10</a:t>
            </a:r>
            <a:r>
              <a:rPr lang="en-US" sz="2400" baseline="30000" dirty="0">
                <a:solidFill>
                  <a:srgbClr val="000000"/>
                </a:solidFill>
                <a:latin typeface="Calibri" pitchFamily="34" charset="0"/>
              </a:rPr>
              <a:t>-10</a:t>
            </a:r>
            <a:endParaRPr lang="en-US" sz="2400" baseline="30000" dirty="0">
              <a:solidFill>
                <a:srgbClr val="000000"/>
              </a:solidFill>
            </a:endParaRPr>
          </a:p>
        </p:txBody>
      </p:sp>
      <p:grpSp>
        <p:nvGrpSpPr>
          <p:cNvPr id="11" name="Group 10"/>
          <p:cNvGrpSpPr/>
          <p:nvPr/>
        </p:nvGrpSpPr>
        <p:grpSpPr>
          <a:xfrm>
            <a:off x="87255" y="5807109"/>
            <a:ext cx="4354155" cy="400110"/>
            <a:chOff x="798513" y="1801469"/>
            <a:chExt cx="4354155" cy="400110"/>
          </a:xfrm>
        </p:grpSpPr>
        <p:sp>
          <p:nvSpPr>
            <p:cNvPr id="12" name="Rectangle 17"/>
            <p:cNvSpPr txBox="1">
              <a:spLocks noChangeArrowheads="1"/>
            </p:cNvSpPr>
            <p:nvPr/>
          </p:nvSpPr>
          <p:spPr>
            <a:xfrm>
              <a:off x="798513" y="1801469"/>
              <a:ext cx="4354155" cy="40011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38138" lvl="1" indent="-338138" algn="ctr">
                <a:spcBef>
                  <a:spcPts val="1200"/>
                </a:spcBef>
                <a:buClr>
                  <a:srgbClr val="FF0000"/>
                </a:buClr>
                <a:buSzPct val="120000"/>
                <a:buNone/>
              </a:pPr>
              <a:r>
                <a:rPr lang="en-US" altLang="en-US" sz="2000" dirty="0"/>
                <a:t>Ag</a:t>
              </a:r>
              <a:r>
                <a:rPr lang="en-US" altLang="en-US" sz="2000" baseline="30000" dirty="0">
                  <a:sym typeface="Symbol"/>
                </a:rPr>
                <a:t>+</a:t>
              </a:r>
              <a:r>
                <a:rPr lang="en-US" altLang="en-US" sz="2000" dirty="0">
                  <a:sym typeface="Symbol"/>
                </a:rPr>
                <a:t>(</a:t>
              </a:r>
              <a:r>
                <a:rPr lang="en-US" altLang="en-US" sz="2000" i="1" dirty="0" err="1">
                  <a:sym typeface="Symbol"/>
                </a:rPr>
                <a:t>aq</a:t>
              </a:r>
              <a:r>
                <a:rPr lang="en-US" altLang="en-US" sz="2000" dirty="0">
                  <a:sym typeface="Symbol"/>
                </a:rPr>
                <a:t>) + NH</a:t>
              </a:r>
              <a:r>
                <a:rPr lang="en-US" altLang="en-US" sz="2000" baseline="-25000" dirty="0">
                  <a:sym typeface="Symbol"/>
                </a:rPr>
                <a:t>3</a:t>
              </a:r>
              <a:r>
                <a:rPr lang="en-US" altLang="en-US" sz="2000" dirty="0">
                  <a:sym typeface="Symbol"/>
                </a:rPr>
                <a:t>(</a:t>
              </a:r>
              <a:r>
                <a:rPr lang="en-US" altLang="en-US" sz="2000" i="1" dirty="0" err="1">
                  <a:sym typeface="Symbol"/>
                </a:rPr>
                <a:t>aq</a:t>
              </a:r>
              <a:r>
                <a:rPr lang="en-US" altLang="en-US" sz="2000" dirty="0">
                  <a:sym typeface="Symbol"/>
                </a:rPr>
                <a:t>)              </a:t>
              </a:r>
              <a:r>
                <a:rPr lang="en-US" altLang="en-US" sz="2000" dirty="0"/>
                <a:t>Ag(NH</a:t>
              </a:r>
              <a:r>
                <a:rPr lang="en-US" altLang="en-US" sz="2000" baseline="-25000" dirty="0"/>
                <a:t>3</a:t>
              </a:r>
              <a:r>
                <a:rPr lang="en-US" altLang="en-US" sz="2000" dirty="0"/>
                <a:t>)</a:t>
              </a:r>
              <a:r>
                <a:rPr lang="en-US" altLang="en-US" sz="2000" baseline="-25000" dirty="0"/>
                <a:t>2</a:t>
              </a:r>
              <a:r>
                <a:rPr lang="en-US" altLang="en-US" sz="2000" baseline="30000" dirty="0"/>
                <a:t>+</a:t>
              </a:r>
              <a:r>
                <a:rPr lang="en-US" altLang="en-US" sz="2000" dirty="0"/>
                <a:t>(</a:t>
              </a:r>
              <a:r>
                <a:rPr lang="en-US" altLang="en-US" sz="2000" i="1" dirty="0" err="1"/>
                <a:t>aq</a:t>
              </a:r>
              <a:r>
                <a:rPr lang="en-US" altLang="en-US" sz="2000" dirty="0"/>
                <a:t>)</a:t>
              </a:r>
              <a:endParaRPr lang="en-US" altLang="en-US" sz="2000" dirty="0">
                <a:sym typeface="Symbol"/>
              </a:endParaRPr>
            </a:p>
          </p:txBody>
        </p:sp>
        <p:sp>
          <p:nvSpPr>
            <p:cNvPr id="13" name="Line 6"/>
            <p:cNvSpPr>
              <a:spLocks noChangeShapeType="1"/>
            </p:cNvSpPr>
            <p:nvPr/>
          </p:nvSpPr>
          <p:spPr bwMode="auto">
            <a:xfrm>
              <a:off x="2888323" y="1978787"/>
              <a:ext cx="609600"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000">
                <a:solidFill>
                  <a:srgbClr val="000000"/>
                </a:solidFill>
              </a:endParaRPr>
            </a:p>
          </p:txBody>
        </p:sp>
        <p:sp>
          <p:nvSpPr>
            <p:cNvPr id="14" name="Line 7"/>
            <p:cNvSpPr>
              <a:spLocks noChangeShapeType="1"/>
            </p:cNvSpPr>
            <p:nvPr/>
          </p:nvSpPr>
          <p:spPr bwMode="auto">
            <a:xfrm flipH="1">
              <a:off x="2859295" y="2087645"/>
              <a:ext cx="609600"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000">
                <a:solidFill>
                  <a:srgbClr val="000000"/>
                </a:solidFill>
              </a:endParaRPr>
            </a:p>
          </p:txBody>
        </p:sp>
      </p:grpSp>
      <p:sp>
        <p:nvSpPr>
          <p:cNvPr id="15" name="Rectangle 14"/>
          <p:cNvSpPr/>
          <p:nvPr/>
        </p:nvSpPr>
        <p:spPr>
          <a:xfrm>
            <a:off x="1343146" y="6309251"/>
            <a:ext cx="1769459" cy="461665"/>
          </a:xfrm>
          <a:prstGeom prst="rect">
            <a:avLst/>
          </a:prstGeom>
        </p:spPr>
        <p:txBody>
          <a:bodyPr wrap="none">
            <a:spAutoFit/>
          </a:bodyPr>
          <a:lstStyle/>
          <a:p>
            <a:pPr lvl="0" algn="ctr" fontAlgn="base">
              <a:spcBef>
                <a:spcPct val="0"/>
              </a:spcBef>
              <a:spcAft>
                <a:spcPct val="0"/>
              </a:spcAft>
            </a:pPr>
            <a:r>
              <a:rPr lang="en-US" sz="2400" dirty="0" err="1">
                <a:solidFill>
                  <a:srgbClr val="000000"/>
                </a:solidFill>
                <a:latin typeface="Calibri" pitchFamily="34" charset="0"/>
              </a:rPr>
              <a:t>K</a:t>
            </a:r>
            <a:r>
              <a:rPr lang="en-US" sz="2400" baseline="-25000" dirty="0" err="1">
                <a:solidFill>
                  <a:srgbClr val="000000"/>
                </a:solidFill>
                <a:latin typeface="Calibri" pitchFamily="34" charset="0"/>
              </a:rPr>
              <a:t>f</a:t>
            </a:r>
            <a:r>
              <a:rPr lang="en-US" sz="2400" dirty="0">
                <a:solidFill>
                  <a:srgbClr val="000000"/>
                </a:solidFill>
                <a:latin typeface="Calibri" pitchFamily="34" charset="0"/>
              </a:rPr>
              <a:t> = 1.7 x 10</a:t>
            </a:r>
            <a:r>
              <a:rPr lang="en-US" sz="2400" baseline="30000" dirty="0">
                <a:solidFill>
                  <a:srgbClr val="000000"/>
                </a:solidFill>
                <a:latin typeface="Calibri" pitchFamily="34" charset="0"/>
              </a:rPr>
              <a:t>7</a:t>
            </a:r>
            <a:endParaRPr lang="en-US" sz="2400" baseline="30000" dirty="0">
              <a:solidFill>
                <a:srgbClr val="000000"/>
              </a:solidFill>
            </a:endParaRPr>
          </a:p>
        </p:txBody>
      </p:sp>
      <p:grpSp>
        <p:nvGrpSpPr>
          <p:cNvPr id="16" name="Group 15"/>
          <p:cNvGrpSpPr/>
          <p:nvPr/>
        </p:nvGrpSpPr>
        <p:grpSpPr>
          <a:xfrm>
            <a:off x="4136467" y="1447911"/>
            <a:ext cx="3962173" cy="400110"/>
            <a:chOff x="842055" y="1801469"/>
            <a:chExt cx="3962173" cy="400110"/>
          </a:xfrm>
        </p:grpSpPr>
        <p:sp>
          <p:nvSpPr>
            <p:cNvPr id="17" name="Rectangle 17"/>
            <p:cNvSpPr txBox="1">
              <a:spLocks noChangeArrowheads="1"/>
            </p:cNvSpPr>
            <p:nvPr/>
          </p:nvSpPr>
          <p:spPr>
            <a:xfrm>
              <a:off x="842055" y="1801469"/>
              <a:ext cx="3962173" cy="40011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38138" lvl="1" indent="-338138" algn="ctr">
                <a:spcBef>
                  <a:spcPts val="1200"/>
                </a:spcBef>
                <a:buClr>
                  <a:srgbClr val="FF0000"/>
                </a:buClr>
                <a:buSzPct val="120000"/>
                <a:buNone/>
              </a:pPr>
              <a:r>
                <a:rPr lang="en-US" altLang="en-US" sz="2000" dirty="0"/>
                <a:t>Ag</a:t>
              </a:r>
              <a:r>
                <a:rPr lang="en-US" altLang="en-US" sz="2000" baseline="30000" dirty="0">
                  <a:sym typeface="Symbol"/>
                </a:rPr>
                <a:t>+</a:t>
              </a:r>
              <a:r>
                <a:rPr lang="en-US" altLang="en-US" sz="2000" dirty="0">
                  <a:sym typeface="Symbol"/>
                </a:rPr>
                <a:t>(</a:t>
              </a:r>
              <a:r>
                <a:rPr lang="en-US" altLang="en-US" sz="2000" i="1" dirty="0" err="1">
                  <a:sym typeface="Symbol"/>
                </a:rPr>
                <a:t>aq</a:t>
              </a:r>
              <a:r>
                <a:rPr lang="en-US" altLang="en-US" sz="2000" dirty="0">
                  <a:sym typeface="Symbol"/>
                </a:rPr>
                <a:t>) + Br</a:t>
              </a:r>
              <a:r>
                <a:rPr lang="en-US" altLang="en-US" sz="2000" baseline="30000" dirty="0">
                  <a:sym typeface="Symbol"/>
                </a:rPr>
                <a:t>–</a:t>
              </a:r>
              <a:r>
                <a:rPr lang="en-US" altLang="en-US" sz="2000" dirty="0">
                  <a:sym typeface="Symbol"/>
                </a:rPr>
                <a:t>(</a:t>
              </a:r>
              <a:r>
                <a:rPr lang="en-US" altLang="en-US" sz="2000" i="1" dirty="0" err="1">
                  <a:sym typeface="Symbol"/>
                </a:rPr>
                <a:t>aq</a:t>
              </a:r>
              <a:r>
                <a:rPr lang="en-US" altLang="en-US" sz="2000" dirty="0">
                  <a:sym typeface="Symbol"/>
                </a:rPr>
                <a:t>)               </a:t>
              </a:r>
              <a:r>
                <a:rPr lang="en-US" altLang="en-US" sz="2000" dirty="0" err="1"/>
                <a:t>AgBr</a:t>
              </a:r>
              <a:r>
                <a:rPr lang="en-US" altLang="en-US" sz="2000" dirty="0"/>
                <a:t>(</a:t>
              </a:r>
              <a:r>
                <a:rPr lang="en-US" altLang="en-US" sz="2000" i="1" dirty="0"/>
                <a:t>s</a:t>
              </a:r>
              <a:r>
                <a:rPr lang="en-US" altLang="en-US" sz="2000" dirty="0"/>
                <a:t>)</a:t>
              </a:r>
              <a:endParaRPr lang="en-US" altLang="en-US" sz="2000" dirty="0">
                <a:sym typeface="Symbol"/>
              </a:endParaRPr>
            </a:p>
          </p:txBody>
        </p:sp>
        <p:sp>
          <p:nvSpPr>
            <p:cNvPr id="18" name="Line 6"/>
            <p:cNvSpPr>
              <a:spLocks noChangeShapeType="1"/>
            </p:cNvSpPr>
            <p:nvPr/>
          </p:nvSpPr>
          <p:spPr bwMode="auto">
            <a:xfrm>
              <a:off x="3004435" y="1978787"/>
              <a:ext cx="609600"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000">
                <a:solidFill>
                  <a:srgbClr val="000000"/>
                </a:solidFill>
              </a:endParaRPr>
            </a:p>
          </p:txBody>
        </p:sp>
        <p:sp>
          <p:nvSpPr>
            <p:cNvPr id="19" name="Line 7"/>
            <p:cNvSpPr>
              <a:spLocks noChangeShapeType="1"/>
            </p:cNvSpPr>
            <p:nvPr/>
          </p:nvSpPr>
          <p:spPr bwMode="auto">
            <a:xfrm flipH="1">
              <a:off x="2975407" y="2087645"/>
              <a:ext cx="609600"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000">
                <a:solidFill>
                  <a:srgbClr val="000000"/>
                </a:solidFill>
              </a:endParaRPr>
            </a:p>
          </p:txBody>
        </p:sp>
      </p:grpSp>
      <p:sp>
        <p:nvSpPr>
          <p:cNvPr id="20" name="Rectangle 19"/>
          <p:cNvSpPr/>
          <p:nvPr/>
        </p:nvSpPr>
        <p:spPr>
          <a:xfrm>
            <a:off x="4849876" y="976805"/>
            <a:ext cx="2506327" cy="461665"/>
          </a:xfrm>
          <a:prstGeom prst="rect">
            <a:avLst/>
          </a:prstGeom>
        </p:spPr>
        <p:txBody>
          <a:bodyPr wrap="none">
            <a:spAutoFit/>
          </a:bodyPr>
          <a:lstStyle/>
          <a:p>
            <a:pPr lvl="0" algn="ctr" fontAlgn="base">
              <a:spcBef>
                <a:spcPct val="0"/>
              </a:spcBef>
              <a:spcAft>
                <a:spcPct val="0"/>
              </a:spcAft>
            </a:pPr>
            <a:r>
              <a:rPr lang="en-US" sz="2400" dirty="0">
                <a:solidFill>
                  <a:srgbClr val="000000"/>
                </a:solidFill>
                <a:latin typeface="Calibri" pitchFamily="34" charset="0"/>
              </a:rPr>
              <a:t>1/</a:t>
            </a:r>
            <a:r>
              <a:rPr lang="en-US" sz="2400" dirty="0" err="1">
                <a:solidFill>
                  <a:srgbClr val="000000"/>
                </a:solidFill>
                <a:latin typeface="Calibri" pitchFamily="34" charset="0"/>
              </a:rPr>
              <a:t>K</a:t>
            </a:r>
            <a:r>
              <a:rPr lang="en-US" sz="2400" baseline="-25000" dirty="0" err="1">
                <a:solidFill>
                  <a:srgbClr val="000000"/>
                </a:solidFill>
                <a:latin typeface="Calibri" pitchFamily="34" charset="0"/>
              </a:rPr>
              <a:t>sp</a:t>
            </a:r>
            <a:r>
              <a:rPr lang="en-US" sz="2400" dirty="0">
                <a:solidFill>
                  <a:srgbClr val="000000"/>
                </a:solidFill>
                <a:latin typeface="Calibri" pitchFamily="34" charset="0"/>
              </a:rPr>
              <a:t> = 1/7.7 x 10</a:t>
            </a:r>
            <a:r>
              <a:rPr lang="en-US" sz="2400" baseline="30000" dirty="0">
                <a:solidFill>
                  <a:srgbClr val="000000"/>
                </a:solidFill>
                <a:latin typeface="Calibri" pitchFamily="34" charset="0"/>
              </a:rPr>
              <a:t>-3</a:t>
            </a:r>
            <a:endParaRPr lang="en-US" sz="2400" baseline="30000" dirty="0">
              <a:solidFill>
                <a:srgbClr val="000000"/>
              </a:solidFill>
            </a:endParaRPr>
          </a:p>
        </p:txBody>
      </p:sp>
      <p:grpSp>
        <p:nvGrpSpPr>
          <p:cNvPr id="21" name="Group 20"/>
          <p:cNvGrpSpPr/>
          <p:nvPr/>
        </p:nvGrpSpPr>
        <p:grpSpPr>
          <a:xfrm>
            <a:off x="4492095" y="5798886"/>
            <a:ext cx="4913180" cy="400110"/>
            <a:chOff x="842055" y="1801469"/>
            <a:chExt cx="4913180" cy="400110"/>
          </a:xfrm>
        </p:grpSpPr>
        <p:sp>
          <p:nvSpPr>
            <p:cNvPr id="22" name="Rectangle 17"/>
            <p:cNvSpPr txBox="1">
              <a:spLocks noChangeArrowheads="1"/>
            </p:cNvSpPr>
            <p:nvPr/>
          </p:nvSpPr>
          <p:spPr>
            <a:xfrm>
              <a:off x="842055" y="1801469"/>
              <a:ext cx="4913180" cy="400110"/>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38138" lvl="1" indent="-338138" algn="ctr">
                <a:spcBef>
                  <a:spcPts val="1200"/>
                </a:spcBef>
                <a:buClr>
                  <a:srgbClr val="FF0000"/>
                </a:buClr>
                <a:buSzPct val="120000"/>
                <a:buNone/>
              </a:pPr>
              <a:r>
                <a:rPr lang="en-US" altLang="en-US" sz="2000" dirty="0"/>
                <a:t>Ag</a:t>
              </a:r>
              <a:r>
                <a:rPr lang="en-US" altLang="en-US" sz="2000" baseline="30000" dirty="0">
                  <a:sym typeface="Symbol"/>
                </a:rPr>
                <a:t>+</a:t>
              </a:r>
              <a:r>
                <a:rPr lang="en-US" altLang="en-US" sz="2000" dirty="0">
                  <a:sym typeface="Symbol"/>
                </a:rPr>
                <a:t>(</a:t>
              </a:r>
              <a:r>
                <a:rPr lang="en-US" altLang="en-US" sz="2000" i="1" dirty="0" err="1">
                  <a:sym typeface="Symbol"/>
                </a:rPr>
                <a:t>aq</a:t>
              </a:r>
              <a:r>
                <a:rPr lang="en-US" altLang="en-US" sz="2000" dirty="0">
                  <a:sym typeface="Symbol"/>
                </a:rPr>
                <a:t>) + S</a:t>
              </a:r>
              <a:r>
                <a:rPr lang="en-US" altLang="en-US" sz="2000" baseline="-25000" dirty="0">
                  <a:sym typeface="Symbol"/>
                </a:rPr>
                <a:t>2</a:t>
              </a:r>
              <a:r>
                <a:rPr lang="en-US" altLang="en-US" sz="2000" dirty="0">
                  <a:sym typeface="Symbol"/>
                </a:rPr>
                <a:t>O</a:t>
              </a:r>
              <a:r>
                <a:rPr lang="en-US" altLang="en-US" sz="2000" baseline="-25000" dirty="0">
                  <a:sym typeface="Symbol"/>
                </a:rPr>
                <a:t>3</a:t>
              </a:r>
              <a:r>
                <a:rPr lang="en-US" altLang="en-US" sz="2000" baseline="30000" dirty="0">
                  <a:sym typeface="Symbol"/>
                </a:rPr>
                <a:t>2-</a:t>
              </a:r>
              <a:r>
                <a:rPr lang="en-US" altLang="en-US" sz="2000" dirty="0">
                  <a:sym typeface="Symbol"/>
                </a:rPr>
                <a:t>(</a:t>
              </a:r>
              <a:r>
                <a:rPr lang="en-US" altLang="en-US" sz="2000" i="1" dirty="0" err="1">
                  <a:sym typeface="Symbol"/>
                </a:rPr>
                <a:t>aq</a:t>
              </a:r>
              <a:r>
                <a:rPr lang="en-US" altLang="en-US" sz="2000" dirty="0">
                  <a:sym typeface="Symbol"/>
                </a:rPr>
                <a:t>)               </a:t>
              </a:r>
              <a:r>
                <a:rPr lang="en-US" altLang="en-US" sz="2000" dirty="0"/>
                <a:t>Ag(</a:t>
              </a:r>
              <a:r>
                <a:rPr lang="en-US" altLang="en-US" sz="2000" dirty="0">
                  <a:sym typeface="Symbol"/>
                </a:rPr>
                <a:t>S</a:t>
              </a:r>
              <a:r>
                <a:rPr lang="en-US" altLang="en-US" sz="2000" baseline="-25000" dirty="0">
                  <a:sym typeface="Symbol"/>
                </a:rPr>
                <a:t>2</a:t>
              </a:r>
              <a:r>
                <a:rPr lang="en-US" altLang="en-US" sz="2000" dirty="0">
                  <a:sym typeface="Symbol"/>
                </a:rPr>
                <a:t>O</a:t>
              </a:r>
              <a:r>
                <a:rPr lang="en-US" altLang="en-US" sz="2000" baseline="-25000" dirty="0">
                  <a:sym typeface="Symbol"/>
                </a:rPr>
                <a:t>3</a:t>
              </a:r>
              <a:r>
                <a:rPr lang="en-US" altLang="en-US" sz="2000" dirty="0">
                  <a:sym typeface="Symbol"/>
                </a:rPr>
                <a:t>)</a:t>
              </a:r>
              <a:r>
                <a:rPr lang="en-US" altLang="en-US" sz="2000" baseline="-25000" dirty="0">
                  <a:sym typeface="Symbol"/>
                </a:rPr>
                <a:t>2</a:t>
              </a:r>
              <a:r>
                <a:rPr lang="en-US" altLang="en-US" sz="2000" baseline="30000" dirty="0">
                  <a:sym typeface="Symbol"/>
                </a:rPr>
                <a:t>2-</a:t>
              </a:r>
              <a:r>
                <a:rPr lang="en-US" altLang="en-US" sz="2000" i="1" dirty="0"/>
                <a:t>(</a:t>
              </a:r>
              <a:r>
                <a:rPr lang="en-US" altLang="en-US" sz="2000" i="1" dirty="0" err="1"/>
                <a:t>aq</a:t>
              </a:r>
              <a:r>
                <a:rPr lang="en-US" altLang="en-US" sz="2000" dirty="0"/>
                <a:t>)</a:t>
              </a:r>
              <a:endParaRPr lang="en-US" altLang="en-US" sz="2000" dirty="0">
                <a:sym typeface="Symbol"/>
              </a:endParaRPr>
            </a:p>
          </p:txBody>
        </p:sp>
        <p:sp>
          <p:nvSpPr>
            <p:cNvPr id="23" name="Line 6"/>
            <p:cNvSpPr>
              <a:spLocks noChangeShapeType="1"/>
            </p:cNvSpPr>
            <p:nvPr/>
          </p:nvSpPr>
          <p:spPr bwMode="auto">
            <a:xfrm>
              <a:off x="3251173" y="1978787"/>
              <a:ext cx="609600"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000">
                <a:solidFill>
                  <a:srgbClr val="000000"/>
                </a:solidFill>
              </a:endParaRPr>
            </a:p>
          </p:txBody>
        </p:sp>
        <p:sp>
          <p:nvSpPr>
            <p:cNvPr id="24" name="Line 7"/>
            <p:cNvSpPr>
              <a:spLocks noChangeShapeType="1"/>
            </p:cNvSpPr>
            <p:nvPr/>
          </p:nvSpPr>
          <p:spPr bwMode="auto">
            <a:xfrm flipH="1">
              <a:off x="3222145" y="2087645"/>
              <a:ext cx="609600"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000">
                <a:solidFill>
                  <a:srgbClr val="000000"/>
                </a:solidFill>
              </a:endParaRPr>
            </a:p>
          </p:txBody>
        </p:sp>
      </p:grpSp>
      <p:cxnSp>
        <p:nvCxnSpPr>
          <p:cNvPr id="28" name="Straight Arrow Connector 27"/>
          <p:cNvCxnSpPr/>
          <p:nvPr/>
        </p:nvCxnSpPr>
        <p:spPr>
          <a:xfrm>
            <a:off x="6425282" y="4182082"/>
            <a:ext cx="765932"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188864" y="4150101"/>
            <a:ext cx="77059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6090613" y="6297531"/>
            <a:ext cx="1894493" cy="461665"/>
          </a:xfrm>
          <a:prstGeom prst="rect">
            <a:avLst/>
          </a:prstGeom>
        </p:spPr>
        <p:txBody>
          <a:bodyPr wrap="none">
            <a:spAutoFit/>
          </a:bodyPr>
          <a:lstStyle/>
          <a:p>
            <a:pPr lvl="0" algn="ctr" fontAlgn="base">
              <a:spcBef>
                <a:spcPct val="0"/>
              </a:spcBef>
              <a:spcAft>
                <a:spcPct val="0"/>
              </a:spcAft>
            </a:pPr>
            <a:r>
              <a:rPr lang="en-US" sz="2400" dirty="0" err="1">
                <a:solidFill>
                  <a:srgbClr val="000000"/>
                </a:solidFill>
                <a:latin typeface="Calibri" pitchFamily="34" charset="0"/>
              </a:rPr>
              <a:t>K</a:t>
            </a:r>
            <a:r>
              <a:rPr lang="en-US" sz="2400" baseline="-25000" dirty="0" err="1">
                <a:solidFill>
                  <a:srgbClr val="000000"/>
                </a:solidFill>
                <a:latin typeface="Calibri" pitchFamily="34" charset="0"/>
              </a:rPr>
              <a:t>f</a:t>
            </a:r>
            <a:r>
              <a:rPr lang="en-US" sz="2400" dirty="0">
                <a:solidFill>
                  <a:srgbClr val="000000"/>
                </a:solidFill>
                <a:latin typeface="Calibri" pitchFamily="34" charset="0"/>
              </a:rPr>
              <a:t> = </a:t>
            </a:r>
            <a:r>
              <a:rPr lang="en-US" sz="2400" dirty="0"/>
              <a:t>1.7 × 10</a:t>
            </a:r>
            <a:r>
              <a:rPr lang="en-US" sz="2400" baseline="30000" dirty="0"/>
              <a:t>13</a:t>
            </a:r>
            <a:endParaRPr lang="en-US" sz="2400" baseline="30000" dirty="0">
              <a:solidFill>
                <a:srgbClr val="000000"/>
              </a:solidFill>
            </a:endParaRPr>
          </a:p>
        </p:txBody>
      </p:sp>
      <p:sp>
        <p:nvSpPr>
          <p:cNvPr id="27" name="Slide Number Placeholder 26"/>
          <p:cNvSpPr>
            <a:spLocks noGrp="1"/>
          </p:cNvSpPr>
          <p:nvPr>
            <p:ph type="sldNum" sz="quarter" idx="12"/>
          </p:nvPr>
        </p:nvSpPr>
        <p:spPr/>
        <p:txBody>
          <a:bodyPr/>
          <a:lstStyle/>
          <a:p>
            <a:fld id="{B6F15528-21DE-4FAA-801E-634DDDAF4B2B}" type="slidenum">
              <a:rPr lang="en-US" smtClean="0"/>
              <a:pPr/>
              <a:t>75</a:t>
            </a:fld>
            <a:endParaRPr lang="en-US"/>
          </a:p>
        </p:txBody>
      </p:sp>
      <p:pic>
        <p:nvPicPr>
          <p:cNvPr id="765953" name="Picture 1"/>
          <p:cNvPicPr>
            <a:picLocks noChangeAspect="1" noChangeArrowheads="1"/>
          </p:cNvPicPr>
          <p:nvPr/>
        </p:nvPicPr>
        <p:blipFill>
          <a:blip r:embed="rId5" cstate="print"/>
          <a:srcRect/>
          <a:stretch>
            <a:fillRect/>
          </a:stretch>
        </p:blipFill>
        <p:spPr bwMode="auto">
          <a:xfrm>
            <a:off x="61992" y="1857056"/>
            <a:ext cx="1908763" cy="3913962"/>
          </a:xfrm>
          <a:prstGeom prst="rect">
            <a:avLst/>
          </a:prstGeom>
          <a:noFill/>
          <a:ln w="9525">
            <a:noFill/>
            <a:miter lim="800000"/>
            <a:headEnd/>
            <a:tailEnd/>
          </a:ln>
        </p:spPr>
      </p:pic>
      <p:pic>
        <p:nvPicPr>
          <p:cNvPr id="765954" name="Picture 2"/>
          <p:cNvPicPr>
            <a:picLocks noChangeAspect="1" noChangeArrowheads="1"/>
          </p:cNvPicPr>
          <p:nvPr/>
        </p:nvPicPr>
        <p:blipFill>
          <a:blip r:embed="rId6" cstate="print"/>
          <a:srcRect/>
          <a:stretch>
            <a:fillRect/>
          </a:stretch>
        </p:blipFill>
        <p:spPr bwMode="auto">
          <a:xfrm>
            <a:off x="1938452" y="1860100"/>
            <a:ext cx="2244626" cy="3900660"/>
          </a:xfrm>
          <a:prstGeom prst="rect">
            <a:avLst/>
          </a:prstGeom>
          <a:noFill/>
          <a:ln w="9525">
            <a:noFill/>
            <a:miter lim="800000"/>
            <a:headEnd/>
            <a:tailEnd/>
          </a:ln>
        </p:spPr>
      </p:pic>
      <p:cxnSp>
        <p:nvCxnSpPr>
          <p:cNvPr id="25" name="Straight Arrow Connector 24"/>
          <p:cNvCxnSpPr/>
          <p:nvPr/>
        </p:nvCxnSpPr>
        <p:spPr>
          <a:xfrm>
            <a:off x="1967799" y="4151086"/>
            <a:ext cx="775402"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42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659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6595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6595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3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p:cNvSpPr>
            <a:spLocks noGrp="1" noChangeArrowheads="1"/>
          </p:cNvSpPr>
          <p:nvPr>
            <p:ph idx="1"/>
          </p:nvPr>
        </p:nvSpPr>
        <p:spPr>
          <a:xfrm>
            <a:off x="444843" y="1019421"/>
            <a:ext cx="8229600" cy="846445"/>
          </a:xfrm>
        </p:spPr>
        <p:txBody>
          <a:bodyPr>
            <a:normAutofit/>
          </a:bodyPr>
          <a:lstStyle/>
          <a:p>
            <a:pPr marL="0" indent="0">
              <a:buNone/>
            </a:pPr>
            <a:r>
              <a:rPr lang="en-US" sz="2400" dirty="0"/>
              <a:t>Product molecules of one equilibrium constant are involved in a second equilibrium process.</a:t>
            </a:r>
          </a:p>
        </p:txBody>
      </p:sp>
      <p:sp>
        <p:nvSpPr>
          <p:cNvPr id="69637" name="Text Box 5"/>
          <p:cNvSpPr txBox="1">
            <a:spLocks noChangeArrowheads="1"/>
          </p:cNvSpPr>
          <p:nvPr/>
        </p:nvSpPr>
        <p:spPr bwMode="auto">
          <a:xfrm>
            <a:off x="1326297" y="2051208"/>
            <a:ext cx="2829621" cy="584775"/>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3200" dirty="0">
                <a:solidFill>
                  <a:prstClr val="black"/>
                </a:solidFill>
              </a:rPr>
              <a:t>A + B          C + D</a:t>
            </a:r>
          </a:p>
        </p:txBody>
      </p:sp>
      <p:sp>
        <p:nvSpPr>
          <p:cNvPr id="69642" name="Text Box 10"/>
          <p:cNvSpPr txBox="1">
            <a:spLocks noChangeArrowheads="1"/>
          </p:cNvSpPr>
          <p:nvPr/>
        </p:nvSpPr>
        <p:spPr bwMode="auto">
          <a:xfrm>
            <a:off x="1326297" y="2543421"/>
            <a:ext cx="2759089" cy="584775"/>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3200" dirty="0">
                <a:solidFill>
                  <a:prstClr val="black"/>
                </a:solidFill>
              </a:rPr>
              <a:t>C + D          E + F</a:t>
            </a:r>
          </a:p>
        </p:txBody>
      </p:sp>
      <p:sp>
        <p:nvSpPr>
          <p:cNvPr id="69646" name="Line 14"/>
          <p:cNvSpPr>
            <a:spLocks noChangeShapeType="1"/>
          </p:cNvSpPr>
          <p:nvPr/>
        </p:nvSpPr>
        <p:spPr bwMode="auto">
          <a:xfrm>
            <a:off x="1326297" y="3113892"/>
            <a:ext cx="2667000" cy="0"/>
          </a:xfrm>
          <a:prstGeom prst="line">
            <a:avLst/>
          </a:prstGeom>
          <a:noFill/>
          <a:ln w="28575">
            <a:solidFill>
              <a:schemeClr val="tx1"/>
            </a:solidFill>
            <a:round/>
            <a:headEnd/>
            <a:tailEnd/>
          </a:ln>
          <a:effectLst/>
        </p:spPr>
        <p:txBody>
          <a:bodyPr/>
          <a:lstStyle/>
          <a:p>
            <a:pPr eaLnBrk="0" fontAlgn="base" hangingPunct="0">
              <a:spcBef>
                <a:spcPct val="0"/>
              </a:spcBef>
              <a:spcAft>
                <a:spcPct val="0"/>
              </a:spcAft>
            </a:pPr>
            <a:endParaRPr lang="en-US" sz="3200">
              <a:solidFill>
                <a:prstClr val="black"/>
              </a:solidFill>
            </a:endParaRPr>
          </a:p>
        </p:txBody>
      </p:sp>
      <p:sp>
        <p:nvSpPr>
          <p:cNvPr id="69648" name="Text Box 16"/>
          <p:cNvSpPr txBox="1">
            <a:spLocks noChangeArrowheads="1"/>
          </p:cNvSpPr>
          <p:nvPr/>
        </p:nvSpPr>
        <p:spPr bwMode="auto">
          <a:xfrm>
            <a:off x="1326297" y="3153021"/>
            <a:ext cx="2746265" cy="584775"/>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3200" dirty="0">
                <a:solidFill>
                  <a:prstClr val="black"/>
                </a:solidFill>
              </a:rPr>
              <a:t>A + B          E + F</a:t>
            </a:r>
          </a:p>
        </p:txBody>
      </p:sp>
      <p:grpSp>
        <p:nvGrpSpPr>
          <p:cNvPr id="2" name="Group 20"/>
          <p:cNvGrpSpPr>
            <a:grpSpLocks/>
          </p:cNvGrpSpPr>
          <p:nvPr/>
        </p:nvGrpSpPr>
        <p:grpSpPr bwMode="auto">
          <a:xfrm>
            <a:off x="4438127" y="2034740"/>
            <a:ext cx="544513" cy="646114"/>
            <a:chOff x="758" y="1899"/>
            <a:chExt cx="343" cy="407"/>
          </a:xfrm>
        </p:grpSpPr>
        <p:sp>
          <p:nvSpPr>
            <p:cNvPr id="69653" name="Text Box 21"/>
            <p:cNvSpPr txBox="1">
              <a:spLocks noChangeArrowheads="1"/>
            </p:cNvSpPr>
            <p:nvPr/>
          </p:nvSpPr>
          <p:spPr bwMode="auto">
            <a:xfrm>
              <a:off x="758" y="1945"/>
              <a:ext cx="343" cy="33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800" i="1" dirty="0" err="1">
                  <a:solidFill>
                    <a:prstClr val="black"/>
                  </a:solidFill>
                </a:rPr>
                <a:t>K</a:t>
              </a:r>
              <a:r>
                <a:rPr lang="en-US" sz="2800" i="1" baseline="-25000" dirty="0" err="1">
                  <a:solidFill>
                    <a:prstClr val="black"/>
                  </a:solidFill>
                </a:rPr>
                <a:t>c</a:t>
              </a:r>
              <a:r>
                <a:rPr lang="en-US" sz="2800" dirty="0">
                  <a:solidFill>
                    <a:prstClr val="black"/>
                  </a:solidFill>
                </a:rPr>
                <a:t> </a:t>
              </a:r>
              <a:endParaRPr lang="en-US" sz="2800" i="1" dirty="0">
                <a:solidFill>
                  <a:prstClr val="black"/>
                </a:solidFill>
              </a:endParaRPr>
            </a:p>
          </p:txBody>
        </p:sp>
        <p:sp>
          <p:nvSpPr>
            <p:cNvPr id="69654" name="Text Box 22"/>
            <p:cNvSpPr txBox="1">
              <a:spLocks noChangeArrowheads="1"/>
            </p:cNvSpPr>
            <p:nvPr/>
          </p:nvSpPr>
          <p:spPr bwMode="auto">
            <a:xfrm>
              <a:off x="888" y="1899"/>
              <a:ext cx="189" cy="407"/>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3600" dirty="0">
                  <a:solidFill>
                    <a:prstClr val="black"/>
                  </a:solidFill>
                </a:rPr>
                <a:t>‘</a:t>
              </a:r>
            </a:p>
          </p:txBody>
        </p:sp>
      </p:grpSp>
      <p:grpSp>
        <p:nvGrpSpPr>
          <p:cNvPr id="3" name="Group 23"/>
          <p:cNvGrpSpPr>
            <a:grpSpLocks/>
          </p:cNvGrpSpPr>
          <p:nvPr/>
        </p:nvGrpSpPr>
        <p:grpSpPr bwMode="auto">
          <a:xfrm>
            <a:off x="4436069" y="2555785"/>
            <a:ext cx="566738" cy="646114"/>
            <a:chOff x="936" y="2899"/>
            <a:chExt cx="357" cy="407"/>
          </a:xfrm>
        </p:grpSpPr>
        <p:sp>
          <p:nvSpPr>
            <p:cNvPr id="69656" name="Text Box 24"/>
            <p:cNvSpPr txBox="1">
              <a:spLocks noChangeArrowheads="1"/>
            </p:cNvSpPr>
            <p:nvPr/>
          </p:nvSpPr>
          <p:spPr bwMode="auto">
            <a:xfrm>
              <a:off x="936" y="2948"/>
              <a:ext cx="343" cy="33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800" i="1">
                  <a:solidFill>
                    <a:prstClr val="black"/>
                  </a:solidFill>
                </a:rPr>
                <a:t>K</a:t>
              </a:r>
              <a:r>
                <a:rPr lang="en-US" sz="2800" i="1" baseline="-25000">
                  <a:solidFill>
                    <a:prstClr val="black"/>
                  </a:solidFill>
                </a:rPr>
                <a:t>c</a:t>
              </a:r>
              <a:r>
                <a:rPr lang="en-US" sz="2800">
                  <a:solidFill>
                    <a:prstClr val="black"/>
                  </a:solidFill>
                </a:rPr>
                <a:t> </a:t>
              </a:r>
              <a:endParaRPr lang="en-US" sz="2800" i="1">
                <a:solidFill>
                  <a:prstClr val="black"/>
                </a:solidFill>
              </a:endParaRPr>
            </a:p>
          </p:txBody>
        </p:sp>
        <p:sp>
          <p:nvSpPr>
            <p:cNvPr id="69657" name="Text Box 25"/>
            <p:cNvSpPr txBox="1">
              <a:spLocks noChangeArrowheads="1"/>
            </p:cNvSpPr>
            <p:nvPr/>
          </p:nvSpPr>
          <p:spPr bwMode="auto">
            <a:xfrm>
              <a:off x="1104" y="2899"/>
              <a:ext cx="189" cy="407"/>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3600">
                  <a:solidFill>
                    <a:prstClr val="black"/>
                  </a:solidFill>
                </a:rPr>
                <a:t>‘</a:t>
              </a:r>
            </a:p>
          </p:txBody>
        </p:sp>
        <p:sp>
          <p:nvSpPr>
            <p:cNvPr id="69658" name="Text Box 26"/>
            <p:cNvSpPr txBox="1">
              <a:spLocks noChangeArrowheads="1"/>
            </p:cNvSpPr>
            <p:nvPr/>
          </p:nvSpPr>
          <p:spPr bwMode="auto">
            <a:xfrm>
              <a:off x="1064" y="2899"/>
              <a:ext cx="189" cy="407"/>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3600" dirty="0">
                  <a:solidFill>
                    <a:prstClr val="black"/>
                  </a:solidFill>
                </a:rPr>
                <a:t>‘</a:t>
              </a:r>
            </a:p>
          </p:txBody>
        </p:sp>
      </p:grpSp>
      <p:sp>
        <p:nvSpPr>
          <p:cNvPr id="69659" name="Text Box 27"/>
          <p:cNvSpPr txBox="1">
            <a:spLocks noChangeArrowheads="1"/>
          </p:cNvSpPr>
          <p:nvPr/>
        </p:nvSpPr>
        <p:spPr bwMode="auto">
          <a:xfrm>
            <a:off x="4436069" y="3150963"/>
            <a:ext cx="462819" cy="52322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800" i="1" dirty="0" err="1">
                <a:solidFill>
                  <a:prstClr val="black"/>
                </a:solidFill>
              </a:rPr>
              <a:t>K</a:t>
            </a:r>
            <a:r>
              <a:rPr lang="en-US" sz="2800" i="1" baseline="-25000" dirty="0" err="1">
                <a:solidFill>
                  <a:prstClr val="black"/>
                </a:solidFill>
              </a:rPr>
              <a:t>c</a:t>
            </a:r>
            <a:endParaRPr lang="en-US" sz="2800" i="1" dirty="0">
              <a:solidFill>
                <a:prstClr val="black"/>
              </a:solidFill>
            </a:endParaRPr>
          </a:p>
        </p:txBody>
      </p:sp>
      <p:grpSp>
        <p:nvGrpSpPr>
          <p:cNvPr id="4" name="Group 28"/>
          <p:cNvGrpSpPr>
            <a:grpSpLocks/>
          </p:cNvGrpSpPr>
          <p:nvPr/>
        </p:nvGrpSpPr>
        <p:grpSpPr bwMode="auto">
          <a:xfrm>
            <a:off x="918510" y="4390768"/>
            <a:ext cx="1903413" cy="646114"/>
            <a:chOff x="1382" y="2328"/>
            <a:chExt cx="1199" cy="407"/>
          </a:xfrm>
        </p:grpSpPr>
        <p:sp>
          <p:nvSpPr>
            <p:cNvPr id="69661" name="Text Box 29"/>
            <p:cNvSpPr txBox="1">
              <a:spLocks noChangeArrowheads="1"/>
            </p:cNvSpPr>
            <p:nvPr/>
          </p:nvSpPr>
          <p:spPr bwMode="auto">
            <a:xfrm>
              <a:off x="1382" y="2377"/>
              <a:ext cx="508" cy="33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800" i="1" dirty="0" err="1">
                  <a:solidFill>
                    <a:prstClr val="black"/>
                  </a:solidFill>
                </a:rPr>
                <a:t>K</a:t>
              </a:r>
              <a:r>
                <a:rPr lang="en-US" sz="2800" i="1" baseline="-25000" dirty="0" err="1">
                  <a:solidFill>
                    <a:prstClr val="black"/>
                  </a:solidFill>
                </a:rPr>
                <a:t>c</a:t>
              </a:r>
              <a:r>
                <a:rPr lang="en-US" sz="2800" dirty="0">
                  <a:solidFill>
                    <a:prstClr val="black"/>
                  </a:solidFill>
                </a:rPr>
                <a:t> = </a:t>
              </a:r>
              <a:endParaRPr lang="en-US" sz="2800" i="1" dirty="0">
                <a:solidFill>
                  <a:prstClr val="black"/>
                </a:solidFill>
              </a:endParaRPr>
            </a:p>
          </p:txBody>
        </p:sp>
        <p:grpSp>
          <p:nvGrpSpPr>
            <p:cNvPr id="5" name="Group 30"/>
            <p:cNvGrpSpPr>
              <a:grpSpLocks/>
            </p:cNvGrpSpPr>
            <p:nvPr/>
          </p:nvGrpSpPr>
          <p:grpSpPr bwMode="auto">
            <a:xfrm>
              <a:off x="2224" y="2328"/>
              <a:ext cx="357" cy="407"/>
              <a:chOff x="936" y="2899"/>
              <a:chExt cx="357" cy="407"/>
            </a:xfrm>
          </p:grpSpPr>
          <p:sp>
            <p:nvSpPr>
              <p:cNvPr id="69663" name="Text Box 31"/>
              <p:cNvSpPr txBox="1">
                <a:spLocks noChangeArrowheads="1"/>
              </p:cNvSpPr>
              <p:nvPr/>
            </p:nvSpPr>
            <p:spPr bwMode="auto">
              <a:xfrm>
                <a:off x="936" y="2948"/>
                <a:ext cx="343" cy="33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800" i="1">
                    <a:solidFill>
                      <a:prstClr val="black"/>
                    </a:solidFill>
                  </a:rPr>
                  <a:t>K</a:t>
                </a:r>
                <a:r>
                  <a:rPr lang="en-US" sz="2800" i="1" baseline="-25000">
                    <a:solidFill>
                      <a:prstClr val="black"/>
                    </a:solidFill>
                  </a:rPr>
                  <a:t>c</a:t>
                </a:r>
                <a:r>
                  <a:rPr lang="en-US" sz="2800">
                    <a:solidFill>
                      <a:prstClr val="black"/>
                    </a:solidFill>
                  </a:rPr>
                  <a:t> </a:t>
                </a:r>
                <a:endParaRPr lang="en-US" sz="2800" i="1">
                  <a:solidFill>
                    <a:prstClr val="black"/>
                  </a:solidFill>
                </a:endParaRPr>
              </a:p>
            </p:txBody>
          </p:sp>
          <p:sp>
            <p:nvSpPr>
              <p:cNvPr id="69664" name="Text Box 32"/>
              <p:cNvSpPr txBox="1">
                <a:spLocks noChangeArrowheads="1"/>
              </p:cNvSpPr>
              <p:nvPr/>
            </p:nvSpPr>
            <p:spPr bwMode="auto">
              <a:xfrm>
                <a:off x="1104" y="2899"/>
                <a:ext cx="189" cy="407"/>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3600">
                    <a:solidFill>
                      <a:prstClr val="black"/>
                    </a:solidFill>
                  </a:rPr>
                  <a:t>‘</a:t>
                </a:r>
              </a:p>
            </p:txBody>
          </p:sp>
          <p:sp>
            <p:nvSpPr>
              <p:cNvPr id="69665" name="Text Box 33"/>
              <p:cNvSpPr txBox="1">
                <a:spLocks noChangeArrowheads="1"/>
              </p:cNvSpPr>
              <p:nvPr/>
            </p:nvSpPr>
            <p:spPr bwMode="auto">
              <a:xfrm>
                <a:off x="1064" y="2899"/>
                <a:ext cx="189" cy="407"/>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3600" dirty="0">
                    <a:solidFill>
                      <a:prstClr val="black"/>
                    </a:solidFill>
                  </a:rPr>
                  <a:t>‘</a:t>
                </a:r>
              </a:p>
            </p:txBody>
          </p:sp>
        </p:grpSp>
        <p:grpSp>
          <p:nvGrpSpPr>
            <p:cNvPr id="6" name="Group 34"/>
            <p:cNvGrpSpPr>
              <a:grpSpLocks/>
            </p:cNvGrpSpPr>
            <p:nvPr/>
          </p:nvGrpSpPr>
          <p:grpSpPr bwMode="auto">
            <a:xfrm>
              <a:off x="1847" y="2328"/>
              <a:ext cx="343" cy="407"/>
              <a:chOff x="758" y="1899"/>
              <a:chExt cx="343" cy="407"/>
            </a:xfrm>
          </p:grpSpPr>
          <p:sp>
            <p:nvSpPr>
              <p:cNvPr id="69667" name="Text Box 35"/>
              <p:cNvSpPr txBox="1">
                <a:spLocks noChangeArrowheads="1"/>
              </p:cNvSpPr>
              <p:nvPr/>
            </p:nvSpPr>
            <p:spPr bwMode="auto">
              <a:xfrm>
                <a:off x="758" y="1945"/>
                <a:ext cx="343" cy="33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800" i="1">
                    <a:solidFill>
                      <a:prstClr val="black"/>
                    </a:solidFill>
                  </a:rPr>
                  <a:t>K</a:t>
                </a:r>
                <a:r>
                  <a:rPr lang="en-US" sz="2800" i="1" baseline="-25000">
                    <a:solidFill>
                      <a:prstClr val="black"/>
                    </a:solidFill>
                  </a:rPr>
                  <a:t>c</a:t>
                </a:r>
                <a:r>
                  <a:rPr lang="en-US" sz="2800">
                    <a:solidFill>
                      <a:prstClr val="black"/>
                    </a:solidFill>
                  </a:rPr>
                  <a:t> </a:t>
                </a:r>
                <a:endParaRPr lang="en-US" sz="2800" i="1">
                  <a:solidFill>
                    <a:prstClr val="black"/>
                  </a:solidFill>
                </a:endParaRPr>
              </a:p>
            </p:txBody>
          </p:sp>
          <p:sp>
            <p:nvSpPr>
              <p:cNvPr id="69668" name="Text Box 36"/>
              <p:cNvSpPr txBox="1">
                <a:spLocks noChangeArrowheads="1"/>
              </p:cNvSpPr>
              <p:nvPr/>
            </p:nvSpPr>
            <p:spPr bwMode="auto">
              <a:xfrm>
                <a:off x="888" y="1899"/>
                <a:ext cx="189" cy="407"/>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3600">
                    <a:solidFill>
                      <a:prstClr val="black"/>
                    </a:solidFill>
                  </a:rPr>
                  <a:t>‘</a:t>
                </a:r>
              </a:p>
            </p:txBody>
          </p:sp>
        </p:grpSp>
        <p:sp>
          <p:nvSpPr>
            <p:cNvPr id="69669" name="Text Box 37"/>
            <p:cNvSpPr txBox="1">
              <a:spLocks noChangeArrowheads="1"/>
            </p:cNvSpPr>
            <p:nvPr/>
          </p:nvSpPr>
          <p:spPr bwMode="auto">
            <a:xfrm>
              <a:off x="2080" y="2376"/>
              <a:ext cx="214" cy="33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800" dirty="0">
                  <a:solidFill>
                    <a:prstClr val="black"/>
                  </a:solidFill>
                </a:rPr>
                <a:t>x</a:t>
              </a:r>
            </a:p>
          </p:txBody>
        </p:sp>
      </p:grpSp>
      <p:grpSp>
        <p:nvGrpSpPr>
          <p:cNvPr id="7" name="Group 38"/>
          <p:cNvGrpSpPr>
            <a:grpSpLocks/>
          </p:cNvGrpSpPr>
          <p:nvPr/>
        </p:nvGrpSpPr>
        <p:grpSpPr bwMode="auto">
          <a:xfrm>
            <a:off x="5912709" y="1898820"/>
            <a:ext cx="1671638" cy="928688"/>
            <a:chOff x="844" y="1440"/>
            <a:chExt cx="1053" cy="585"/>
          </a:xfrm>
        </p:grpSpPr>
        <p:grpSp>
          <p:nvGrpSpPr>
            <p:cNvPr id="8" name="Group 39"/>
            <p:cNvGrpSpPr>
              <a:grpSpLocks/>
            </p:cNvGrpSpPr>
            <p:nvPr/>
          </p:nvGrpSpPr>
          <p:grpSpPr bwMode="auto">
            <a:xfrm>
              <a:off x="844" y="1531"/>
              <a:ext cx="456" cy="407"/>
              <a:chOff x="758" y="1899"/>
              <a:chExt cx="456" cy="407"/>
            </a:xfrm>
          </p:grpSpPr>
          <p:sp>
            <p:nvSpPr>
              <p:cNvPr id="69672" name="Text Box 40"/>
              <p:cNvSpPr txBox="1">
                <a:spLocks noChangeArrowheads="1"/>
              </p:cNvSpPr>
              <p:nvPr/>
            </p:nvSpPr>
            <p:spPr bwMode="auto">
              <a:xfrm>
                <a:off x="758" y="1945"/>
                <a:ext cx="456" cy="33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800" i="1">
                    <a:solidFill>
                      <a:prstClr val="black"/>
                    </a:solidFill>
                  </a:rPr>
                  <a:t>K</a:t>
                </a:r>
                <a:r>
                  <a:rPr lang="en-US" sz="2800" i="1" baseline="-25000">
                    <a:solidFill>
                      <a:prstClr val="black"/>
                    </a:solidFill>
                  </a:rPr>
                  <a:t>c</a:t>
                </a:r>
                <a:r>
                  <a:rPr lang="en-US" sz="2800">
                    <a:solidFill>
                      <a:prstClr val="black"/>
                    </a:solidFill>
                  </a:rPr>
                  <a:t> =</a:t>
                </a:r>
                <a:endParaRPr lang="en-US" sz="2800" i="1">
                  <a:solidFill>
                    <a:prstClr val="black"/>
                  </a:solidFill>
                </a:endParaRPr>
              </a:p>
            </p:txBody>
          </p:sp>
          <p:sp>
            <p:nvSpPr>
              <p:cNvPr id="69673" name="Text Box 41"/>
              <p:cNvSpPr txBox="1">
                <a:spLocks noChangeArrowheads="1"/>
              </p:cNvSpPr>
              <p:nvPr/>
            </p:nvSpPr>
            <p:spPr bwMode="auto">
              <a:xfrm>
                <a:off x="888" y="1899"/>
                <a:ext cx="189" cy="407"/>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3600">
                    <a:solidFill>
                      <a:prstClr val="black"/>
                    </a:solidFill>
                  </a:rPr>
                  <a:t>‘</a:t>
                </a:r>
              </a:p>
            </p:txBody>
          </p:sp>
        </p:grpSp>
        <p:grpSp>
          <p:nvGrpSpPr>
            <p:cNvPr id="9" name="Group 42"/>
            <p:cNvGrpSpPr>
              <a:grpSpLocks/>
            </p:cNvGrpSpPr>
            <p:nvPr/>
          </p:nvGrpSpPr>
          <p:grpSpPr bwMode="auto">
            <a:xfrm>
              <a:off x="1242" y="1440"/>
              <a:ext cx="655" cy="585"/>
              <a:chOff x="1532" y="1440"/>
              <a:chExt cx="655" cy="585"/>
            </a:xfrm>
          </p:grpSpPr>
          <p:sp>
            <p:nvSpPr>
              <p:cNvPr id="69675" name="Text Box 43"/>
              <p:cNvSpPr txBox="1">
                <a:spLocks noChangeArrowheads="1"/>
              </p:cNvSpPr>
              <p:nvPr/>
            </p:nvSpPr>
            <p:spPr bwMode="auto">
              <a:xfrm>
                <a:off x="1532" y="1440"/>
                <a:ext cx="655" cy="330"/>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sz="2800" dirty="0">
                    <a:solidFill>
                      <a:prstClr val="black"/>
                    </a:solidFill>
                  </a:rPr>
                  <a:t>[C][D]</a:t>
                </a:r>
              </a:p>
            </p:txBody>
          </p:sp>
          <p:sp>
            <p:nvSpPr>
              <p:cNvPr id="69676" name="Text Box 44"/>
              <p:cNvSpPr txBox="1">
                <a:spLocks noChangeArrowheads="1"/>
              </p:cNvSpPr>
              <p:nvPr/>
            </p:nvSpPr>
            <p:spPr bwMode="auto">
              <a:xfrm>
                <a:off x="1535" y="1695"/>
                <a:ext cx="649" cy="330"/>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sz="2800" dirty="0">
                    <a:solidFill>
                      <a:prstClr val="black"/>
                    </a:solidFill>
                  </a:rPr>
                  <a:t>[A][B]</a:t>
                </a:r>
              </a:p>
            </p:txBody>
          </p:sp>
          <p:sp>
            <p:nvSpPr>
              <p:cNvPr id="69677" name="Line 45"/>
              <p:cNvSpPr>
                <a:spLocks noChangeShapeType="1"/>
              </p:cNvSpPr>
              <p:nvPr/>
            </p:nvSpPr>
            <p:spPr bwMode="auto">
              <a:xfrm>
                <a:off x="1624" y="1712"/>
                <a:ext cx="480" cy="0"/>
              </a:xfrm>
              <a:prstGeom prst="line">
                <a:avLst/>
              </a:prstGeom>
              <a:noFill/>
              <a:ln w="28575">
                <a:solidFill>
                  <a:schemeClr val="tx1"/>
                </a:solidFill>
                <a:round/>
                <a:headEnd/>
                <a:tailEnd/>
              </a:ln>
              <a:effectLst/>
            </p:spPr>
            <p:txBody>
              <a:bodyPr/>
              <a:lstStyle/>
              <a:p>
                <a:pPr eaLnBrk="0" fontAlgn="base" hangingPunct="0">
                  <a:spcBef>
                    <a:spcPct val="0"/>
                  </a:spcBef>
                  <a:spcAft>
                    <a:spcPct val="0"/>
                  </a:spcAft>
                </a:pPr>
                <a:endParaRPr lang="en-US" sz="2800">
                  <a:solidFill>
                    <a:prstClr val="black"/>
                  </a:solidFill>
                </a:endParaRPr>
              </a:p>
            </p:txBody>
          </p:sp>
        </p:grpSp>
      </p:grpSp>
      <p:grpSp>
        <p:nvGrpSpPr>
          <p:cNvPr id="10" name="Group 46"/>
          <p:cNvGrpSpPr>
            <a:grpSpLocks/>
          </p:cNvGrpSpPr>
          <p:nvPr/>
        </p:nvGrpSpPr>
        <p:grpSpPr bwMode="auto">
          <a:xfrm>
            <a:off x="5912709" y="2813224"/>
            <a:ext cx="1652588" cy="928689"/>
            <a:chOff x="840" y="2049"/>
            <a:chExt cx="1041" cy="585"/>
          </a:xfrm>
        </p:grpSpPr>
        <p:sp>
          <p:nvSpPr>
            <p:cNvPr id="69679" name="Text Box 47"/>
            <p:cNvSpPr txBox="1">
              <a:spLocks noChangeArrowheads="1"/>
            </p:cNvSpPr>
            <p:nvPr/>
          </p:nvSpPr>
          <p:spPr bwMode="auto">
            <a:xfrm>
              <a:off x="840" y="2185"/>
              <a:ext cx="456" cy="33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800" i="1" dirty="0" err="1">
                  <a:solidFill>
                    <a:prstClr val="black"/>
                  </a:solidFill>
                </a:rPr>
                <a:t>K</a:t>
              </a:r>
              <a:r>
                <a:rPr lang="en-US" sz="2800" i="1" baseline="-25000" dirty="0" err="1">
                  <a:solidFill>
                    <a:prstClr val="black"/>
                  </a:solidFill>
                </a:rPr>
                <a:t>c</a:t>
              </a:r>
              <a:r>
                <a:rPr lang="en-US" sz="2800" dirty="0">
                  <a:solidFill>
                    <a:prstClr val="black"/>
                  </a:solidFill>
                </a:rPr>
                <a:t> =</a:t>
              </a:r>
              <a:endParaRPr lang="en-US" sz="2800" i="1" dirty="0">
                <a:solidFill>
                  <a:prstClr val="black"/>
                </a:solidFill>
              </a:endParaRPr>
            </a:p>
          </p:txBody>
        </p:sp>
        <p:sp>
          <p:nvSpPr>
            <p:cNvPr id="69680" name="Text Box 48"/>
            <p:cNvSpPr txBox="1">
              <a:spLocks noChangeArrowheads="1"/>
            </p:cNvSpPr>
            <p:nvPr/>
          </p:nvSpPr>
          <p:spPr bwMode="auto">
            <a:xfrm>
              <a:off x="970" y="2139"/>
              <a:ext cx="189" cy="407"/>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3600">
                  <a:solidFill>
                    <a:prstClr val="black"/>
                  </a:solidFill>
                </a:rPr>
                <a:t>‘</a:t>
              </a:r>
            </a:p>
          </p:txBody>
        </p:sp>
        <p:sp>
          <p:nvSpPr>
            <p:cNvPr id="69681" name="Text Box 49"/>
            <p:cNvSpPr txBox="1">
              <a:spLocks noChangeArrowheads="1"/>
            </p:cNvSpPr>
            <p:nvPr/>
          </p:nvSpPr>
          <p:spPr bwMode="auto">
            <a:xfrm>
              <a:off x="1008" y="2136"/>
              <a:ext cx="189" cy="407"/>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3600">
                  <a:solidFill>
                    <a:prstClr val="black"/>
                  </a:solidFill>
                </a:rPr>
                <a:t>‘</a:t>
              </a:r>
            </a:p>
          </p:txBody>
        </p:sp>
        <p:grpSp>
          <p:nvGrpSpPr>
            <p:cNvPr id="11" name="Group 50"/>
            <p:cNvGrpSpPr>
              <a:grpSpLocks/>
            </p:cNvGrpSpPr>
            <p:nvPr/>
          </p:nvGrpSpPr>
          <p:grpSpPr bwMode="auto">
            <a:xfrm>
              <a:off x="1226" y="2049"/>
              <a:ext cx="655" cy="585"/>
              <a:chOff x="1534" y="1440"/>
              <a:chExt cx="655" cy="585"/>
            </a:xfrm>
          </p:grpSpPr>
          <p:sp>
            <p:nvSpPr>
              <p:cNvPr id="69683" name="Text Box 51"/>
              <p:cNvSpPr txBox="1">
                <a:spLocks noChangeArrowheads="1"/>
              </p:cNvSpPr>
              <p:nvPr/>
            </p:nvSpPr>
            <p:spPr bwMode="auto">
              <a:xfrm>
                <a:off x="1554" y="1440"/>
                <a:ext cx="609" cy="330"/>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sz="2800">
                    <a:solidFill>
                      <a:prstClr val="black"/>
                    </a:solidFill>
                  </a:rPr>
                  <a:t>[E][F]</a:t>
                </a:r>
              </a:p>
            </p:txBody>
          </p:sp>
          <p:sp>
            <p:nvSpPr>
              <p:cNvPr id="69684" name="Text Box 52"/>
              <p:cNvSpPr txBox="1">
                <a:spLocks noChangeArrowheads="1"/>
              </p:cNvSpPr>
              <p:nvPr/>
            </p:nvSpPr>
            <p:spPr bwMode="auto">
              <a:xfrm>
                <a:off x="1534" y="1695"/>
                <a:ext cx="655" cy="330"/>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sz="2800" dirty="0">
                    <a:solidFill>
                      <a:prstClr val="black"/>
                    </a:solidFill>
                  </a:rPr>
                  <a:t>[C][D]</a:t>
                </a:r>
              </a:p>
            </p:txBody>
          </p:sp>
          <p:sp>
            <p:nvSpPr>
              <p:cNvPr id="69685" name="Line 53"/>
              <p:cNvSpPr>
                <a:spLocks noChangeShapeType="1"/>
              </p:cNvSpPr>
              <p:nvPr/>
            </p:nvSpPr>
            <p:spPr bwMode="auto">
              <a:xfrm>
                <a:off x="1624" y="1712"/>
                <a:ext cx="480" cy="0"/>
              </a:xfrm>
              <a:prstGeom prst="line">
                <a:avLst/>
              </a:prstGeom>
              <a:noFill/>
              <a:ln w="28575">
                <a:solidFill>
                  <a:schemeClr val="tx1"/>
                </a:solidFill>
                <a:round/>
                <a:headEnd/>
                <a:tailEnd/>
              </a:ln>
              <a:effectLst/>
            </p:spPr>
            <p:txBody>
              <a:bodyPr/>
              <a:lstStyle/>
              <a:p>
                <a:pPr eaLnBrk="0" fontAlgn="base" hangingPunct="0">
                  <a:spcBef>
                    <a:spcPct val="0"/>
                  </a:spcBef>
                  <a:spcAft>
                    <a:spcPct val="0"/>
                  </a:spcAft>
                </a:pPr>
                <a:endParaRPr lang="en-US" sz="2800">
                  <a:solidFill>
                    <a:prstClr val="black"/>
                  </a:solidFill>
                </a:endParaRPr>
              </a:p>
            </p:txBody>
          </p:sp>
        </p:grpSp>
      </p:grpSp>
      <p:grpSp>
        <p:nvGrpSpPr>
          <p:cNvPr id="12" name="Group 54"/>
          <p:cNvGrpSpPr>
            <a:grpSpLocks/>
          </p:cNvGrpSpPr>
          <p:nvPr/>
        </p:nvGrpSpPr>
        <p:grpSpPr bwMode="auto">
          <a:xfrm>
            <a:off x="6044511" y="4244200"/>
            <a:ext cx="1670051" cy="928688"/>
            <a:chOff x="2984" y="1617"/>
            <a:chExt cx="1052" cy="585"/>
          </a:xfrm>
        </p:grpSpPr>
        <p:grpSp>
          <p:nvGrpSpPr>
            <p:cNvPr id="13" name="Group 55"/>
            <p:cNvGrpSpPr>
              <a:grpSpLocks/>
            </p:cNvGrpSpPr>
            <p:nvPr/>
          </p:nvGrpSpPr>
          <p:grpSpPr bwMode="auto">
            <a:xfrm>
              <a:off x="3387" y="1617"/>
              <a:ext cx="649" cy="585"/>
              <a:chOff x="1535" y="1440"/>
              <a:chExt cx="649" cy="585"/>
            </a:xfrm>
          </p:grpSpPr>
          <p:sp>
            <p:nvSpPr>
              <p:cNvPr id="69688" name="Text Box 56"/>
              <p:cNvSpPr txBox="1">
                <a:spLocks noChangeArrowheads="1"/>
              </p:cNvSpPr>
              <p:nvPr/>
            </p:nvSpPr>
            <p:spPr bwMode="auto">
              <a:xfrm>
                <a:off x="1554" y="1440"/>
                <a:ext cx="609" cy="330"/>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sz="2800">
                    <a:solidFill>
                      <a:prstClr val="black"/>
                    </a:solidFill>
                  </a:rPr>
                  <a:t>[E][F]</a:t>
                </a:r>
              </a:p>
            </p:txBody>
          </p:sp>
          <p:sp>
            <p:nvSpPr>
              <p:cNvPr id="69689" name="Text Box 57"/>
              <p:cNvSpPr txBox="1">
                <a:spLocks noChangeArrowheads="1"/>
              </p:cNvSpPr>
              <p:nvPr/>
            </p:nvSpPr>
            <p:spPr bwMode="auto">
              <a:xfrm>
                <a:off x="1535" y="1695"/>
                <a:ext cx="649" cy="330"/>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sz="2800" dirty="0">
                    <a:solidFill>
                      <a:prstClr val="black"/>
                    </a:solidFill>
                  </a:rPr>
                  <a:t>[A][B]</a:t>
                </a:r>
              </a:p>
            </p:txBody>
          </p:sp>
          <p:sp>
            <p:nvSpPr>
              <p:cNvPr id="69690" name="Line 58"/>
              <p:cNvSpPr>
                <a:spLocks noChangeShapeType="1"/>
              </p:cNvSpPr>
              <p:nvPr/>
            </p:nvSpPr>
            <p:spPr bwMode="auto">
              <a:xfrm>
                <a:off x="1624" y="1712"/>
                <a:ext cx="480" cy="0"/>
              </a:xfrm>
              <a:prstGeom prst="line">
                <a:avLst/>
              </a:prstGeom>
              <a:noFill/>
              <a:ln w="28575">
                <a:solidFill>
                  <a:schemeClr val="tx1"/>
                </a:solidFill>
                <a:round/>
                <a:headEnd/>
                <a:tailEnd/>
              </a:ln>
              <a:effectLst/>
            </p:spPr>
            <p:txBody>
              <a:bodyPr/>
              <a:lstStyle/>
              <a:p>
                <a:pPr eaLnBrk="0" fontAlgn="base" hangingPunct="0">
                  <a:spcBef>
                    <a:spcPct val="0"/>
                  </a:spcBef>
                  <a:spcAft>
                    <a:spcPct val="0"/>
                  </a:spcAft>
                </a:pPr>
                <a:endParaRPr lang="en-US" sz="2800">
                  <a:solidFill>
                    <a:prstClr val="black"/>
                  </a:solidFill>
                </a:endParaRPr>
              </a:p>
            </p:txBody>
          </p:sp>
        </p:grpSp>
        <p:sp>
          <p:nvSpPr>
            <p:cNvPr id="69691" name="Text Box 59"/>
            <p:cNvSpPr txBox="1">
              <a:spLocks noChangeArrowheads="1"/>
            </p:cNvSpPr>
            <p:nvPr/>
          </p:nvSpPr>
          <p:spPr bwMode="auto">
            <a:xfrm>
              <a:off x="2984" y="1744"/>
              <a:ext cx="508" cy="33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800" i="1" dirty="0" err="1">
                  <a:solidFill>
                    <a:prstClr val="black"/>
                  </a:solidFill>
                </a:rPr>
                <a:t>K</a:t>
              </a:r>
              <a:r>
                <a:rPr lang="en-US" sz="2800" i="1" baseline="-25000" dirty="0" err="1">
                  <a:solidFill>
                    <a:prstClr val="black"/>
                  </a:solidFill>
                </a:rPr>
                <a:t>c</a:t>
              </a:r>
              <a:r>
                <a:rPr lang="en-US" sz="2800" dirty="0">
                  <a:solidFill>
                    <a:prstClr val="black"/>
                  </a:solidFill>
                </a:rPr>
                <a:t> = </a:t>
              </a:r>
              <a:endParaRPr lang="en-US" sz="2800" i="1" dirty="0">
                <a:solidFill>
                  <a:prstClr val="black"/>
                </a:solidFill>
              </a:endParaRPr>
            </a:p>
          </p:txBody>
        </p:sp>
      </p:grpSp>
      <p:sp>
        <p:nvSpPr>
          <p:cNvPr id="60" name="Text Box 70"/>
          <p:cNvSpPr txBox="1">
            <a:spLocks noChangeArrowheads="1"/>
          </p:cNvSpPr>
          <p:nvPr/>
        </p:nvSpPr>
        <p:spPr bwMode="auto">
          <a:xfrm>
            <a:off x="387027" y="5513290"/>
            <a:ext cx="8313738" cy="1015663"/>
          </a:xfrm>
          <a:prstGeom prst="rect">
            <a:avLst/>
          </a:prstGeom>
          <a:noFill/>
          <a:ln w="9525">
            <a:noFill/>
            <a:miter lim="800000"/>
            <a:headEnd/>
            <a:tailEnd/>
          </a:ln>
        </p:spPr>
        <p:txBody>
          <a:bodyPr>
            <a:spAutoFit/>
          </a:bodyPr>
          <a:lstStyle/>
          <a:p>
            <a:r>
              <a:rPr lang="en-US" sz="2000" dirty="0">
                <a:solidFill>
                  <a:prstClr val="black"/>
                </a:solidFill>
              </a:rPr>
              <a:t>If a reaction can be expressed as the sum of two or more reactions, the equilibrium constant for the overall reaction is given by the product of the equilibrium constants of the individual reactions.</a:t>
            </a:r>
          </a:p>
        </p:txBody>
      </p:sp>
      <p:graphicFrame>
        <p:nvGraphicFramePr>
          <p:cNvPr id="61" name="Object 2"/>
          <p:cNvGraphicFramePr>
            <a:graphicFrameLocks noChangeAspect="1"/>
          </p:cNvGraphicFramePr>
          <p:nvPr/>
        </p:nvGraphicFramePr>
        <p:xfrm>
          <a:off x="2330438" y="2260749"/>
          <a:ext cx="758645" cy="251102"/>
        </p:xfrm>
        <a:graphic>
          <a:graphicData uri="http://schemas.openxmlformats.org/presentationml/2006/ole">
            <mc:AlternateContent xmlns:mc="http://schemas.openxmlformats.org/markup-compatibility/2006">
              <mc:Choice xmlns:v="urn:schemas-microsoft-com:vml" Requires="v">
                <p:oleObj spid="_x0000_s815130" name="CS ChemDraw Drawing" r:id="rId4" imgW="1014619" imgH="243270" progId="ChemDraw.Document.6.0">
                  <p:embed/>
                </p:oleObj>
              </mc:Choice>
              <mc:Fallback>
                <p:oleObj name="CS ChemDraw Drawing" r:id="rId4" imgW="1014619" imgH="243270" progId="ChemDraw.Document.6.0">
                  <p:embed/>
                  <p:pic>
                    <p:nvPicPr>
                      <p:cNvPr id="61"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0438" y="2260749"/>
                        <a:ext cx="758645" cy="251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23586" name="Object 2"/>
          <p:cNvGraphicFramePr>
            <a:graphicFrameLocks noChangeAspect="1"/>
          </p:cNvGraphicFramePr>
          <p:nvPr/>
        </p:nvGraphicFramePr>
        <p:xfrm>
          <a:off x="2347661" y="2747437"/>
          <a:ext cx="757237" cy="250825"/>
        </p:xfrm>
        <a:graphic>
          <a:graphicData uri="http://schemas.openxmlformats.org/presentationml/2006/ole">
            <mc:AlternateContent xmlns:mc="http://schemas.openxmlformats.org/markup-compatibility/2006">
              <mc:Choice xmlns:v="urn:schemas-microsoft-com:vml" Requires="v">
                <p:oleObj spid="_x0000_s815131" name="CS ChemDraw Drawing" r:id="rId6" imgW="1014619" imgH="243270" progId="ChemDraw.Document.6.0">
                  <p:embed/>
                </p:oleObj>
              </mc:Choice>
              <mc:Fallback>
                <p:oleObj name="CS ChemDraw Drawing" r:id="rId6" imgW="1014619" imgH="243270" progId="ChemDraw.Document.6.0">
                  <p:embed/>
                  <p:pic>
                    <p:nvPicPr>
                      <p:cNvPr id="32358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7661" y="2747437"/>
                        <a:ext cx="757237"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23587" name="Object 3"/>
          <p:cNvGraphicFramePr>
            <a:graphicFrameLocks noChangeAspect="1"/>
          </p:cNvGraphicFramePr>
          <p:nvPr/>
        </p:nvGraphicFramePr>
        <p:xfrm>
          <a:off x="2338822" y="3332067"/>
          <a:ext cx="757237" cy="250825"/>
        </p:xfrm>
        <a:graphic>
          <a:graphicData uri="http://schemas.openxmlformats.org/presentationml/2006/ole">
            <mc:AlternateContent xmlns:mc="http://schemas.openxmlformats.org/markup-compatibility/2006">
              <mc:Choice xmlns:v="urn:schemas-microsoft-com:vml" Requires="v">
                <p:oleObj spid="_x0000_s815132" name="CS ChemDraw Drawing" r:id="rId7" imgW="1014619" imgH="243270" progId="ChemDraw.Document.6.0">
                  <p:embed/>
                </p:oleObj>
              </mc:Choice>
              <mc:Fallback>
                <p:oleObj name="CS ChemDraw Drawing" r:id="rId7" imgW="1014619" imgH="243270" progId="ChemDraw.Document.6.0">
                  <p:embed/>
                  <p:pic>
                    <p:nvPicPr>
                      <p:cNvPr id="323587"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8822" y="3332067"/>
                        <a:ext cx="757237"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5" name="Title 1"/>
          <p:cNvSpPr>
            <a:spLocks noGrp="1"/>
          </p:cNvSpPr>
          <p:nvPr>
            <p:ph type="title"/>
          </p:nvPr>
        </p:nvSpPr>
        <p:spPr>
          <a:xfrm>
            <a:off x="457200" y="2784"/>
            <a:ext cx="8229600" cy="1143000"/>
          </a:xfrm>
        </p:spPr>
        <p:txBody>
          <a:bodyPr>
            <a:normAutofit/>
          </a:bodyPr>
          <a:lstStyle/>
          <a:p>
            <a:r>
              <a:rPr lang="en-US" sz="4000" u="sng" dirty="0"/>
              <a:t>Chapter 14: Multiple </a:t>
            </a:r>
            <a:r>
              <a:rPr lang="en-US" sz="4000" u="sng" dirty="0" err="1"/>
              <a:t>Equilibria</a:t>
            </a:r>
            <a:endParaRPr lang="en-US" sz="4000" u="sng" dirty="0"/>
          </a:p>
        </p:txBody>
      </p:sp>
      <p:grpSp>
        <p:nvGrpSpPr>
          <p:cNvPr id="14" name="Group 50"/>
          <p:cNvGrpSpPr>
            <a:grpSpLocks/>
          </p:cNvGrpSpPr>
          <p:nvPr/>
        </p:nvGrpSpPr>
        <p:grpSpPr bwMode="auto">
          <a:xfrm>
            <a:off x="4379538" y="4226229"/>
            <a:ext cx="1039813" cy="977902"/>
            <a:chOff x="1534" y="1409"/>
            <a:chExt cx="655" cy="616"/>
          </a:xfrm>
        </p:grpSpPr>
        <p:sp>
          <p:nvSpPr>
            <p:cNvPr id="71" name="Text Box 51"/>
            <p:cNvSpPr txBox="1">
              <a:spLocks noChangeArrowheads="1"/>
            </p:cNvSpPr>
            <p:nvPr/>
          </p:nvSpPr>
          <p:spPr bwMode="auto">
            <a:xfrm>
              <a:off x="1562" y="1409"/>
              <a:ext cx="609" cy="330"/>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sz="2800" dirty="0">
                  <a:solidFill>
                    <a:prstClr val="black"/>
                  </a:solidFill>
                </a:rPr>
                <a:t>[E][F]</a:t>
              </a:r>
            </a:p>
          </p:txBody>
        </p:sp>
        <p:sp>
          <p:nvSpPr>
            <p:cNvPr id="72" name="Text Box 52"/>
            <p:cNvSpPr txBox="1">
              <a:spLocks noChangeArrowheads="1"/>
            </p:cNvSpPr>
            <p:nvPr/>
          </p:nvSpPr>
          <p:spPr bwMode="auto">
            <a:xfrm>
              <a:off x="1534" y="1695"/>
              <a:ext cx="655" cy="330"/>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sz="2800" dirty="0">
                  <a:solidFill>
                    <a:prstClr val="black"/>
                  </a:solidFill>
                </a:rPr>
                <a:t>[C][D]</a:t>
              </a:r>
            </a:p>
          </p:txBody>
        </p:sp>
        <p:sp>
          <p:nvSpPr>
            <p:cNvPr id="73" name="Line 53"/>
            <p:cNvSpPr>
              <a:spLocks noChangeShapeType="1"/>
            </p:cNvSpPr>
            <p:nvPr/>
          </p:nvSpPr>
          <p:spPr bwMode="auto">
            <a:xfrm>
              <a:off x="1624" y="1712"/>
              <a:ext cx="480" cy="0"/>
            </a:xfrm>
            <a:prstGeom prst="line">
              <a:avLst/>
            </a:prstGeom>
            <a:noFill/>
            <a:ln w="28575">
              <a:solidFill>
                <a:schemeClr val="tx1"/>
              </a:solidFill>
              <a:round/>
              <a:headEnd/>
              <a:tailEnd/>
            </a:ln>
            <a:effectLst/>
          </p:spPr>
          <p:txBody>
            <a:bodyPr/>
            <a:lstStyle/>
            <a:p>
              <a:pPr eaLnBrk="0" fontAlgn="base" hangingPunct="0">
                <a:spcBef>
                  <a:spcPct val="0"/>
                </a:spcBef>
                <a:spcAft>
                  <a:spcPct val="0"/>
                </a:spcAft>
              </a:pPr>
              <a:endParaRPr lang="en-US" sz="2800">
                <a:solidFill>
                  <a:prstClr val="black"/>
                </a:solidFill>
              </a:endParaRPr>
            </a:p>
          </p:txBody>
        </p:sp>
      </p:grpSp>
      <p:sp>
        <p:nvSpPr>
          <p:cNvPr id="74" name="Text Box 29"/>
          <p:cNvSpPr txBox="1">
            <a:spLocks noChangeArrowheads="1"/>
          </p:cNvSpPr>
          <p:nvPr/>
        </p:nvSpPr>
        <p:spPr bwMode="auto">
          <a:xfrm>
            <a:off x="2800859" y="4472675"/>
            <a:ext cx="445956" cy="523220"/>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800" dirty="0">
                <a:solidFill>
                  <a:prstClr val="black"/>
                </a:solidFill>
              </a:rPr>
              <a:t>= </a:t>
            </a:r>
            <a:endParaRPr lang="en-US" sz="2800" i="1" dirty="0">
              <a:solidFill>
                <a:prstClr val="black"/>
              </a:solidFill>
            </a:endParaRPr>
          </a:p>
        </p:txBody>
      </p:sp>
      <p:sp>
        <p:nvSpPr>
          <p:cNvPr id="75" name="Text Box 37"/>
          <p:cNvSpPr txBox="1">
            <a:spLocks noChangeArrowheads="1"/>
          </p:cNvSpPr>
          <p:nvPr/>
        </p:nvSpPr>
        <p:spPr bwMode="auto">
          <a:xfrm>
            <a:off x="4119014" y="4409303"/>
            <a:ext cx="339725" cy="523876"/>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800" dirty="0">
                <a:solidFill>
                  <a:prstClr val="black"/>
                </a:solidFill>
              </a:rPr>
              <a:t>x</a:t>
            </a:r>
          </a:p>
        </p:txBody>
      </p:sp>
      <p:grpSp>
        <p:nvGrpSpPr>
          <p:cNvPr id="15" name="Group 42"/>
          <p:cNvGrpSpPr>
            <a:grpSpLocks/>
          </p:cNvGrpSpPr>
          <p:nvPr/>
        </p:nvGrpSpPr>
        <p:grpSpPr bwMode="auto">
          <a:xfrm>
            <a:off x="3146847" y="4250597"/>
            <a:ext cx="1039813" cy="965201"/>
            <a:chOff x="1532" y="1401"/>
            <a:chExt cx="655" cy="608"/>
          </a:xfrm>
        </p:grpSpPr>
        <p:sp>
          <p:nvSpPr>
            <p:cNvPr id="79" name="Text Box 43"/>
            <p:cNvSpPr txBox="1">
              <a:spLocks noChangeArrowheads="1"/>
            </p:cNvSpPr>
            <p:nvPr/>
          </p:nvSpPr>
          <p:spPr bwMode="auto">
            <a:xfrm>
              <a:off x="1532" y="1401"/>
              <a:ext cx="655" cy="330"/>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sz="2800" dirty="0">
                  <a:solidFill>
                    <a:prstClr val="black"/>
                  </a:solidFill>
                </a:rPr>
                <a:t>[C][D]</a:t>
              </a:r>
            </a:p>
          </p:txBody>
        </p:sp>
        <p:sp>
          <p:nvSpPr>
            <p:cNvPr id="80" name="Text Box 44"/>
            <p:cNvSpPr txBox="1">
              <a:spLocks noChangeArrowheads="1"/>
            </p:cNvSpPr>
            <p:nvPr/>
          </p:nvSpPr>
          <p:spPr bwMode="auto">
            <a:xfrm>
              <a:off x="1535" y="1679"/>
              <a:ext cx="649" cy="330"/>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n-US" sz="2800" dirty="0">
                  <a:solidFill>
                    <a:prstClr val="black"/>
                  </a:solidFill>
                </a:rPr>
                <a:t>[A][B]</a:t>
              </a:r>
            </a:p>
          </p:txBody>
        </p:sp>
        <p:sp>
          <p:nvSpPr>
            <p:cNvPr id="81" name="Line 45"/>
            <p:cNvSpPr>
              <a:spLocks noChangeShapeType="1"/>
            </p:cNvSpPr>
            <p:nvPr/>
          </p:nvSpPr>
          <p:spPr bwMode="auto">
            <a:xfrm>
              <a:off x="1624" y="1712"/>
              <a:ext cx="480" cy="0"/>
            </a:xfrm>
            <a:prstGeom prst="line">
              <a:avLst/>
            </a:prstGeom>
            <a:noFill/>
            <a:ln w="28575">
              <a:solidFill>
                <a:schemeClr val="tx1"/>
              </a:solidFill>
              <a:round/>
              <a:headEnd/>
              <a:tailEnd/>
            </a:ln>
            <a:effectLst/>
          </p:spPr>
          <p:txBody>
            <a:bodyPr/>
            <a:lstStyle/>
            <a:p>
              <a:pPr eaLnBrk="0" fontAlgn="base" hangingPunct="0">
                <a:spcBef>
                  <a:spcPct val="0"/>
                </a:spcBef>
                <a:spcAft>
                  <a:spcPct val="0"/>
                </a:spcAft>
              </a:pPr>
              <a:endParaRPr lang="en-US" sz="2800">
                <a:solidFill>
                  <a:prstClr val="black"/>
                </a:solidFill>
              </a:endParaRPr>
            </a:p>
          </p:txBody>
        </p:sp>
      </p:grpSp>
      <p:cxnSp>
        <p:nvCxnSpPr>
          <p:cNvPr id="85" name="Straight Connector 16"/>
          <p:cNvCxnSpPr>
            <a:cxnSpLocks noChangeShapeType="1"/>
          </p:cNvCxnSpPr>
          <p:nvPr/>
        </p:nvCxnSpPr>
        <p:spPr bwMode="auto">
          <a:xfrm>
            <a:off x="3121117" y="2171825"/>
            <a:ext cx="879383" cy="339681"/>
          </a:xfrm>
          <a:prstGeom prst="line">
            <a:avLst/>
          </a:prstGeom>
          <a:noFill/>
          <a:ln w="28575" algn="ctr">
            <a:solidFill>
              <a:srgbClr val="FF0000"/>
            </a:solidFill>
            <a:round/>
            <a:headEnd/>
            <a:tailEnd/>
          </a:ln>
        </p:spPr>
      </p:cxnSp>
      <p:cxnSp>
        <p:nvCxnSpPr>
          <p:cNvPr id="87" name="Straight Connector 16"/>
          <p:cNvCxnSpPr>
            <a:cxnSpLocks noChangeShapeType="1"/>
          </p:cNvCxnSpPr>
          <p:nvPr/>
        </p:nvCxnSpPr>
        <p:spPr bwMode="auto">
          <a:xfrm>
            <a:off x="1384428" y="2659572"/>
            <a:ext cx="879383" cy="339681"/>
          </a:xfrm>
          <a:prstGeom prst="line">
            <a:avLst/>
          </a:prstGeom>
          <a:noFill/>
          <a:ln w="28575" algn="ctr">
            <a:solidFill>
              <a:srgbClr val="FF0000"/>
            </a:solidFill>
            <a:round/>
            <a:headEnd/>
            <a:tailEnd/>
          </a:ln>
        </p:spPr>
      </p:cxnSp>
      <p:sp>
        <p:nvSpPr>
          <p:cNvPr id="64" name="Slide Number Placeholder 63"/>
          <p:cNvSpPr>
            <a:spLocks noGrp="1"/>
          </p:cNvSpPr>
          <p:nvPr>
            <p:ph type="sldNum" sz="quarter" idx="12"/>
          </p:nvPr>
        </p:nvSpPr>
        <p:spPr/>
        <p:txBody>
          <a:bodyPr/>
          <a:lstStyle/>
          <a:p>
            <a:fld id="{B6F15528-21DE-4FAA-801E-634DDDAF4B2B}" type="slidenum">
              <a:rPr lang="en-US" smtClean="0">
                <a:solidFill>
                  <a:prstClr val="black">
                    <a:tint val="75000"/>
                  </a:prstClr>
                </a:solidFill>
              </a:rPr>
              <a:pPr/>
              <a:t>76</a:t>
            </a:fld>
            <a:endParaRPr lang="en-US">
              <a:solidFill>
                <a:prstClr val="black">
                  <a:tint val="75000"/>
                </a:prstClr>
              </a:solidFill>
            </a:endParaRPr>
          </a:p>
        </p:txBody>
      </p:sp>
    </p:spTree>
    <p:extLst>
      <p:ext uri="{BB962C8B-B14F-4D97-AF65-F5344CB8AC3E}">
        <p14:creationId xmlns:p14="http://schemas.microsoft.com/office/powerpoint/2010/main" val="31144815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2"/>
          <p:cNvSpPr txBox="1">
            <a:spLocks noChangeArrowheads="1"/>
          </p:cNvSpPr>
          <p:nvPr/>
        </p:nvSpPr>
        <p:spPr bwMode="auto">
          <a:xfrm>
            <a:off x="378540" y="1604721"/>
            <a:ext cx="7762061" cy="1661993"/>
          </a:xfrm>
          <a:prstGeom prst="rect">
            <a:avLst/>
          </a:prstGeom>
          <a:noFill/>
          <a:ln w="9525">
            <a:noFill/>
            <a:miter lim="800000"/>
            <a:headEnd/>
            <a:tailEnd/>
          </a:ln>
          <a:effectLst/>
        </p:spPr>
        <p:txBody>
          <a:bodyPr wrap="none">
            <a:spAutoFit/>
          </a:bodyPr>
          <a:lstStyle/>
          <a:p>
            <a:pPr eaLnBrk="0" fontAlgn="base" hangingPunct="0">
              <a:spcBef>
                <a:spcPts val="1800"/>
              </a:spcBef>
              <a:spcAft>
                <a:spcPct val="0"/>
              </a:spcAft>
              <a:defRPr/>
            </a:pPr>
            <a:r>
              <a:rPr lang="en-US" sz="2400" b="1" dirty="0" err="1">
                <a:solidFill>
                  <a:srgbClr val="009999"/>
                </a:solidFill>
                <a:latin typeface="Arial" charset="0"/>
              </a:rPr>
              <a:t>AgCl</a:t>
            </a:r>
            <a:r>
              <a:rPr lang="en-US" sz="2400" b="1" baseline="-25000" dirty="0">
                <a:solidFill>
                  <a:srgbClr val="009999"/>
                </a:solidFill>
                <a:latin typeface="Arial" charset="0"/>
              </a:rPr>
              <a:t>(s)</a:t>
            </a:r>
            <a:r>
              <a:rPr lang="en-US" sz="2400" b="1" dirty="0">
                <a:solidFill>
                  <a:srgbClr val="009999"/>
                </a:solidFill>
                <a:latin typeface="Arial" charset="0"/>
              </a:rPr>
              <a:t> </a:t>
            </a:r>
            <a:r>
              <a:rPr lang="en-US" sz="2400" b="1" dirty="0">
                <a:solidFill>
                  <a:srgbClr val="009999"/>
                </a:solidFill>
                <a:latin typeface="Arial" charset="0"/>
                <a:sym typeface="Symbol" pitchFamily="18" charset="2"/>
              </a:rPr>
              <a:t>  Ag</a:t>
            </a:r>
            <a:r>
              <a:rPr lang="en-US" sz="2400" b="1" baseline="30000" dirty="0">
                <a:solidFill>
                  <a:srgbClr val="009999"/>
                </a:solidFill>
                <a:latin typeface="Arial" charset="0"/>
                <a:sym typeface="Symbol" pitchFamily="18" charset="2"/>
              </a:rPr>
              <a:t>+</a:t>
            </a:r>
            <a:r>
              <a:rPr lang="en-US" sz="2400" b="1" dirty="0">
                <a:solidFill>
                  <a:srgbClr val="009999"/>
                </a:solidFill>
                <a:latin typeface="Arial" charset="0"/>
                <a:sym typeface="Symbol" pitchFamily="18" charset="2"/>
              </a:rPr>
              <a:t>  +  Cl</a:t>
            </a:r>
            <a:r>
              <a:rPr lang="en-US" sz="2400" b="1" baseline="30000" dirty="0">
                <a:solidFill>
                  <a:srgbClr val="009999"/>
                </a:solidFill>
                <a:latin typeface="Arial" charset="0"/>
                <a:sym typeface="Symbol" pitchFamily="18" charset="2"/>
              </a:rPr>
              <a:t>-</a:t>
            </a:r>
            <a:r>
              <a:rPr lang="en-US" sz="2400" b="1" dirty="0">
                <a:solidFill>
                  <a:srgbClr val="000000"/>
                </a:solidFill>
                <a:latin typeface="Arial" charset="0"/>
                <a:sym typeface="Symbol" pitchFamily="18" charset="2"/>
              </a:rPr>
              <a:t>          		</a:t>
            </a:r>
            <a:r>
              <a:rPr lang="en-US" sz="2400" b="1" dirty="0" err="1">
                <a:solidFill>
                  <a:srgbClr val="000000"/>
                </a:solidFill>
                <a:latin typeface="Arial" charset="0"/>
                <a:sym typeface="Symbol" pitchFamily="18" charset="2"/>
              </a:rPr>
              <a:t>K</a:t>
            </a:r>
            <a:r>
              <a:rPr lang="en-US" sz="2400" b="1" baseline="-25000" dirty="0" err="1">
                <a:solidFill>
                  <a:srgbClr val="000000"/>
                </a:solidFill>
                <a:latin typeface="Arial" charset="0"/>
                <a:sym typeface="Symbol" pitchFamily="18" charset="2"/>
              </a:rPr>
              <a:t>sp</a:t>
            </a:r>
            <a:endParaRPr lang="en-US" sz="2400" b="1" baseline="30000" dirty="0">
              <a:solidFill>
                <a:srgbClr val="000000"/>
              </a:solidFill>
              <a:latin typeface="Arial" charset="0"/>
              <a:sym typeface="Symbol" pitchFamily="18" charset="2"/>
            </a:endParaRPr>
          </a:p>
          <a:p>
            <a:pPr eaLnBrk="0" fontAlgn="base" hangingPunct="0">
              <a:spcBef>
                <a:spcPts val="1800"/>
              </a:spcBef>
              <a:spcAft>
                <a:spcPct val="0"/>
              </a:spcAft>
              <a:defRPr/>
            </a:pPr>
            <a:r>
              <a:rPr lang="en-US" sz="2400" b="1" dirty="0">
                <a:solidFill>
                  <a:srgbClr val="009999"/>
                </a:solidFill>
                <a:latin typeface="Arial" charset="0"/>
                <a:sym typeface="Symbol" pitchFamily="18" charset="2"/>
              </a:rPr>
              <a:t>Ag</a:t>
            </a:r>
            <a:r>
              <a:rPr lang="en-US" sz="2400" b="1" baseline="30000" dirty="0">
                <a:solidFill>
                  <a:srgbClr val="009999"/>
                </a:solidFill>
                <a:latin typeface="Arial" charset="0"/>
                <a:sym typeface="Symbol" pitchFamily="18" charset="2"/>
              </a:rPr>
              <a:t>+</a:t>
            </a:r>
            <a:r>
              <a:rPr lang="en-US" sz="2400" b="1" dirty="0">
                <a:solidFill>
                  <a:srgbClr val="009999"/>
                </a:solidFill>
                <a:latin typeface="Arial" charset="0"/>
                <a:sym typeface="Symbol" pitchFamily="18" charset="2"/>
              </a:rPr>
              <a:t>  +  2NH</a:t>
            </a:r>
            <a:r>
              <a:rPr lang="en-US" sz="2400" b="1" baseline="-25000" dirty="0">
                <a:solidFill>
                  <a:srgbClr val="009999"/>
                </a:solidFill>
                <a:latin typeface="Arial" charset="0"/>
                <a:sym typeface="Symbol" pitchFamily="18" charset="2"/>
              </a:rPr>
              <a:t>3</a:t>
            </a:r>
            <a:r>
              <a:rPr lang="en-US" sz="2400" b="1" dirty="0">
                <a:solidFill>
                  <a:srgbClr val="009999"/>
                </a:solidFill>
                <a:latin typeface="Arial" charset="0"/>
                <a:sym typeface="Symbol" pitchFamily="18" charset="2"/>
              </a:rPr>
              <a:t>   Ag(NH</a:t>
            </a:r>
            <a:r>
              <a:rPr lang="en-US" sz="2400" b="1" baseline="-25000" dirty="0">
                <a:solidFill>
                  <a:srgbClr val="009999"/>
                </a:solidFill>
                <a:latin typeface="Arial" charset="0"/>
                <a:sym typeface="Symbol" pitchFamily="18" charset="2"/>
              </a:rPr>
              <a:t>3</a:t>
            </a:r>
            <a:r>
              <a:rPr lang="en-US" sz="2400" b="1" dirty="0">
                <a:solidFill>
                  <a:srgbClr val="009999"/>
                </a:solidFill>
                <a:latin typeface="Arial" charset="0"/>
                <a:sym typeface="Symbol" pitchFamily="18" charset="2"/>
              </a:rPr>
              <a:t>)</a:t>
            </a:r>
            <a:r>
              <a:rPr lang="en-US" sz="2400" b="1" baseline="-25000" dirty="0">
                <a:solidFill>
                  <a:srgbClr val="009999"/>
                </a:solidFill>
                <a:latin typeface="Arial" charset="0"/>
                <a:sym typeface="Symbol" pitchFamily="18" charset="2"/>
              </a:rPr>
              <a:t>2</a:t>
            </a:r>
            <a:r>
              <a:rPr lang="en-US" sz="2400" b="1" baseline="30000" dirty="0">
                <a:solidFill>
                  <a:srgbClr val="009999"/>
                </a:solidFill>
                <a:latin typeface="Arial" charset="0"/>
                <a:sym typeface="Symbol" pitchFamily="18" charset="2"/>
              </a:rPr>
              <a:t>+</a:t>
            </a:r>
            <a:r>
              <a:rPr lang="en-US" sz="2400" b="1" dirty="0">
                <a:solidFill>
                  <a:srgbClr val="000000"/>
                </a:solidFill>
                <a:latin typeface="Arial" charset="0"/>
                <a:sym typeface="Symbol" pitchFamily="18" charset="2"/>
              </a:rPr>
              <a:t>        	</a:t>
            </a:r>
            <a:r>
              <a:rPr lang="en-US" sz="2400" b="1" dirty="0" err="1">
                <a:solidFill>
                  <a:srgbClr val="000000"/>
                </a:solidFill>
                <a:latin typeface="Arial" charset="0"/>
                <a:sym typeface="Symbol" pitchFamily="18" charset="2"/>
              </a:rPr>
              <a:t>K</a:t>
            </a:r>
            <a:r>
              <a:rPr lang="en-US" sz="2400" b="1" baseline="-25000" dirty="0" err="1">
                <a:solidFill>
                  <a:srgbClr val="000000"/>
                </a:solidFill>
                <a:latin typeface="Arial" charset="0"/>
                <a:sym typeface="Symbol" pitchFamily="18" charset="2"/>
              </a:rPr>
              <a:t>f</a:t>
            </a:r>
            <a:endParaRPr lang="en-US" sz="2400" b="1" baseline="30000" dirty="0">
              <a:solidFill>
                <a:srgbClr val="000000"/>
              </a:solidFill>
              <a:latin typeface="Arial" charset="0"/>
              <a:sym typeface="Symbol" pitchFamily="18" charset="2"/>
            </a:endParaRPr>
          </a:p>
          <a:p>
            <a:pPr eaLnBrk="0" fontAlgn="base" hangingPunct="0">
              <a:spcBef>
                <a:spcPts val="1800"/>
              </a:spcBef>
              <a:spcAft>
                <a:spcPct val="0"/>
              </a:spcAft>
              <a:defRPr/>
            </a:pPr>
            <a:r>
              <a:rPr lang="en-US" sz="2400" b="1" dirty="0" err="1">
                <a:solidFill>
                  <a:srgbClr val="009999"/>
                </a:solidFill>
                <a:latin typeface="Arial" charset="0"/>
                <a:sym typeface="Symbol" pitchFamily="18" charset="2"/>
              </a:rPr>
              <a:t>AgCl</a:t>
            </a:r>
            <a:r>
              <a:rPr lang="en-US" sz="2400" b="1" dirty="0">
                <a:solidFill>
                  <a:srgbClr val="009999"/>
                </a:solidFill>
                <a:latin typeface="Arial" charset="0"/>
                <a:sym typeface="Symbol" pitchFamily="18" charset="2"/>
              </a:rPr>
              <a:t>  +  2NH</a:t>
            </a:r>
            <a:r>
              <a:rPr lang="en-US" sz="2400" b="1" baseline="-25000" dirty="0">
                <a:solidFill>
                  <a:srgbClr val="009999"/>
                </a:solidFill>
                <a:latin typeface="Arial" charset="0"/>
                <a:sym typeface="Symbol" pitchFamily="18" charset="2"/>
              </a:rPr>
              <a:t>3</a:t>
            </a:r>
            <a:r>
              <a:rPr lang="en-US" sz="2400" b="1" dirty="0">
                <a:solidFill>
                  <a:srgbClr val="009999"/>
                </a:solidFill>
                <a:latin typeface="Arial" charset="0"/>
                <a:sym typeface="Symbol" pitchFamily="18" charset="2"/>
              </a:rPr>
              <a:t>   Ag(NH</a:t>
            </a:r>
            <a:r>
              <a:rPr lang="en-US" sz="2400" b="1" baseline="-25000" dirty="0">
                <a:solidFill>
                  <a:srgbClr val="009999"/>
                </a:solidFill>
                <a:latin typeface="Arial" charset="0"/>
                <a:sym typeface="Symbol" pitchFamily="18" charset="2"/>
              </a:rPr>
              <a:t>3</a:t>
            </a:r>
            <a:r>
              <a:rPr lang="en-US" sz="2400" b="1" dirty="0">
                <a:solidFill>
                  <a:srgbClr val="009999"/>
                </a:solidFill>
                <a:latin typeface="Arial" charset="0"/>
                <a:sym typeface="Symbol" pitchFamily="18" charset="2"/>
              </a:rPr>
              <a:t>)</a:t>
            </a:r>
            <a:r>
              <a:rPr lang="en-US" sz="2400" b="1" baseline="-25000" dirty="0">
                <a:solidFill>
                  <a:srgbClr val="009999"/>
                </a:solidFill>
                <a:latin typeface="Arial" charset="0"/>
                <a:sym typeface="Symbol" pitchFamily="18" charset="2"/>
              </a:rPr>
              <a:t>2</a:t>
            </a:r>
            <a:r>
              <a:rPr lang="en-US" sz="2400" b="1" baseline="30000" dirty="0">
                <a:solidFill>
                  <a:srgbClr val="009999"/>
                </a:solidFill>
                <a:latin typeface="Arial" charset="0"/>
                <a:sym typeface="Symbol" pitchFamily="18" charset="2"/>
              </a:rPr>
              <a:t>+</a:t>
            </a:r>
            <a:r>
              <a:rPr lang="en-US" sz="2400" b="1" dirty="0">
                <a:solidFill>
                  <a:srgbClr val="009999"/>
                </a:solidFill>
                <a:latin typeface="Arial" charset="0"/>
                <a:sym typeface="Symbol" pitchFamily="18" charset="2"/>
              </a:rPr>
              <a:t>  +  Cl</a:t>
            </a:r>
            <a:r>
              <a:rPr lang="en-US" sz="2400" b="1" baseline="30000" dirty="0">
                <a:solidFill>
                  <a:srgbClr val="009999"/>
                </a:solidFill>
                <a:latin typeface="Arial" charset="0"/>
                <a:sym typeface="Symbol" pitchFamily="18" charset="2"/>
              </a:rPr>
              <a:t>-       </a:t>
            </a:r>
            <a:r>
              <a:rPr lang="en-US" sz="2400" b="1" dirty="0">
                <a:solidFill>
                  <a:srgbClr val="000000"/>
                </a:solidFill>
                <a:latin typeface="Arial" charset="0"/>
                <a:sym typeface="Symbol" pitchFamily="18" charset="2"/>
              </a:rPr>
              <a:t>K    = </a:t>
            </a:r>
            <a:r>
              <a:rPr lang="en-US" sz="2400" b="1" dirty="0" err="1">
                <a:solidFill>
                  <a:srgbClr val="000000"/>
                </a:solidFill>
                <a:latin typeface="Arial" charset="0"/>
                <a:sym typeface="Symbol" pitchFamily="18" charset="2"/>
              </a:rPr>
              <a:t>K</a:t>
            </a:r>
            <a:r>
              <a:rPr lang="en-US" sz="2400" b="1" baseline="-25000" dirty="0" err="1">
                <a:solidFill>
                  <a:srgbClr val="000000"/>
                </a:solidFill>
                <a:latin typeface="Arial" charset="0"/>
                <a:sym typeface="Symbol" pitchFamily="18" charset="2"/>
              </a:rPr>
              <a:t>sp</a:t>
            </a:r>
            <a:r>
              <a:rPr lang="en-US" sz="2400" b="1" dirty="0">
                <a:solidFill>
                  <a:srgbClr val="000000"/>
                </a:solidFill>
                <a:latin typeface="Arial" charset="0"/>
                <a:sym typeface="Symbol" pitchFamily="18" charset="2"/>
              </a:rPr>
              <a:t> x </a:t>
            </a:r>
            <a:r>
              <a:rPr lang="en-US" sz="2400" b="1" dirty="0" err="1">
                <a:solidFill>
                  <a:srgbClr val="000000"/>
                </a:solidFill>
                <a:latin typeface="Arial" charset="0"/>
                <a:sym typeface="Symbol" pitchFamily="18" charset="2"/>
              </a:rPr>
              <a:t>K</a:t>
            </a:r>
            <a:r>
              <a:rPr lang="en-US" sz="2400" b="1" baseline="-25000" dirty="0" err="1">
                <a:solidFill>
                  <a:srgbClr val="000000"/>
                </a:solidFill>
                <a:latin typeface="Arial" charset="0"/>
                <a:sym typeface="Symbol" pitchFamily="18" charset="2"/>
              </a:rPr>
              <a:t>f</a:t>
            </a:r>
            <a:endParaRPr lang="en-US" sz="2400" b="1" baseline="30000" dirty="0">
              <a:solidFill>
                <a:srgbClr val="000000"/>
              </a:solidFill>
              <a:latin typeface="Arial" charset="0"/>
              <a:sym typeface="Symbol" pitchFamily="18" charset="2"/>
            </a:endParaRPr>
          </a:p>
        </p:txBody>
      </p:sp>
      <p:pic>
        <p:nvPicPr>
          <p:cNvPr id="7075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6527" y="3904082"/>
            <a:ext cx="4861560" cy="1041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bwMode="auto">
          <a:xfrm>
            <a:off x="437532" y="2728453"/>
            <a:ext cx="793955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9" name="Title 1"/>
          <p:cNvSpPr txBox="1">
            <a:spLocks/>
          </p:cNvSpPr>
          <p:nvPr/>
        </p:nvSpPr>
        <p:spPr>
          <a:xfrm>
            <a:off x="1457325" y="-7932"/>
            <a:ext cx="622935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i="1" u="sng" kern="0" dirty="0" err="1">
                <a:solidFill>
                  <a:sysClr val="windowText" lastClr="000000"/>
                </a:solidFill>
                <a:latin typeface="Calibri"/>
                <a:ea typeface="+mj-ea"/>
                <a:cs typeface="+mj-cs"/>
              </a:rPr>
              <a:t>K</a:t>
            </a:r>
            <a:r>
              <a:rPr lang="en-US" sz="3600" u="sng" kern="0" baseline="-25000" dirty="0" err="1">
                <a:solidFill>
                  <a:sysClr val="windowText" lastClr="000000"/>
                </a:solidFill>
                <a:latin typeface="Calibri"/>
                <a:ea typeface="+mj-ea"/>
                <a:cs typeface="+mj-cs"/>
              </a:rPr>
              <a:t>sp</a:t>
            </a:r>
            <a:r>
              <a:rPr lang="en-US" sz="3600" u="sng" kern="0" dirty="0">
                <a:solidFill>
                  <a:sysClr val="windowText" lastClr="000000"/>
                </a:solidFill>
                <a:latin typeface="Calibri"/>
                <a:ea typeface="+mj-ea"/>
                <a:cs typeface="+mj-cs"/>
              </a:rPr>
              <a:t> and </a:t>
            </a:r>
            <a:r>
              <a:rPr lang="en-US" sz="3600" i="1" u="sng" kern="0" dirty="0" err="1">
                <a:solidFill>
                  <a:sysClr val="windowText" lastClr="000000"/>
                </a:solidFill>
                <a:latin typeface="Calibri"/>
                <a:ea typeface="+mj-ea"/>
                <a:cs typeface="+mj-cs"/>
              </a:rPr>
              <a:t>K</a:t>
            </a:r>
            <a:r>
              <a:rPr lang="en-US" sz="3600" u="sng" kern="0" baseline="-25000" dirty="0" err="1">
                <a:solidFill>
                  <a:sysClr val="windowText" lastClr="000000"/>
                </a:solidFill>
                <a:latin typeface="Calibri"/>
                <a:ea typeface="+mj-ea"/>
                <a:cs typeface="+mj-cs"/>
              </a:rPr>
              <a:t>f</a:t>
            </a:r>
            <a:endParaRPr kumimoji="0" lang="en-US" sz="3600" b="0" i="0" u="sng" strike="noStrike" kern="1200" cap="none" spc="0" normalizeH="0" baseline="-25000" noProof="0" dirty="0">
              <a:ln>
                <a:noFill/>
              </a:ln>
              <a:solidFill>
                <a:sysClr val="windowText" lastClr="000000"/>
              </a:solidFill>
              <a:effectLst/>
              <a:uLnTx/>
              <a:uFillTx/>
              <a:latin typeface="Calibri"/>
              <a:ea typeface="+mj-ea"/>
              <a:cs typeface="+mj-cs"/>
            </a:endParaRPr>
          </a:p>
        </p:txBody>
      </p:sp>
      <p:cxnSp>
        <p:nvCxnSpPr>
          <p:cNvPr id="7" name="Straight Connector 6"/>
          <p:cNvCxnSpPr/>
          <p:nvPr/>
        </p:nvCxnSpPr>
        <p:spPr bwMode="auto">
          <a:xfrm flipH="1">
            <a:off x="2271253" y="1684592"/>
            <a:ext cx="530942" cy="321187"/>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12" name="Straight Connector 11"/>
          <p:cNvCxnSpPr/>
          <p:nvPr/>
        </p:nvCxnSpPr>
        <p:spPr bwMode="auto">
          <a:xfrm flipH="1">
            <a:off x="452280" y="2289871"/>
            <a:ext cx="530942" cy="321187"/>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110845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075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7F0DB"/>
        </a:solidFill>
        <a:effectLst/>
      </p:bgPr>
    </p:bg>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pPr>
              <a:defRPr/>
            </a:pPr>
            <a:fld id="{04CB0553-1880-4F27-A3DC-A1BBE9225F42}" type="slidenum">
              <a:rPr lang="en-US">
                <a:solidFill>
                  <a:srgbClr val="000000">
                    <a:tint val="75000"/>
                  </a:srgbClr>
                </a:solidFill>
              </a:rPr>
              <a:pPr>
                <a:defRPr/>
              </a:pPr>
              <a:t>78</a:t>
            </a:fld>
            <a:endParaRPr lang="en-US" dirty="0">
              <a:solidFill>
                <a:srgbClr val="000000">
                  <a:tint val="75000"/>
                </a:srgbClr>
              </a:solidFill>
            </a:endParaRPr>
          </a:p>
        </p:txBody>
      </p:sp>
      <p:sp>
        <p:nvSpPr>
          <p:cNvPr id="113667" name="Text Placeholder 2"/>
          <p:cNvSpPr>
            <a:spLocks/>
          </p:cNvSpPr>
          <p:nvPr/>
        </p:nvSpPr>
        <p:spPr bwMode="auto">
          <a:xfrm>
            <a:off x="152400" y="776748"/>
            <a:ext cx="8807450" cy="506361"/>
          </a:xfrm>
          <a:prstGeom prst="rect">
            <a:avLst/>
          </a:prstGeom>
          <a:noFill/>
          <a:ln w="9525">
            <a:noFill/>
            <a:miter lim="800000"/>
            <a:headEnd/>
            <a:tailEnd/>
          </a:ln>
        </p:spPr>
        <p:txBody>
          <a:bodyPr/>
          <a:lstStyle/>
          <a:p>
            <a:pPr fontAlgn="base">
              <a:spcBef>
                <a:spcPct val="20000"/>
              </a:spcBef>
              <a:spcAft>
                <a:spcPct val="0"/>
              </a:spcAft>
              <a:buFont typeface="Arial" charset="0"/>
              <a:buNone/>
            </a:pPr>
            <a:r>
              <a:rPr lang="en-US" sz="2400" dirty="0">
                <a:solidFill>
                  <a:srgbClr val="000000"/>
                </a:solidFill>
                <a:latin typeface="Calibri" panose="020F0502020204030204" pitchFamily="34" charset="0"/>
              </a:rPr>
              <a:t>Calculate the molar solubility of </a:t>
            </a:r>
            <a:r>
              <a:rPr lang="en-US" sz="2400" dirty="0" err="1">
                <a:solidFill>
                  <a:srgbClr val="000000"/>
                </a:solidFill>
                <a:latin typeface="Calibri" panose="020F0502020204030204" pitchFamily="34" charset="0"/>
              </a:rPr>
              <a:t>AgCl</a:t>
            </a:r>
            <a:r>
              <a:rPr lang="en-US" sz="2400" dirty="0">
                <a:solidFill>
                  <a:srgbClr val="000000"/>
                </a:solidFill>
                <a:latin typeface="Calibri" panose="020F0502020204030204" pitchFamily="34" charset="0"/>
              </a:rPr>
              <a:t> in a 1.0 </a:t>
            </a:r>
            <a:r>
              <a:rPr lang="en-US" sz="2400" i="1" dirty="0">
                <a:solidFill>
                  <a:srgbClr val="000000"/>
                </a:solidFill>
                <a:latin typeface="Calibri" panose="020F0502020204030204" pitchFamily="34" charset="0"/>
              </a:rPr>
              <a:t>M </a:t>
            </a:r>
            <a:r>
              <a:rPr lang="en-US" sz="2400" dirty="0">
                <a:solidFill>
                  <a:srgbClr val="000000"/>
                </a:solidFill>
                <a:latin typeface="Calibri" panose="020F0502020204030204" pitchFamily="34" charset="0"/>
              </a:rPr>
              <a:t>NH</a:t>
            </a:r>
            <a:r>
              <a:rPr lang="en-US" sz="2400" baseline="-25000" dirty="0">
                <a:solidFill>
                  <a:srgbClr val="000000"/>
                </a:solidFill>
                <a:latin typeface="Calibri" panose="020F0502020204030204" pitchFamily="34" charset="0"/>
              </a:rPr>
              <a:t>3</a:t>
            </a:r>
            <a:r>
              <a:rPr lang="en-US" sz="2400" dirty="0">
                <a:solidFill>
                  <a:srgbClr val="000000"/>
                </a:solidFill>
                <a:latin typeface="Calibri" panose="020F0502020204030204" pitchFamily="34" charset="0"/>
              </a:rPr>
              <a:t> solution.</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2341" y="1316698"/>
            <a:ext cx="3236785" cy="3875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p:cNvSpPr txBox="1">
            <a:spLocks noChangeArrowheads="1"/>
          </p:cNvSpPr>
          <p:nvPr/>
        </p:nvSpPr>
        <p:spPr bwMode="auto">
          <a:xfrm>
            <a:off x="402265" y="5265986"/>
            <a:ext cx="4638129" cy="1477328"/>
          </a:xfrm>
          <a:prstGeom prst="rect">
            <a:avLst/>
          </a:prstGeom>
          <a:noFill/>
          <a:ln w="9525">
            <a:noFill/>
            <a:miter lim="800000"/>
            <a:headEnd/>
            <a:tailEnd/>
          </a:ln>
          <a:effectLst/>
        </p:spPr>
        <p:txBody>
          <a:bodyPr wrap="square">
            <a:spAutoFit/>
          </a:bodyPr>
          <a:lstStyle/>
          <a:p>
            <a:pPr eaLnBrk="0" fontAlgn="base" hangingPunct="0">
              <a:spcBef>
                <a:spcPts val="1800"/>
              </a:spcBef>
              <a:spcAft>
                <a:spcPct val="0"/>
              </a:spcAft>
              <a:defRPr/>
            </a:pPr>
            <a:r>
              <a:rPr lang="en-US" sz="2000" b="1" dirty="0" err="1">
                <a:solidFill>
                  <a:srgbClr val="009999"/>
                </a:solidFill>
                <a:latin typeface="Arial" charset="0"/>
              </a:rPr>
              <a:t>AgCl</a:t>
            </a:r>
            <a:r>
              <a:rPr lang="en-US" sz="2000" b="1" baseline="-25000" dirty="0">
                <a:solidFill>
                  <a:srgbClr val="009999"/>
                </a:solidFill>
                <a:latin typeface="Arial" charset="0"/>
              </a:rPr>
              <a:t>(s)</a:t>
            </a:r>
            <a:r>
              <a:rPr lang="en-US" sz="2000" b="1" dirty="0">
                <a:solidFill>
                  <a:srgbClr val="009999"/>
                </a:solidFill>
                <a:latin typeface="Arial" charset="0"/>
              </a:rPr>
              <a:t> </a:t>
            </a:r>
            <a:r>
              <a:rPr lang="en-US" sz="2000" b="1" dirty="0">
                <a:solidFill>
                  <a:srgbClr val="009999"/>
                </a:solidFill>
                <a:latin typeface="Arial" charset="0"/>
                <a:sym typeface="Symbol" pitchFamily="18" charset="2"/>
              </a:rPr>
              <a:t>  Ag</a:t>
            </a:r>
            <a:r>
              <a:rPr lang="en-US" sz="2000" b="1" baseline="30000" dirty="0">
                <a:solidFill>
                  <a:srgbClr val="009999"/>
                </a:solidFill>
                <a:latin typeface="Arial" charset="0"/>
                <a:sym typeface="Symbol" pitchFamily="18" charset="2"/>
              </a:rPr>
              <a:t>+</a:t>
            </a:r>
            <a:r>
              <a:rPr lang="en-US" sz="2000" b="1" dirty="0">
                <a:solidFill>
                  <a:srgbClr val="009999"/>
                </a:solidFill>
                <a:latin typeface="Arial" charset="0"/>
                <a:sym typeface="Symbol" pitchFamily="18" charset="2"/>
              </a:rPr>
              <a:t>  +  Cl</a:t>
            </a:r>
            <a:r>
              <a:rPr lang="en-US" sz="2000" b="1" baseline="30000" dirty="0">
                <a:solidFill>
                  <a:srgbClr val="009999"/>
                </a:solidFill>
                <a:latin typeface="Arial" charset="0"/>
                <a:sym typeface="Symbol" pitchFamily="18" charset="2"/>
              </a:rPr>
              <a:t>-</a:t>
            </a:r>
            <a:r>
              <a:rPr lang="en-US" sz="2000" b="1" dirty="0">
                <a:solidFill>
                  <a:srgbClr val="000000"/>
                </a:solidFill>
                <a:latin typeface="Arial" charset="0"/>
                <a:sym typeface="Symbol" pitchFamily="18" charset="2"/>
              </a:rPr>
              <a:t>          </a:t>
            </a:r>
          </a:p>
          <a:p>
            <a:pPr eaLnBrk="0" fontAlgn="base" hangingPunct="0">
              <a:spcBef>
                <a:spcPts val="1800"/>
              </a:spcBef>
              <a:spcAft>
                <a:spcPct val="0"/>
              </a:spcAft>
              <a:defRPr/>
            </a:pPr>
            <a:r>
              <a:rPr lang="en-US" sz="2000" b="1" dirty="0">
                <a:solidFill>
                  <a:srgbClr val="009999"/>
                </a:solidFill>
                <a:latin typeface="Arial" charset="0"/>
                <a:sym typeface="Symbol" pitchFamily="18" charset="2"/>
              </a:rPr>
              <a:t>Ag</a:t>
            </a:r>
            <a:r>
              <a:rPr lang="en-US" sz="2000" b="1" baseline="30000" dirty="0">
                <a:solidFill>
                  <a:srgbClr val="009999"/>
                </a:solidFill>
                <a:latin typeface="Arial" charset="0"/>
                <a:sym typeface="Symbol" pitchFamily="18" charset="2"/>
              </a:rPr>
              <a:t>+</a:t>
            </a:r>
            <a:r>
              <a:rPr lang="en-US" sz="2000" b="1" dirty="0">
                <a:solidFill>
                  <a:srgbClr val="009999"/>
                </a:solidFill>
                <a:latin typeface="Arial" charset="0"/>
                <a:sym typeface="Symbol" pitchFamily="18" charset="2"/>
              </a:rPr>
              <a:t>  +  2NH</a:t>
            </a:r>
            <a:r>
              <a:rPr lang="en-US" sz="2000" b="1" baseline="-25000" dirty="0">
                <a:solidFill>
                  <a:srgbClr val="009999"/>
                </a:solidFill>
                <a:latin typeface="Arial" charset="0"/>
                <a:sym typeface="Symbol" pitchFamily="18" charset="2"/>
              </a:rPr>
              <a:t>3</a:t>
            </a:r>
            <a:r>
              <a:rPr lang="en-US" sz="2000" b="1" dirty="0">
                <a:solidFill>
                  <a:srgbClr val="009999"/>
                </a:solidFill>
                <a:latin typeface="Arial" charset="0"/>
                <a:sym typeface="Symbol" pitchFamily="18" charset="2"/>
              </a:rPr>
              <a:t>   Ag(NH</a:t>
            </a:r>
            <a:r>
              <a:rPr lang="en-US" sz="2000" b="1" baseline="-25000" dirty="0">
                <a:solidFill>
                  <a:srgbClr val="009999"/>
                </a:solidFill>
                <a:latin typeface="Arial" charset="0"/>
                <a:sym typeface="Symbol" pitchFamily="18" charset="2"/>
              </a:rPr>
              <a:t>3</a:t>
            </a:r>
            <a:r>
              <a:rPr lang="en-US" sz="2000" b="1" dirty="0">
                <a:solidFill>
                  <a:srgbClr val="009999"/>
                </a:solidFill>
                <a:latin typeface="Arial" charset="0"/>
                <a:sym typeface="Symbol" pitchFamily="18" charset="2"/>
              </a:rPr>
              <a:t>)</a:t>
            </a:r>
            <a:r>
              <a:rPr lang="en-US" sz="2000" b="1" baseline="-25000" dirty="0">
                <a:solidFill>
                  <a:srgbClr val="009999"/>
                </a:solidFill>
                <a:latin typeface="Arial" charset="0"/>
                <a:sym typeface="Symbol" pitchFamily="18" charset="2"/>
              </a:rPr>
              <a:t>2</a:t>
            </a:r>
            <a:r>
              <a:rPr lang="en-US" sz="2000" b="1" baseline="30000" dirty="0">
                <a:solidFill>
                  <a:srgbClr val="009999"/>
                </a:solidFill>
                <a:latin typeface="Arial" charset="0"/>
                <a:sym typeface="Symbol" pitchFamily="18" charset="2"/>
              </a:rPr>
              <a:t>+</a:t>
            </a:r>
            <a:r>
              <a:rPr lang="en-US" sz="2000" b="1" dirty="0">
                <a:solidFill>
                  <a:srgbClr val="000000"/>
                </a:solidFill>
                <a:latin typeface="Arial" charset="0"/>
                <a:sym typeface="Symbol" pitchFamily="18" charset="2"/>
              </a:rPr>
              <a:t>     </a:t>
            </a:r>
          </a:p>
          <a:p>
            <a:pPr eaLnBrk="0" fontAlgn="base" hangingPunct="0">
              <a:spcBef>
                <a:spcPts val="1800"/>
              </a:spcBef>
              <a:spcAft>
                <a:spcPct val="0"/>
              </a:spcAft>
              <a:defRPr/>
            </a:pPr>
            <a:r>
              <a:rPr lang="en-US" sz="2000" b="1" dirty="0" err="1">
                <a:solidFill>
                  <a:srgbClr val="009999"/>
                </a:solidFill>
                <a:latin typeface="Arial" charset="0"/>
                <a:sym typeface="Symbol" pitchFamily="18" charset="2"/>
              </a:rPr>
              <a:t>AgCl</a:t>
            </a:r>
            <a:r>
              <a:rPr lang="en-US" sz="2000" b="1" dirty="0">
                <a:solidFill>
                  <a:srgbClr val="009999"/>
                </a:solidFill>
                <a:latin typeface="Arial" charset="0"/>
                <a:sym typeface="Symbol" pitchFamily="18" charset="2"/>
              </a:rPr>
              <a:t>  +  2NH</a:t>
            </a:r>
            <a:r>
              <a:rPr lang="en-US" sz="2000" b="1" baseline="-25000" dirty="0">
                <a:solidFill>
                  <a:srgbClr val="009999"/>
                </a:solidFill>
                <a:latin typeface="Arial" charset="0"/>
                <a:sym typeface="Symbol" pitchFamily="18" charset="2"/>
              </a:rPr>
              <a:t>3</a:t>
            </a:r>
            <a:r>
              <a:rPr lang="en-US" sz="2000" b="1" dirty="0">
                <a:solidFill>
                  <a:srgbClr val="009999"/>
                </a:solidFill>
                <a:latin typeface="Arial" charset="0"/>
                <a:sym typeface="Symbol" pitchFamily="18" charset="2"/>
              </a:rPr>
              <a:t>   Ag(NH</a:t>
            </a:r>
            <a:r>
              <a:rPr lang="en-US" sz="2000" b="1" baseline="-25000" dirty="0">
                <a:solidFill>
                  <a:srgbClr val="009999"/>
                </a:solidFill>
                <a:latin typeface="Arial" charset="0"/>
                <a:sym typeface="Symbol" pitchFamily="18" charset="2"/>
              </a:rPr>
              <a:t>3</a:t>
            </a:r>
            <a:r>
              <a:rPr lang="en-US" sz="2000" b="1" dirty="0">
                <a:solidFill>
                  <a:srgbClr val="009999"/>
                </a:solidFill>
                <a:latin typeface="Arial" charset="0"/>
                <a:sym typeface="Symbol" pitchFamily="18" charset="2"/>
              </a:rPr>
              <a:t>)</a:t>
            </a:r>
            <a:r>
              <a:rPr lang="en-US" sz="2000" b="1" baseline="-25000" dirty="0">
                <a:solidFill>
                  <a:srgbClr val="009999"/>
                </a:solidFill>
                <a:latin typeface="Arial" charset="0"/>
                <a:sym typeface="Symbol" pitchFamily="18" charset="2"/>
              </a:rPr>
              <a:t>2</a:t>
            </a:r>
            <a:r>
              <a:rPr lang="en-US" sz="2000" b="1" dirty="0">
                <a:solidFill>
                  <a:srgbClr val="009999"/>
                </a:solidFill>
                <a:latin typeface="Arial" charset="0"/>
                <a:sym typeface="Symbol" pitchFamily="18" charset="2"/>
              </a:rPr>
              <a:t> +  Cl</a:t>
            </a:r>
            <a:r>
              <a:rPr lang="en-US" sz="2000" b="1" baseline="30000" dirty="0">
                <a:solidFill>
                  <a:srgbClr val="009999"/>
                </a:solidFill>
                <a:latin typeface="Arial" charset="0"/>
                <a:sym typeface="Symbol" pitchFamily="18" charset="2"/>
              </a:rPr>
              <a:t>-</a:t>
            </a:r>
            <a:endParaRPr lang="en-US" sz="2000" b="1" baseline="30000" dirty="0">
              <a:solidFill>
                <a:srgbClr val="000000"/>
              </a:solidFill>
              <a:latin typeface="Arial" charset="0"/>
              <a:sym typeface="Symbol" pitchFamily="18" charset="2"/>
            </a:endParaRPr>
          </a:p>
        </p:txBody>
      </p:sp>
      <p:sp>
        <p:nvSpPr>
          <p:cNvPr id="7" name="Text Box 2"/>
          <p:cNvSpPr txBox="1">
            <a:spLocks noChangeArrowheads="1"/>
          </p:cNvSpPr>
          <p:nvPr/>
        </p:nvSpPr>
        <p:spPr bwMode="auto">
          <a:xfrm>
            <a:off x="4833921" y="5265986"/>
            <a:ext cx="2173993" cy="1477328"/>
          </a:xfrm>
          <a:prstGeom prst="rect">
            <a:avLst/>
          </a:prstGeom>
          <a:noFill/>
          <a:ln w="9525">
            <a:noFill/>
            <a:miter lim="800000"/>
            <a:headEnd/>
            <a:tailEnd/>
          </a:ln>
          <a:effectLst/>
        </p:spPr>
        <p:txBody>
          <a:bodyPr wrap="none">
            <a:spAutoFit/>
          </a:bodyPr>
          <a:lstStyle/>
          <a:p>
            <a:pPr eaLnBrk="0" fontAlgn="base" hangingPunct="0">
              <a:spcBef>
                <a:spcPts val="1800"/>
              </a:spcBef>
              <a:spcAft>
                <a:spcPct val="0"/>
              </a:spcAft>
              <a:defRPr/>
            </a:pPr>
            <a:r>
              <a:rPr lang="en-US" sz="2000" b="1" dirty="0" err="1">
                <a:solidFill>
                  <a:srgbClr val="000000"/>
                </a:solidFill>
                <a:latin typeface="Arial" charset="0"/>
                <a:sym typeface="Symbol" pitchFamily="18" charset="2"/>
              </a:rPr>
              <a:t>K</a:t>
            </a:r>
            <a:r>
              <a:rPr lang="en-US" sz="2000" b="1" baseline="-25000" dirty="0" err="1">
                <a:solidFill>
                  <a:srgbClr val="000000"/>
                </a:solidFill>
                <a:latin typeface="Arial" charset="0"/>
                <a:sym typeface="Symbol" pitchFamily="18" charset="2"/>
              </a:rPr>
              <a:t>sp</a:t>
            </a:r>
            <a:r>
              <a:rPr lang="en-US" sz="2000" b="1" dirty="0">
                <a:solidFill>
                  <a:srgbClr val="000000"/>
                </a:solidFill>
                <a:latin typeface="Arial" charset="0"/>
                <a:sym typeface="Symbol" pitchFamily="18" charset="2"/>
              </a:rPr>
              <a:t> = 1.82 x 10</a:t>
            </a:r>
            <a:r>
              <a:rPr lang="en-US" sz="2000" b="1" baseline="30000" dirty="0">
                <a:solidFill>
                  <a:srgbClr val="000000"/>
                </a:solidFill>
                <a:latin typeface="Arial" charset="0"/>
                <a:sym typeface="Symbol" pitchFamily="18" charset="2"/>
              </a:rPr>
              <a:t>-10</a:t>
            </a:r>
          </a:p>
          <a:p>
            <a:pPr eaLnBrk="0" fontAlgn="base" hangingPunct="0">
              <a:spcBef>
                <a:spcPts val="1800"/>
              </a:spcBef>
              <a:spcAft>
                <a:spcPct val="0"/>
              </a:spcAft>
              <a:defRPr/>
            </a:pPr>
            <a:r>
              <a:rPr lang="en-US" sz="2000" b="1" dirty="0" err="1">
                <a:solidFill>
                  <a:srgbClr val="000000"/>
                </a:solidFill>
                <a:latin typeface="Arial" charset="0"/>
                <a:sym typeface="Symbol" pitchFamily="18" charset="2"/>
              </a:rPr>
              <a:t>K</a:t>
            </a:r>
            <a:r>
              <a:rPr lang="en-US" sz="2000" b="1" baseline="-25000" dirty="0" err="1">
                <a:solidFill>
                  <a:srgbClr val="000000"/>
                </a:solidFill>
                <a:latin typeface="Arial" charset="0"/>
                <a:sym typeface="Symbol" pitchFamily="18" charset="2"/>
              </a:rPr>
              <a:t>f</a:t>
            </a:r>
            <a:r>
              <a:rPr lang="en-US" sz="2000" b="1" dirty="0">
                <a:solidFill>
                  <a:srgbClr val="000000"/>
                </a:solidFill>
                <a:latin typeface="Arial" charset="0"/>
                <a:sym typeface="Symbol" pitchFamily="18" charset="2"/>
              </a:rPr>
              <a:t>   = 1.7 x 10</a:t>
            </a:r>
            <a:r>
              <a:rPr lang="en-US" sz="2000" b="1" baseline="30000" dirty="0">
                <a:solidFill>
                  <a:srgbClr val="000000"/>
                </a:solidFill>
                <a:latin typeface="Arial" charset="0"/>
                <a:sym typeface="Symbol" pitchFamily="18" charset="2"/>
              </a:rPr>
              <a:t>7</a:t>
            </a:r>
          </a:p>
          <a:p>
            <a:pPr eaLnBrk="0" fontAlgn="base" hangingPunct="0">
              <a:spcBef>
                <a:spcPts val="1800"/>
              </a:spcBef>
              <a:spcAft>
                <a:spcPct val="0"/>
              </a:spcAft>
              <a:defRPr/>
            </a:pPr>
            <a:r>
              <a:rPr lang="en-US" sz="2000" b="1" dirty="0">
                <a:solidFill>
                  <a:srgbClr val="000000"/>
                </a:solidFill>
                <a:latin typeface="Arial" charset="0"/>
                <a:sym typeface="Symbol" pitchFamily="18" charset="2"/>
              </a:rPr>
              <a:t>K    = </a:t>
            </a:r>
            <a:r>
              <a:rPr lang="en-US" sz="2000" b="1" dirty="0" err="1">
                <a:solidFill>
                  <a:srgbClr val="000000"/>
                </a:solidFill>
                <a:latin typeface="Arial" charset="0"/>
                <a:sym typeface="Symbol" pitchFamily="18" charset="2"/>
              </a:rPr>
              <a:t>K</a:t>
            </a:r>
            <a:r>
              <a:rPr lang="en-US" sz="2000" b="1" baseline="-25000" dirty="0" err="1">
                <a:solidFill>
                  <a:srgbClr val="000000"/>
                </a:solidFill>
                <a:latin typeface="Arial" charset="0"/>
                <a:sym typeface="Symbol" pitchFamily="18" charset="2"/>
              </a:rPr>
              <a:t>sp</a:t>
            </a:r>
            <a:r>
              <a:rPr lang="en-US" sz="2000" b="1" dirty="0">
                <a:solidFill>
                  <a:srgbClr val="000000"/>
                </a:solidFill>
                <a:latin typeface="Arial" charset="0"/>
                <a:sym typeface="Symbol" pitchFamily="18" charset="2"/>
              </a:rPr>
              <a:t> x </a:t>
            </a:r>
            <a:r>
              <a:rPr lang="en-US" sz="2000" b="1" dirty="0" err="1">
                <a:solidFill>
                  <a:srgbClr val="000000"/>
                </a:solidFill>
                <a:latin typeface="Arial" charset="0"/>
                <a:sym typeface="Symbol" pitchFamily="18" charset="2"/>
              </a:rPr>
              <a:t>K</a:t>
            </a:r>
            <a:r>
              <a:rPr lang="en-US" sz="2000" b="1" baseline="-25000" dirty="0" err="1">
                <a:solidFill>
                  <a:srgbClr val="000000"/>
                </a:solidFill>
                <a:latin typeface="Arial" charset="0"/>
                <a:sym typeface="Symbol" pitchFamily="18" charset="2"/>
              </a:rPr>
              <a:t>f</a:t>
            </a:r>
            <a:endParaRPr lang="en-US" sz="2000" b="1" baseline="30000" dirty="0">
              <a:solidFill>
                <a:srgbClr val="000000"/>
              </a:solidFill>
              <a:latin typeface="Arial" charset="0"/>
              <a:sym typeface="Symbol" pitchFamily="18" charset="2"/>
            </a:endParaRPr>
          </a:p>
        </p:txBody>
      </p:sp>
      <p:cxnSp>
        <p:nvCxnSpPr>
          <p:cNvPr id="8" name="Straight Connector 7"/>
          <p:cNvCxnSpPr/>
          <p:nvPr/>
        </p:nvCxnSpPr>
        <p:spPr bwMode="auto">
          <a:xfrm>
            <a:off x="431761" y="6253317"/>
            <a:ext cx="6396742"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10" name="Picture 4"/>
          <p:cNvPicPr>
            <a:picLocks noChangeAspect="1" noChangeArrowheads="1"/>
          </p:cNvPicPr>
          <p:nvPr/>
        </p:nvPicPr>
        <p:blipFill>
          <a:blip r:embed="rId4" cstate="print"/>
          <a:srcRect/>
          <a:stretch>
            <a:fillRect/>
          </a:stretch>
        </p:blipFill>
        <p:spPr bwMode="auto">
          <a:xfrm>
            <a:off x="4600369" y="2553059"/>
            <a:ext cx="4144297" cy="1792984"/>
          </a:xfrm>
          <a:prstGeom prst="rect">
            <a:avLst/>
          </a:prstGeom>
          <a:noFill/>
          <a:ln w="9525">
            <a:noFill/>
            <a:miter lim="800000"/>
            <a:headEnd/>
            <a:tailEnd/>
          </a:ln>
        </p:spPr>
      </p:pic>
      <p:cxnSp>
        <p:nvCxnSpPr>
          <p:cNvPr id="9" name="Straight Arrow Connector 8"/>
          <p:cNvCxnSpPr/>
          <p:nvPr/>
        </p:nvCxnSpPr>
        <p:spPr>
          <a:xfrm>
            <a:off x="7315200" y="2094271"/>
            <a:ext cx="471948" cy="4587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674940" y="1658373"/>
            <a:ext cx="4262592" cy="461665"/>
          </a:xfrm>
          <a:prstGeom prst="rect">
            <a:avLst/>
          </a:prstGeom>
          <a:noFill/>
        </p:spPr>
        <p:txBody>
          <a:bodyPr wrap="square" rtlCol="0">
            <a:spAutoFit/>
          </a:bodyPr>
          <a:lstStyle/>
          <a:p>
            <a:r>
              <a:rPr lang="en-US" sz="2400" dirty="0">
                <a:solidFill>
                  <a:srgbClr val="FF0000"/>
                </a:solidFill>
              </a:rPr>
              <a:t>[Cl</a:t>
            </a:r>
            <a:r>
              <a:rPr lang="en-US" sz="2400" baseline="30000" dirty="0">
                <a:solidFill>
                  <a:srgbClr val="FF0000"/>
                </a:solidFill>
              </a:rPr>
              <a:t>-</a:t>
            </a:r>
            <a:r>
              <a:rPr lang="en-US" sz="2400" dirty="0">
                <a:solidFill>
                  <a:srgbClr val="FF0000"/>
                </a:solidFill>
              </a:rPr>
              <a:t>] = molar solubility of </a:t>
            </a:r>
            <a:r>
              <a:rPr lang="en-US" sz="2400" dirty="0" err="1">
                <a:solidFill>
                  <a:srgbClr val="FF0000"/>
                </a:solidFill>
              </a:rPr>
              <a:t>AgCl</a:t>
            </a:r>
            <a:endParaRPr lang="en-US" sz="2400" dirty="0">
              <a:solidFill>
                <a:srgbClr val="FF0000"/>
              </a:solidFill>
            </a:endParaRPr>
          </a:p>
        </p:txBody>
      </p:sp>
    </p:spTree>
    <p:extLst>
      <p:ext uri="{BB962C8B-B14F-4D97-AF65-F5344CB8AC3E}">
        <p14:creationId xmlns:p14="http://schemas.microsoft.com/office/powerpoint/2010/main" val="25434759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7F0DB"/>
        </a:solidFill>
        <a:effectLst/>
      </p:bgPr>
    </p:bg>
    <p:spTree>
      <p:nvGrpSpPr>
        <p:cNvPr id="1" name=""/>
        <p:cNvGrpSpPr/>
        <p:nvPr/>
      </p:nvGrpSpPr>
      <p:grpSpPr>
        <a:xfrm>
          <a:off x="0" y="0"/>
          <a:ext cx="0" cy="0"/>
          <a:chOff x="0" y="0"/>
          <a:chExt cx="0" cy="0"/>
        </a:xfrm>
      </p:grpSpPr>
      <p:sp>
        <p:nvSpPr>
          <p:cNvPr id="113667" name="Text Placeholder 2"/>
          <p:cNvSpPr>
            <a:spLocks/>
          </p:cNvSpPr>
          <p:nvPr/>
        </p:nvSpPr>
        <p:spPr bwMode="auto">
          <a:xfrm>
            <a:off x="152400" y="776748"/>
            <a:ext cx="8807450" cy="506361"/>
          </a:xfrm>
          <a:prstGeom prst="rect">
            <a:avLst/>
          </a:prstGeom>
          <a:noFill/>
          <a:ln w="9525">
            <a:noFill/>
            <a:miter lim="800000"/>
            <a:headEnd/>
            <a:tailEnd/>
          </a:ln>
        </p:spPr>
        <p:txBody>
          <a:bodyPr/>
          <a:lstStyle/>
          <a:p>
            <a:pPr fontAlgn="base">
              <a:spcBef>
                <a:spcPct val="20000"/>
              </a:spcBef>
              <a:spcAft>
                <a:spcPct val="0"/>
              </a:spcAft>
              <a:buFont typeface="Arial" charset="0"/>
              <a:buNone/>
            </a:pPr>
            <a:r>
              <a:rPr lang="en-US" sz="2400" dirty="0">
                <a:solidFill>
                  <a:srgbClr val="000000"/>
                </a:solidFill>
                <a:latin typeface="Calibri" panose="020F0502020204030204" pitchFamily="34" charset="0"/>
              </a:rPr>
              <a:t>Calculate the molar solubility of </a:t>
            </a:r>
            <a:r>
              <a:rPr lang="en-US" sz="2400" dirty="0" err="1">
                <a:solidFill>
                  <a:srgbClr val="000000"/>
                </a:solidFill>
                <a:latin typeface="Calibri" panose="020F0502020204030204" pitchFamily="34" charset="0"/>
              </a:rPr>
              <a:t>AgCl</a:t>
            </a:r>
            <a:r>
              <a:rPr lang="en-US" sz="2400" dirty="0">
                <a:solidFill>
                  <a:srgbClr val="000000"/>
                </a:solidFill>
                <a:latin typeface="Calibri" panose="020F0502020204030204" pitchFamily="34" charset="0"/>
              </a:rPr>
              <a:t> in a 1.0 </a:t>
            </a:r>
            <a:r>
              <a:rPr lang="en-US" sz="2400" i="1" dirty="0">
                <a:solidFill>
                  <a:srgbClr val="000000"/>
                </a:solidFill>
                <a:latin typeface="Calibri" panose="020F0502020204030204" pitchFamily="34" charset="0"/>
              </a:rPr>
              <a:t>M </a:t>
            </a:r>
            <a:r>
              <a:rPr lang="en-US" sz="2400" dirty="0">
                <a:solidFill>
                  <a:srgbClr val="000000"/>
                </a:solidFill>
                <a:latin typeface="Calibri" panose="020F0502020204030204" pitchFamily="34" charset="0"/>
              </a:rPr>
              <a:t>NH</a:t>
            </a:r>
            <a:r>
              <a:rPr lang="en-US" sz="2400" baseline="-25000" dirty="0">
                <a:solidFill>
                  <a:srgbClr val="000000"/>
                </a:solidFill>
                <a:latin typeface="Calibri" panose="020F0502020204030204" pitchFamily="34" charset="0"/>
              </a:rPr>
              <a:t>3</a:t>
            </a:r>
            <a:r>
              <a:rPr lang="en-US" sz="2400" dirty="0">
                <a:solidFill>
                  <a:srgbClr val="000000"/>
                </a:solidFill>
                <a:latin typeface="Calibri" panose="020F0502020204030204" pitchFamily="34" charset="0"/>
              </a:rPr>
              <a:t> solution.</a:t>
            </a:r>
          </a:p>
        </p:txBody>
      </p:sp>
      <p:sp>
        <p:nvSpPr>
          <p:cNvPr id="12" name="TextBox 11"/>
          <p:cNvSpPr txBox="1"/>
          <p:nvPr/>
        </p:nvSpPr>
        <p:spPr>
          <a:xfrm>
            <a:off x="6713326" y="1683312"/>
            <a:ext cx="2772646" cy="830997"/>
          </a:xfrm>
          <a:prstGeom prst="rect">
            <a:avLst/>
          </a:prstGeom>
          <a:noFill/>
        </p:spPr>
        <p:txBody>
          <a:bodyPr wrap="square" rtlCol="0">
            <a:spAutoFit/>
          </a:bodyPr>
          <a:lstStyle/>
          <a:p>
            <a:r>
              <a:rPr lang="en-US" sz="2400" dirty="0">
                <a:solidFill>
                  <a:srgbClr val="FF0000"/>
                </a:solidFill>
              </a:rPr>
              <a:t>[Cl</a:t>
            </a:r>
            <a:r>
              <a:rPr lang="en-US" sz="2400" baseline="30000" dirty="0">
                <a:solidFill>
                  <a:srgbClr val="FF0000"/>
                </a:solidFill>
              </a:rPr>
              <a:t>-</a:t>
            </a:r>
            <a:r>
              <a:rPr lang="en-US" sz="2400" dirty="0">
                <a:solidFill>
                  <a:srgbClr val="FF0000"/>
                </a:solidFill>
              </a:rPr>
              <a:t>] = molar solubility of </a:t>
            </a:r>
            <a:r>
              <a:rPr lang="en-US" sz="2400" dirty="0" err="1">
                <a:solidFill>
                  <a:srgbClr val="FF0000"/>
                </a:solidFill>
              </a:rPr>
              <a:t>AgCl</a:t>
            </a:r>
            <a:endParaRPr lang="en-US" sz="2400" dirty="0">
              <a:solidFill>
                <a:srgbClr val="FF0000"/>
              </a:solidFill>
            </a:endParaRP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0789" y="1367176"/>
            <a:ext cx="3841042" cy="822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p:nvPr/>
        </p:nvCxnSpPr>
        <p:spPr>
          <a:xfrm flipH="1" flipV="1">
            <a:off x="6227083" y="1640348"/>
            <a:ext cx="512930" cy="38834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22904" y="1517004"/>
            <a:ext cx="2050561" cy="523220"/>
          </a:xfrm>
          <a:prstGeom prst="rect">
            <a:avLst/>
          </a:prstGeom>
        </p:spPr>
        <p:txBody>
          <a:bodyPr wrap="none">
            <a:spAutoFit/>
          </a:bodyPr>
          <a:lstStyle/>
          <a:p>
            <a:r>
              <a:rPr lang="en-US" sz="2800" dirty="0">
                <a:latin typeface="Calibri" pitchFamily="34" charset="0"/>
              </a:rPr>
              <a:t>K = 2.4 x 10</a:t>
            </a:r>
            <a:r>
              <a:rPr lang="en-US" sz="2800" baseline="30000" dirty="0">
                <a:latin typeface="Calibri" pitchFamily="34" charset="0"/>
              </a:rPr>
              <a:t>-3</a:t>
            </a:r>
            <a:endParaRPr lang="en-US" sz="2800" dirty="0">
              <a:latin typeface="Calibri" pitchFamily="34" charset="0"/>
            </a:endParaRPr>
          </a:p>
        </p:txBody>
      </p:sp>
      <p:graphicFrame>
        <p:nvGraphicFramePr>
          <p:cNvPr id="15" name="Group 4"/>
          <p:cNvGraphicFramePr>
            <a:graphicFrameLocks noGrp="1"/>
          </p:cNvGraphicFramePr>
          <p:nvPr>
            <p:extLst/>
          </p:nvPr>
        </p:nvGraphicFramePr>
        <p:xfrm>
          <a:off x="228600" y="2743188"/>
          <a:ext cx="8763000" cy="1825625"/>
        </p:xfrm>
        <a:graphic>
          <a:graphicData uri="http://schemas.openxmlformats.org/drawingml/2006/table">
            <a:tbl>
              <a:tblPr/>
              <a:tblGrid>
                <a:gridCol w="1836738">
                  <a:extLst>
                    <a:ext uri="{9D8B030D-6E8A-4147-A177-3AD203B41FA5}">
                      <a16:colId xmlns:a16="http://schemas.microsoft.com/office/drawing/2014/main" val="20000"/>
                    </a:ext>
                  </a:extLst>
                </a:gridCol>
                <a:gridCol w="1820862">
                  <a:extLst>
                    <a:ext uri="{9D8B030D-6E8A-4147-A177-3AD203B41FA5}">
                      <a16:colId xmlns:a16="http://schemas.microsoft.com/office/drawing/2014/main" val="20001"/>
                    </a:ext>
                  </a:extLst>
                </a:gridCol>
                <a:gridCol w="1568450">
                  <a:extLst>
                    <a:ext uri="{9D8B030D-6E8A-4147-A177-3AD203B41FA5}">
                      <a16:colId xmlns:a16="http://schemas.microsoft.com/office/drawing/2014/main" val="20002"/>
                    </a:ext>
                  </a:extLst>
                </a:gridCol>
                <a:gridCol w="268288">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gridCol w="1668462">
                  <a:extLst>
                    <a:ext uri="{9D8B030D-6E8A-4147-A177-3AD203B41FA5}">
                      <a16:colId xmlns:a16="http://schemas.microsoft.com/office/drawing/2014/main" val="20005"/>
                    </a:ext>
                  </a:extLst>
                </a:gridCol>
              </a:tblGrid>
              <a:tr h="396875">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0" u="none" strike="noStrike" cap="none" normalizeH="0" baseline="0" dirty="0">
                        <a:ln>
                          <a:noFill/>
                        </a:ln>
                        <a:solidFill>
                          <a:schemeClr val="tx1"/>
                        </a:solidFill>
                        <a:effectLst/>
                        <a:latin typeface="Arial" pitchFamily="34" charset="0"/>
                      </a:endParaRPr>
                    </a:p>
                  </a:txBody>
                  <a:tcPr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1800" b="0" i="0" u="none" strike="noStrike" cap="none" normalizeH="0" baseline="0">
                          <a:ln>
                            <a:noFill/>
                          </a:ln>
                          <a:solidFill>
                            <a:schemeClr val="tx1"/>
                          </a:solidFill>
                          <a:effectLst/>
                          <a:latin typeface="Arial" pitchFamily="34" charset="0"/>
                        </a:rPr>
                        <a:t>        AgCl(</a:t>
                      </a:r>
                      <a:r>
                        <a:rPr kumimoji="0" lang="en-US" sz="1800" b="0" i="1" u="none" strike="noStrike" cap="none" normalizeH="0" baseline="0">
                          <a:ln>
                            <a:noFill/>
                          </a:ln>
                          <a:solidFill>
                            <a:schemeClr val="tx1"/>
                          </a:solidFill>
                          <a:effectLst/>
                          <a:latin typeface="Arial" pitchFamily="34" charset="0"/>
                        </a:rPr>
                        <a:t>s</a:t>
                      </a:r>
                      <a:r>
                        <a:rPr kumimoji="0" lang="en-US" sz="1800" b="0" i="0" u="none" strike="noStrike" cap="none" normalizeH="0" baseline="0">
                          <a:ln>
                            <a:noFill/>
                          </a:ln>
                          <a:solidFill>
                            <a:schemeClr val="tx1"/>
                          </a:solidFill>
                          <a:effectLst/>
                          <a:latin typeface="Arial" pitchFamily="34" charset="0"/>
                        </a:rPr>
                        <a:t>)</a:t>
                      </a:r>
                    </a:p>
                  </a:txBody>
                  <a:tcP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1800" b="0" i="0" u="none" strike="noStrike" cap="none" normalizeH="0" baseline="0">
                          <a:ln>
                            <a:noFill/>
                          </a:ln>
                          <a:solidFill>
                            <a:schemeClr val="tx1"/>
                          </a:solidFill>
                          <a:effectLst/>
                          <a:latin typeface="Arial" pitchFamily="34" charset="0"/>
                        </a:rPr>
                        <a:t>+ 2NH</a:t>
                      </a:r>
                      <a:r>
                        <a:rPr kumimoji="0" lang="en-US" sz="1800" b="0" i="0" u="none" strike="noStrike" cap="none" normalizeH="0" baseline="-25000">
                          <a:ln>
                            <a:noFill/>
                          </a:ln>
                          <a:solidFill>
                            <a:schemeClr val="tx1"/>
                          </a:solidFill>
                          <a:effectLst/>
                          <a:latin typeface="Arial" pitchFamily="34" charset="0"/>
                        </a:rPr>
                        <a:t>3</a:t>
                      </a:r>
                      <a:r>
                        <a:rPr kumimoji="0" lang="en-US" sz="1800" b="0" i="0" u="none" strike="noStrike" cap="none" normalizeH="0" baseline="0">
                          <a:ln>
                            <a:noFill/>
                          </a:ln>
                          <a:solidFill>
                            <a:schemeClr val="tx1"/>
                          </a:solidFill>
                          <a:effectLst/>
                          <a:latin typeface="Arial" pitchFamily="34" charset="0"/>
                        </a:rPr>
                        <a:t>(</a:t>
                      </a:r>
                      <a:r>
                        <a:rPr kumimoji="0" lang="en-US" sz="1800" b="0" i="1" u="none" strike="noStrike" cap="none" normalizeH="0" baseline="0">
                          <a:ln>
                            <a:noFill/>
                          </a:ln>
                          <a:solidFill>
                            <a:schemeClr val="tx1"/>
                          </a:solidFill>
                          <a:effectLst/>
                          <a:latin typeface="Arial" pitchFamily="34" charset="0"/>
                        </a:rPr>
                        <a:t>aq</a:t>
                      </a:r>
                      <a:r>
                        <a:rPr kumimoji="0" lang="en-US" sz="1800" b="0" i="0" u="none" strike="noStrike" cap="none" normalizeH="0" baseline="0">
                          <a:ln>
                            <a:noFill/>
                          </a:ln>
                          <a:solidFill>
                            <a:schemeClr val="tx1"/>
                          </a:solidFill>
                          <a:effectLst/>
                          <a:latin typeface="Arial" pitchFamily="34" charset="0"/>
                        </a:rPr>
                        <a:t>)</a:t>
                      </a:r>
                    </a:p>
                  </a:txBody>
                  <a:tcP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a:txBody>
                  <a:tcP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1800" b="0" i="0" u="none" strike="noStrike" cap="none" normalizeH="0" baseline="0" dirty="0">
                          <a:ln>
                            <a:noFill/>
                          </a:ln>
                          <a:solidFill>
                            <a:schemeClr val="tx1"/>
                          </a:solidFill>
                          <a:effectLst/>
                          <a:latin typeface="Arial" pitchFamily="34" charset="0"/>
                        </a:rPr>
                        <a:t>               (</a:t>
                      </a:r>
                      <a:r>
                        <a:rPr kumimoji="0" lang="en-US" sz="1800" b="0" i="1" u="none" strike="noStrike" cap="none" normalizeH="0" baseline="0" dirty="0" err="1">
                          <a:ln>
                            <a:noFill/>
                          </a:ln>
                          <a:solidFill>
                            <a:schemeClr val="tx1"/>
                          </a:solidFill>
                          <a:effectLst/>
                          <a:latin typeface="Arial" pitchFamily="34" charset="0"/>
                        </a:rPr>
                        <a:t>aq</a:t>
                      </a:r>
                      <a:r>
                        <a:rPr kumimoji="0" lang="en-US" sz="1800" b="0" i="0" u="none" strike="noStrike" cap="none" normalizeH="0" baseline="0" dirty="0">
                          <a:ln>
                            <a:noFill/>
                          </a:ln>
                          <a:solidFill>
                            <a:schemeClr val="tx1"/>
                          </a:solidFill>
                          <a:effectLst/>
                          <a:latin typeface="Arial" pitchFamily="34" charset="0"/>
                        </a:rPr>
                        <a:t>)</a:t>
                      </a:r>
                    </a:p>
                  </a:txBody>
                  <a:tcP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1800" b="0" i="0" u="none" strike="noStrike" cap="none" normalizeH="0" baseline="0" dirty="0">
                          <a:ln>
                            <a:noFill/>
                          </a:ln>
                          <a:solidFill>
                            <a:schemeClr val="tx1"/>
                          </a:solidFill>
                          <a:effectLst/>
                          <a:latin typeface="Arial" pitchFamily="34" charset="0"/>
                        </a:rPr>
                        <a:t>+   </a:t>
                      </a:r>
                      <a:r>
                        <a:rPr kumimoji="0" lang="en-US" sz="1800" b="0" i="0" u="none" strike="noStrike" cap="none" normalizeH="0" baseline="0" dirty="0" err="1">
                          <a:ln>
                            <a:noFill/>
                          </a:ln>
                          <a:solidFill>
                            <a:schemeClr val="tx1"/>
                          </a:solidFill>
                          <a:effectLst/>
                          <a:latin typeface="Arial" pitchFamily="34" charset="0"/>
                        </a:rPr>
                        <a:t>Cl</a:t>
                      </a:r>
                      <a:r>
                        <a:rPr kumimoji="0" lang="en-US" sz="1800" b="0" i="0" u="none" strike="noStrike" cap="none" normalizeH="0" baseline="0" dirty="0">
                          <a:ln>
                            <a:noFill/>
                          </a:ln>
                          <a:solidFill>
                            <a:schemeClr val="tx1"/>
                          </a:solidFill>
                          <a:effectLst/>
                          <a:latin typeface="Arial" pitchFamily="34" charset="0"/>
                        </a:rPr>
                        <a:t>-(</a:t>
                      </a:r>
                      <a:r>
                        <a:rPr kumimoji="0" lang="en-US" sz="1800" b="0" i="1" u="none" strike="noStrike" cap="none" normalizeH="0" baseline="0" dirty="0" err="1">
                          <a:ln>
                            <a:noFill/>
                          </a:ln>
                          <a:solidFill>
                            <a:schemeClr val="tx1"/>
                          </a:solidFill>
                          <a:effectLst/>
                          <a:latin typeface="Arial" pitchFamily="34" charset="0"/>
                        </a:rPr>
                        <a:t>aq</a:t>
                      </a:r>
                      <a:r>
                        <a:rPr kumimoji="0" lang="en-US" sz="1800" b="0" i="0" u="none" strike="noStrike" cap="none" normalizeH="0" baseline="0" dirty="0">
                          <a:ln>
                            <a:noFill/>
                          </a:ln>
                          <a:solidFill>
                            <a:schemeClr val="tx1"/>
                          </a:solidFill>
                          <a:effectLst/>
                          <a:latin typeface="Arial" pitchFamily="34" charset="0"/>
                        </a:rPr>
                        <a:t>)</a:t>
                      </a:r>
                    </a:p>
                  </a:txBody>
                  <a:tcP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422275">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1800" b="0" i="0" u="none" strike="noStrike" cap="none" normalizeH="0" baseline="0">
                          <a:ln>
                            <a:noFill/>
                          </a:ln>
                          <a:solidFill>
                            <a:schemeClr val="tx1"/>
                          </a:solidFill>
                          <a:effectLst/>
                          <a:latin typeface="Arial" pitchFamily="34" charset="0"/>
                        </a:rPr>
                        <a:t>Initial (</a:t>
                      </a:r>
                      <a:r>
                        <a:rPr kumimoji="0" lang="en-US" sz="1800" b="0" i="1" u="none" strike="noStrike" cap="none" normalizeH="0" baseline="0">
                          <a:ln>
                            <a:noFill/>
                          </a:ln>
                          <a:solidFill>
                            <a:schemeClr val="tx1"/>
                          </a:solidFill>
                          <a:effectLst/>
                          <a:latin typeface="Arial" pitchFamily="34" charset="0"/>
                        </a:rPr>
                        <a:t>M</a:t>
                      </a:r>
                      <a:r>
                        <a:rPr kumimoji="0" lang="en-US" sz="1800" b="0" i="0" u="none" strike="noStrike" cap="none" normalizeH="0" baseline="0">
                          <a:ln>
                            <a:noFill/>
                          </a:ln>
                          <a:solidFill>
                            <a:schemeClr val="tx1"/>
                          </a:solidFill>
                          <a:effectLst/>
                          <a:latin typeface="Arial" pitchFamily="34" charset="0"/>
                        </a:rPr>
                        <a:t>):</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0" u="none" strike="noStrike" cap="none" normalizeH="0" baseline="30000" dirty="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0" u="none" strike="noStrike" cap="none" normalizeH="0" baseline="0" dirty="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0" u="none" strike="noStrike" cap="none" normalizeH="0" baseline="0" dirty="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0" u="none" strike="noStrike" cap="none" normalizeH="0" baseline="0" dirty="0">
                        <a:ln>
                          <a:noFill/>
                        </a:ln>
                        <a:solidFill>
                          <a:schemeClr val="tx1"/>
                        </a:solidFill>
                        <a:effectLst/>
                        <a:latin typeface="Arial" pitchFamily="34"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504825">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1800" b="0" i="0" u="none" strike="noStrike" cap="none" normalizeH="0" baseline="0">
                          <a:ln>
                            <a:noFill/>
                          </a:ln>
                          <a:solidFill>
                            <a:schemeClr val="tx1"/>
                          </a:solidFill>
                          <a:effectLst/>
                          <a:latin typeface="Arial" pitchFamily="34" charset="0"/>
                        </a:rPr>
                        <a:t>Change (</a:t>
                      </a:r>
                      <a:r>
                        <a:rPr kumimoji="0" lang="en-US" sz="1800" b="0" i="1" u="none" strike="noStrike" cap="none" normalizeH="0" baseline="0">
                          <a:ln>
                            <a:noFill/>
                          </a:ln>
                          <a:solidFill>
                            <a:schemeClr val="tx1"/>
                          </a:solidFill>
                          <a:effectLst/>
                          <a:latin typeface="Arial" pitchFamily="34" charset="0"/>
                        </a:rPr>
                        <a:t>M</a:t>
                      </a:r>
                      <a:r>
                        <a:rPr kumimoji="0" lang="en-US" sz="1800" b="0" i="0" u="none" strike="noStrike" cap="none" normalizeH="0" baseline="0">
                          <a:ln>
                            <a:noFill/>
                          </a:ln>
                          <a:solidFill>
                            <a:schemeClr val="tx1"/>
                          </a:solidFill>
                          <a:effectLst/>
                          <a:latin typeface="Arial" pitchFamily="34" charset="0"/>
                        </a:rPr>
                        <a:t>):</a:t>
                      </a:r>
                    </a:p>
                  </a:txBody>
                  <a:tcPr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1" u="none" strike="noStrike" cap="none" normalizeH="0" baseline="0" dirty="0">
                        <a:ln>
                          <a:noFill/>
                        </a:ln>
                        <a:solidFill>
                          <a:schemeClr val="tx1"/>
                        </a:solidFill>
                        <a:effectLst/>
                        <a:latin typeface="Arial" pitchFamily="34"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0" u="none" strike="noStrike" cap="none" normalizeH="0" baseline="0" dirty="0">
                        <a:ln>
                          <a:noFill/>
                        </a:ln>
                        <a:solidFill>
                          <a:schemeClr val="tx1"/>
                        </a:solidFill>
                        <a:effectLst/>
                        <a:latin typeface="Arial" pitchFamily="34"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Arial" pitchFamily="34"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1" u="none" strike="noStrike" cap="none" normalizeH="0" baseline="0" dirty="0">
                        <a:ln>
                          <a:noFill/>
                        </a:ln>
                        <a:solidFill>
                          <a:schemeClr val="tx1"/>
                        </a:solidFill>
                        <a:effectLst/>
                        <a:latin typeface="Arial" pitchFamily="34"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1" u="none" strike="noStrike" cap="none" normalizeH="0" baseline="0" dirty="0">
                        <a:ln>
                          <a:noFill/>
                        </a:ln>
                        <a:solidFill>
                          <a:schemeClr val="tx1"/>
                        </a:solidFill>
                        <a:effectLst/>
                        <a:latin typeface="Arial" pitchFamily="34" charset="0"/>
                      </a:endParaRPr>
                    </a:p>
                  </a:txBody>
                  <a:tcPr horzOverflow="overflow">
                    <a:lnL>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01650">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1800" b="0" i="0" u="none" strike="noStrike" cap="none" normalizeH="0" baseline="0">
                          <a:ln>
                            <a:noFill/>
                          </a:ln>
                          <a:solidFill>
                            <a:schemeClr val="tx1"/>
                          </a:solidFill>
                          <a:effectLst/>
                          <a:latin typeface="Arial" pitchFamily="34" charset="0"/>
                        </a:rPr>
                        <a:t>Equilibrium (</a:t>
                      </a:r>
                      <a:r>
                        <a:rPr kumimoji="0" lang="en-US" sz="1800" b="0" i="1" u="none" strike="noStrike" cap="none" normalizeH="0" baseline="0">
                          <a:ln>
                            <a:noFill/>
                          </a:ln>
                          <a:solidFill>
                            <a:schemeClr val="tx1"/>
                          </a:solidFill>
                          <a:effectLst/>
                          <a:latin typeface="Arial" pitchFamily="34" charset="0"/>
                        </a:rPr>
                        <a:t>M</a:t>
                      </a:r>
                      <a:r>
                        <a:rPr kumimoji="0" lang="en-US" sz="1800" b="0" i="0" u="none" strike="noStrike" cap="none" normalizeH="0" baseline="0">
                          <a:ln>
                            <a:noFill/>
                          </a:ln>
                          <a:solidFill>
                            <a:schemeClr val="tx1"/>
                          </a:solidFill>
                          <a:effectLst/>
                          <a:latin typeface="Arial" pitchFamily="34" charset="0"/>
                        </a:rPr>
                        <a:t>):</a:t>
                      </a:r>
                    </a:p>
                  </a:txBody>
                  <a:tcPr horzOverflow="overflow">
                    <a:lnL cap="flat">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0" u="none" strike="noStrike" cap="none" normalizeH="0" baseline="0" dirty="0">
                        <a:ln>
                          <a:noFill/>
                        </a:ln>
                        <a:solidFill>
                          <a:schemeClr val="tx1"/>
                        </a:solidFill>
                        <a:effectLst/>
                        <a:latin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0" u="none" strike="noStrike" cap="none" normalizeH="0" baseline="0" dirty="0">
                        <a:ln>
                          <a:noFill/>
                        </a:ln>
                        <a:solidFill>
                          <a:schemeClr val="tx1"/>
                        </a:solidFill>
                        <a:effectLst/>
                        <a:latin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0" u="none" strike="noStrike" cap="none" normalizeH="0" baseline="0" dirty="0">
                        <a:ln>
                          <a:noFill/>
                        </a:ln>
                        <a:solidFill>
                          <a:schemeClr val="tx1"/>
                        </a:solidFill>
                        <a:effectLst/>
                        <a:latin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1" u="none" strike="noStrike" cap="none" normalizeH="0" baseline="0" dirty="0">
                        <a:ln>
                          <a:noFill/>
                        </a:ln>
                        <a:solidFill>
                          <a:schemeClr val="tx1"/>
                        </a:solidFill>
                        <a:effectLst/>
                        <a:latin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pPr>
                      <a:endParaRPr kumimoji="0" lang="en-US" sz="1800" b="0" i="1" u="none" strike="noStrike" cap="none" normalizeH="0" baseline="0" dirty="0">
                        <a:ln>
                          <a:noFill/>
                        </a:ln>
                        <a:solidFill>
                          <a:schemeClr val="tx1"/>
                        </a:solidFill>
                        <a:effectLst/>
                        <a:latin typeface="Arial" pitchFamily="34" charset="0"/>
                      </a:endParaRPr>
                    </a:p>
                  </a:txBody>
                  <a:tcPr horzOverflow="overflow">
                    <a:lnL>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16" name="Picture 51"/>
          <p:cNvPicPr>
            <a:picLocks noChangeAspect="1" noChangeArrowheads="1"/>
          </p:cNvPicPr>
          <p:nvPr/>
        </p:nvPicPr>
        <p:blipFill>
          <a:blip r:embed="rId4" cstate="print"/>
          <a:srcRect/>
          <a:stretch>
            <a:fillRect/>
          </a:stretch>
        </p:blipFill>
        <p:spPr bwMode="auto">
          <a:xfrm>
            <a:off x="5670756" y="2731447"/>
            <a:ext cx="1066800" cy="395288"/>
          </a:xfrm>
          <a:prstGeom prst="rect">
            <a:avLst/>
          </a:prstGeom>
          <a:noFill/>
          <a:ln w="9525">
            <a:noFill/>
            <a:miter lim="800000"/>
            <a:headEnd/>
            <a:tailEnd/>
          </a:ln>
        </p:spPr>
      </p:pic>
      <p:sp>
        <p:nvSpPr>
          <p:cNvPr id="3" name="Rectangle 2"/>
          <p:cNvSpPr/>
          <p:nvPr/>
        </p:nvSpPr>
        <p:spPr>
          <a:xfrm>
            <a:off x="4438191" y="3149571"/>
            <a:ext cx="505267" cy="369332"/>
          </a:xfrm>
          <a:prstGeom prst="rect">
            <a:avLst/>
          </a:prstGeom>
        </p:spPr>
        <p:txBody>
          <a:bodyPr wrap="none">
            <a:spAutoFit/>
          </a:bodyPr>
          <a:lstStyle/>
          <a:p>
            <a:pPr lvl="0" algn="ctr" fontAlgn="base">
              <a:spcBef>
                <a:spcPct val="20000"/>
              </a:spcBef>
              <a:spcAft>
                <a:spcPct val="0"/>
              </a:spcAft>
            </a:pPr>
            <a:r>
              <a:rPr lang="en-US" dirty="0">
                <a:solidFill>
                  <a:srgbClr val="000000"/>
                </a:solidFill>
                <a:latin typeface="Arial" pitchFamily="34" charset="0"/>
              </a:rPr>
              <a:t>1.0</a:t>
            </a:r>
          </a:p>
        </p:txBody>
      </p:sp>
      <p:sp>
        <p:nvSpPr>
          <p:cNvPr id="11" name="Rectangle 10"/>
          <p:cNvSpPr/>
          <p:nvPr/>
        </p:nvSpPr>
        <p:spPr>
          <a:xfrm>
            <a:off x="6241831" y="3157717"/>
            <a:ext cx="505267" cy="369332"/>
          </a:xfrm>
          <a:prstGeom prst="rect">
            <a:avLst/>
          </a:prstGeom>
        </p:spPr>
        <p:txBody>
          <a:bodyPr wrap="none">
            <a:spAutoFit/>
          </a:bodyPr>
          <a:lstStyle/>
          <a:p>
            <a:pPr lvl="0" algn="ctr" fontAlgn="base">
              <a:spcBef>
                <a:spcPct val="20000"/>
              </a:spcBef>
              <a:spcAft>
                <a:spcPct val="0"/>
              </a:spcAft>
            </a:pPr>
            <a:r>
              <a:rPr lang="en-US" dirty="0">
                <a:solidFill>
                  <a:srgbClr val="000000"/>
                </a:solidFill>
                <a:latin typeface="Arial" pitchFamily="34" charset="0"/>
              </a:rPr>
              <a:t>0.0</a:t>
            </a:r>
          </a:p>
        </p:txBody>
      </p:sp>
      <p:sp>
        <p:nvSpPr>
          <p:cNvPr id="17" name="Rectangle 16"/>
          <p:cNvSpPr/>
          <p:nvPr/>
        </p:nvSpPr>
        <p:spPr>
          <a:xfrm>
            <a:off x="7932747" y="3149571"/>
            <a:ext cx="505267" cy="369332"/>
          </a:xfrm>
          <a:prstGeom prst="rect">
            <a:avLst/>
          </a:prstGeom>
        </p:spPr>
        <p:txBody>
          <a:bodyPr wrap="none">
            <a:spAutoFit/>
          </a:bodyPr>
          <a:lstStyle/>
          <a:p>
            <a:pPr lvl="0" algn="ctr" fontAlgn="base">
              <a:spcBef>
                <a:spcPct val="20000"/>
              </a:spcBef>
              <a:spcAft>
                <a:spcPct val="0"/>
              </a:spcAft>
            </a:pPr>
            <a:r>
              <a:rPr lang="en-US" dirty="0">
                <a:solidFill>
                  <a:srgbClr val="000000"/>
                </a:solidFill>
                <a:latin typeface="Arial" pitchFamily="34" charset="0"/>
              </a:rPr>
              <a:t>0.0</a:t>
            </a:r>
          </a:p>
        </p:txBody>
      </p:sp>
      <p:sp>
        <p:nvSpPr>
          <p:cNvPr id="18" name="Rectangle 17"/>
          <p:cNvSpPr/>
          <p:nvPr/>
        </p:nvSpPr>
        <p:spPr>
          <a:xfrm>
            <a:off x="7962243" y="3571293"/>
            <a:ext cx="434734" cy="369332"/>
          </a:xfrm>
          <a:prstGeom prst="rect">
            <a:avLst/>
          </a:prstGeom>
        </p:spPr>
        <p:txBody>
          <a:bodyPr wrap="none">
            <a:spAutoFit/>
          </a:bodyPr>
          <a:lstStyle/>
          <a:p>
            <a:pPr lvl="0" algn="ctr" fontAlgn="base">
              <a:spcBef>
                <a:spcPct val="20000"/>
              </a:spcBef>
              <a:spcAft>
                <a:spcPct val="0"/>
              </a:spcAft>
            </a:pPr>
            <a:r>
              <a:rPr lang="en-US" dirty="0">
                <a:solidFill>
                  <a:srgbClr val="000000"/>
                </a:solidFill>
                <a:latin typeface="Arial" pitchFamily="34" charset="0"/>
              </a:rPr>
              <a:t>+</a:t>
            </a:r>
            <a:r>
              <a:rPr lang="en-US" i="1" dirty="0">
                <a:solidFill>
                  <a:srgbClr val="000000"/>
                </a:solidFill>
                <a:latin typeface="Arial" pitchFamily="34" charset="0"/>
              </a:rPr>
              <a:t>s</a:t>
            </a:r>
          </a:p>
        </p:txBody>
      </p:sp>
      <p:sp>
        <p:nvSpPr>
          <p:cNvPr id="19" name="Rectangle 18"/>
          <p:cNvSpPr/>
          <p:nvPr/>
        </p:nvSpPr>
        <p:spPr>
          <a:xfrm>
            <a:off x="6229781" y="3564479"/>
            <a:ext cx="434734" cy="369332"/>
          </a:xfrm>
          <a:prstGeom prst="rect">
            <a:avLst/>
          </a:prstGeom>
        </p:spPr>
        <p:txBody>
          <a:bodyPr wrap="none">
            <a:spAutoFit/>
          </a:bodyPr>
          <a:lstStyle/>
          <a:p>
            <a:pPr lvl="0" algn="ctr" fontAlgn="base">
              <a:spcBef>
                <a:spcPct val="20000"/>
              </a:spcBef>
              <a:spcAft>
                <a:spcPct val="0"/>
              </a:spcAft>
            </a:pPr>
            <a:r>
              <a:rPr lang="en-US" dirty="0">
                <a:solidFill>
                  <a:srgbClr val="000000"/>
                </a:solidFill>
                <a:latin typeface="Arial" pitchFamily="34" charset="0"/>
              </a:rPr>
              <a:t>+</a:t>
            </a:r>
            <a:r>
              <a:rPr lang="en-US" i="1" dirty="0">
                <a:solidFill>
                  <a:srgbClr val="000000"/>
                </a:solidFill>
                <a:latin typeface="Arial" pitchFamily="34" charset="0"/>
              </a:rPr>
              <a:t>s</a:t>
            </a:r>
          </a:p>
        </p:txBody>
      </p:sp>
      <p:sp>
        <p:nvSpPr>
          <p:cNvPr id="20" name="Rectangle 19"/>
          <p:cNvSpPr/>
          <p:nvPr/>
        </p:nvSpPr>
        <p:spPr>
          <a:xfrm>
            <a:off x="4418727" y="3564224"/>
            <a:ext cx="505267" cy="369332"/>
          </a:xfrm>
          <a:prstGeom prst="rect">
            <a:avLst/>
          </a:prstGeom>
        </p:spPr>
        <p:txBody>
          <a:bodyPr wrap="none">
            <a:spAutoFit/>
          </a:bodyPr>
          <a:lstStyle/>
          <a:p>
            <a:pPr lvl="0" algn="ctr" fontAlgn="base">
              <a:spcBef>
                <a:spcPct val="20000"/>
              </a:spcBef>
              <a:spcAft>
                <a:spcPct val="0"/>
              </a:spcAft>
            </a:pPr>
            <a:r>
              <a:rPr lang="en-US" dirty="0">
                <a:solidFill>
                  <a:srgbClr val="000000"/>
                </a:solidFill>
                <a:latin typeface="Arial" pitchFamily="34" charset="0"/>
              </a:rPr>
              <a:t>-2</a:t>
            </a:r>
            <a:r>
              <a:rPr lang="en-US" i="1" dirty="0">
                <a:solidFill>
                  <a:srgbClr val="000000"/>
                </a:solidFill>
                <a:latin typeface="Arial" pitchFamily="34" charset="0"/>
              </a:rPr>
              <a:t>s</a:t>
            </a:r>
            <a:endParaRPr lang="en-US" dirty="0">
              <a:solidFill>
                <a:srgbClr val="000000"/>
              </a:solidFill>
              <a:latin typeface="Arial" pitchFamily="34" charset="0"/>
            </a:endParaRPr>
          </a:p>
        </p:txBody>
      </p:sp>
      <p:sp>
        <p:nvSpPr>
          <p:cNvPr id="21" name="Rectangle 20"/>
          <p:cNvSpPr/>
          <p:nvPr/>
        </p:nvSpPr>
        <p:spPr>
          <a:xfrm>
            <a:off x="2782775" y="3571293"/>
            <a:ext cx="377026" cy="369332"/>
          </a:xfrm>
          <a:prstGeom prst="rect">
            <a:avLst/>
          </a:prstGeom>
        </p:spPr>
        <p:txBody>
          <a:bodyPr wrap="none">
            <a:spAutoFit/>
          </a:bodyPr>
          <a:lstStyle/>
          <a:p>
            <a:pPr lvl="0" algn="ctr" fontAlgn="base">
              <a:spcBef>
                <a:spcPct val="20000"/>
              </a:spcBef>
              <a:spcAft>
                <a:spcPct val="0"/>
              </a:spcAft>
            </a:pPr>
            <a:r>
              <a:rPr lang="en-US" dirty="0">
                <a:solidFill>
                  <a:srgbClr val="000000"/>
                </a:solidFill>
                <a:latin typeface="Arial" pitchFamily="34" charset="0"/>
              </a:rPr>
              <a:t>-</a:t>
            </a:r>
            <a:r>
              <a:rPr lang="en-US" i="1" dirty="0">
                <a:solidFill>
                  <a:srgbClr val="000000"/>
                </a:solidFill>
                <a:latin typeface="Arial" pitchFamily="34" charset="0"/>
              </a:rPr>
              <a:t>s</a:t>
            </a:r>
          </a:p>
        </p:txBody>
      </p:sp>
      <p:sp>
        <p:nvSpPr>
          <p:cNvPr id="22" name="Rectangle 21"/>
          <p:cNvSpPr/>
          <p:nvPr/>
        </p:nvSpPr>
        <p:spPr>
          <a:xfrm>
            <a:off x="4168658" y="4063075"/>
            <a:ext cx="1005403" cy="369332"/>
          </a:xfrm>
          <a:prstGeom prst="rect">
            <a:avLst/>
          </a:prstGeom>
        </p:spPr>
        <p:txBody>
          <a:bodyPr wrap="none">
            <a:spAutoFit/>
          </a:bodyPr>
          <a:lstStyle/>
          <a:p>
            <a:pPr lvl="0" algn="ctr" fontAlgn="base">
              <a:spcBef>
                <a:spcPct val="20000"/>
              </a:spcBef>
              <a:spcAft>
                <a:spcPct val="0"/>
              </a:spcAft>
            </a:pPr>
            <a:r>
              <a:rPr lang="en-US" dirty="0">
                <a:solidFill>
                  <a:srgbClr val="000000"/>
                </a:solidFill>
                <a:latin typeface="Arial" pitchFamily="34" charset="0"/>
              </a:rPr>
              <a:t>1.0 – 2</a:t>
            </a:r>
            <a:r>
              <a:rPr lang="en-US" i="1" dirty="0">
                <a:solidFill>
                  <a:srgbClr val="000000"/>
                </a:solidFill>
                <a:latin typeface="Arial" pitchFamily="34" charset="0"/>
              </a:rPr>
              <a:t>s</a:t>
            </a:r>
            <a:endParaRPr lang="en-US" dirty="0">
              <a:solidFill>
                <a:srgbClr val="000000"/>
              </a:solidFill>
              <a:latin typeface="Arial" pitchFamily="34" charset="0"/>
            </a:endParaRPr>
          </a:p>
        </p:txBody>
      </p:sp>
      <p:sp>
        <p:nvSpPr>
          <p:cNvPr id="23" name="Rectangle 22"/>
          <p:cNvSpPr/>
          <p:nvPr/>
        </p:nvSpPr>
        <p:spPr>
          <a:xfrm>
            <a:off x="6362549" y="4070765"/>
            <a:ext cx="300082" cy="369332"/>
          </a:xfrm>
          <a:prstGeom prst="rect">
            <a:avLst/>
          </a:prstGeom>
        </p:spPr>
        <p:txBody>
          <a:bodyPr wrap="none">
            <a:spAutoFit/>
          </a:bodyPr>
          <a:lstStyle/>
          <a:p>
            <a:pPr lvl="0" algn="ctr" fontAlgn="base">
              <a:spcBef>
                <a:spcPct val="20000"/>
              </a:spcBef>
              <a:spcAft>
                <a:spcPct val="0"/>
              </a:spcAft>
            </a:pPr>
            <a:r>
              <a:rPr lang="en-US" i="1" dirty="0">
                <a:solidFill>
                  <a:srgbClr val="000000"/>
                </a:solidFill>
                <a:latin typeface="Arial" pitchFamily="34" charset="0"/>
              </a:rPr>
              <a:t>s</a:t>
            </a:r>
          </a:p>
        </p:txBody>
      </p:sp>
      <p:sp>
        <p:nvSpPr>
          <p:cNvPr id="26" name="Rectangle 25"/>
          <p:cNvSpPr/>
          <p:nvPr/>
        </p:nvSpPr>
        <p:spPr>
          <a:xfrm>
            <a:off x="8004030" y="4070765"/>
            <a:ext cx="300082" cy="369332"/>
          </a:xfrm>
          <a:prstGeom prst="rect">
            <a:avLst/>
          </a:prstGeom>
        </p:spPr>
        <p:txBody>
          <a:bodyPr wrap="none">
            <a:spAutoFit/>
          </a:bodyPr>
          <a:lstStyle/>
          <a:p>
            <a:pPr lvl="0" algn="ctr" fontAlgn="base">
              <a:spcBef>
                <a:spcPct val="20000"/>
              </a:spcBef>
              <a:spcAft>
                <a:spcPct val="0"/>
              </a:spcAft>
            </a:pPr>
            <a:r>
              <a:rPr lang="en-US" i="1" dirty="0">
                <a:solidFill>
                  <a:srgbClr val="000000"/>
                </a:solidFill>
                <a:latin typeface="Arial" pitchFamily="34" charset="0"/>
              </a:rPr>
              <a:t>s</a:t>
            </a:r>
          </a:p>
        </p:txBody>
      </p:sp>
      <p:pic>
        <p:nvPicPr>
          <p:cNvPr id="27" name="Picture 4"/>
          <p:cNvPicPr>
            <a:picLocks noChangeAspect="1" noChangeArrowheads="1"/>
          </p:cNvPicPr>
          <p:nvPr/>
        </p:nvPicPr>
        <p:blipFill>
          <a:blip r:embed="rId5" cstate="print"/>
          <a:srcRect/>
          <a:stretch>
            <a:fillRect/>
          </a:stretch>
        </p:blipFill>
        <p:spPr bwMode="auto">
          <a:xfrm>
            <a:off x="1032873" y="4776022"/>
            <a:ext cx="2971800" cy="1658938"/>
          </a:xfrm>
          <a:prstGeom prst="rect">
            <a:avLst/>
          </a:prstGeom>
          <a:noFill/>
          <a:ln w="9525">
            <a:noFill/>
            <a:miter lim="800000"/>
            <a:headEnd/>
            <a:tailEnd/>
          </a:ln>
        </p:spPr>
      </p:pic>
      <p:pic>
        <p:nvPicPr>
          <p:cNvPr id="28" name="Picture 5"/>
          <p:cNvPicPr>
            <a:picLocks noChangeAspect="1" noChangeArrowheads="1"/>
          </p:cNvPicPr>
          <p:nvPr/>
        </p:nvPicPr>
        <p:blipFill>
          <a:blip r:embed="rId6" cstate="print"/>
          <a:srcRect/>
          <a:stretch>
            <a:fillRect/>
          </a:stretch>
        </p:blipFill>
        <p:spPr bwMode="auto">
          <a:xfrm>
            <a:off x="5166701" y="4960299"/>
            <a:ext cx="2362200" cy="1349375"/>
          </a:xfrm>
          <a:prstGeom prst="rect">
            <a:avLst/>
          </a:prstGeom>
          <a:noFill/>
          <a:ln w="9525">
            <a:noFill/>
            <a:miter lim="800000"/>
            <a:headEnd/>
            <a:tailEnd/>
          </a:ln>
        </p:spPr>
      </p:pic>
      <p:sp>
        <p:nvSpPr>
          <p:cNvPr id="24" name="Slide Number Placeholder 23"/>
          <p:cNvSpPr>
            <a:spLocks noGrp="1"/>
          </p:cNvSpPr>
          <p:nvPr>
            <p:ph type="sldNum" sz="quarter" idx="10"/>
          </p:nvPr>
        </p:nvSpPr>
        <p:spPr/>
        <p:txBody>
          <a:bodyPr/>
          <a:lstStyle/>
          <a:p>
            <a:pPr>
              <a:defRPr/>
            </a:pPr>
            <a:fld id="{EBEDEA0A-CFDC-40FA-8B6D-CDE37682AB86}" type="slidenum">
              <a:rPr lang="en-US" smtClean="0">
                <a:solidFill>
                  <a:srgbClr val="000000">
                    <a:tint val="75000"/>
                  </a:srgbClr>
                </a:solidFill>
              </a:rPr>
              <a:pPr>
                <a:defRPr/>
              </a:pPr>
              <a:t>79</a:t>
            </a:fld>
            <a:endParaRPr lang="en-US" dirty="0">
              <a:solidFill>
                <a:srgbClr val="000000">
                  <a:tint val="75000"/>
                </a:srgbClr>
              </a:solidFill>
            </a:endParaRPr>
          </a:p>
        </p:txBody>
      </p:sp>
    </p:spTree>
    <p:extLst>
      <p:ext uri="{BB962C8B-B14F-4D97-AF65-F5344CB8AC3E}">
        <p14:creationId xmlns:p14="http://schemas.microsoft.com/office/powerpoint/2010/main" val="22580487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7" grpId="0"/>
      <p:bldP spid="18" grpId="0"/>
      <p:bldP spid="19" grpId="0"/>
      <p:bldP spid="20" grpId="0"/>
      <p:bldP spid="21" grpId="0"/>
      <p:bldP spid="22" grpId="0"/>
      <p:bldP spid="23"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8BF788A-1C92-4C4C-8622-099D831B1B99}"/>
              </a:ext>
            </a:extLst>
          </p:cNvPr>
          <p:cNvSpPr>
            <a:spLocks noGrp="1"/>
          </p:cNvSpPr>
          <p:nvPr>
            <p:ph type="subTitle" idx="1"/>
          </p:nvPr>
        </p:nvSpPr>
        <p:spPr>
          <a:xfrm>
            <a:off x="1371600" y="3886200"/>
            <a:ext cx="6400800" cy="1752600"/>
          </a:xfrm>
        </p:spPr>
        <p:txBody>
          <a:bodyPr/>
          <a:lstStyle/>
          <a:p>
            <a:endParaRPr lang="en-US"/>
          </a:p>
        </p:txBody>
      </p:sp>
      <p:sp>
        <p:nvSpPr>
          <p:cNvPr id="4" name="Slide Number Placeholder 3">
            <a:extLst>
              <a:ext uri="{FF2B5EF4-FFF2-40B4-BE49-F238E27FC236}">
                <a16:creationId xmlns:a16="http://schemas.microsoft.com/office/drawing/2014/main" id="{0F3E3DF6-5AB9-46A0-B3FF-23CAC47FEDDB}"/>
              </a:ext>
            </a:extLst>
          </p:cNvPr>
          <p:cNvSpPr>
            <a:spLocks noGrp="1"/>
          </p:cNvSpPr>
          <p:nvPr>
            <p:ph type="sldNum" sz="quarter" idx="12"/>
          </p:nvPr>
        </p:nvSpPr>
        <p:spPr>
          <a:xfrm>
            <a:off x="6553200" y="6356350"/>
            <a:ext cx="2133600" cy="365125"/>
          </a:xfrm>
        </p:spPr>
        <p:txBody>
          <a:bodyPr/>
          <a:lstStyle/>
          <a:p>
            <a:fld id="{B6F15528-21DE-4FAA-801E-634DDDAF4B2B}" type="slidenum">
              <a:rPr lang="en-US" smtClean="0"/>
              <a:pPr/>
              <a:t>8</a:t>
            </a:fld>
            <a:endParaRPr lang="en-US"/>
          </a:p>
        </p:txBody>
      </p:sp>
      <p:pic>
        <p:nvPicPr>
          <p:cNvPr id="5" name="Picture 4">
            <a:extLst>
              <a:ext uri="{FF2B5EF4-FFF2-40B4-BE49-F238E27FC236}">
                <a16:creationId xmlns:a16="http://schemas.microsoft.com/office/drawing/2014/main" id="{ECE4FF88-B0B4-406A-A639-272525199B06}"/>
              </a:ext>
            </a:extLst>
          </p:cNvPr>
          <p:cNvPicPr>
            <a:picLocks noChangeAspect="1"/>
          </p:cNvPicPr>
          <p:nvPr/>
        </p:nvPicPr>
        <p:blipFill>
          <a:blip r:embed="rId3"/>
          <a:stretch>
            <a:fillRect/>
          </a:stretch>
        </p:blipFill>
        <p:spPr>
          <a:xfrm>
            <a:off x="1000837" y="226105"/>
            <a:ext cx="7164105" cy="6356350"/>
          </a:xfrm>
          <a:prstGeom prst="rect">
            <a:avLst/>
          </a:prstGeom>
        </p:spPr>
      </p:pic>
      <p:sp>
        <p:nvSpPr>
          <p:cNvPr id="9" name="Rectangle: Rounded Corners 8">
            <a:extLst>
              <a:ext uri="{FF2B5EF4-FFF2-40B4-BE49-F238E27FC236}">
                <a16:creationId xmlns:a16="http://schemas.microsoft.com/office/drawing/2014/main" id="{8826F82D-94C8-4B01-B24E-19CC870DC1B7}"/>
              </a:ext>
            </a:extLst>
          </p:cNvPr>
          <p:cNvSpPr/>
          <p:nvPr/>
        </p:nvSpPr>
        <p:spPr>
          <a:xfrm>
            <a:off x="1239570" y="5848236"/>
            <a:ext cx="2062430" cy="228523"/>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Left Brace 10">
            <a:extLst>
              <a:ext uri="{FF2B5EF4-FFF2-40B4-BE49-F238E27FC236}">
                <a16:creationId xmlns:a16="http://schemas.microsoft.com/office/drawing/2014/main" id="{98AC5DC8-C49B-4D37-B2FB-07C49472CDC1}"/>
              </a:ext>
            </a:extLst>
          </p:cNvPr>
          <p:cNvSpPr/>
          <p:nvPr/>
        </p:nvSpPr>
        <p:spPr>
          <a:xfrm>
            <a:off x="3346340" y="5576312"/>
            <a:ext cx="414529" cy="1247823"/>
          </a:xfrm>
          <a:prstGeom prst="leftBrace">
            <a:avLst>
              <a:gd name="adj1" fmla="val 8333"/>
              <a:gd name="adj2" fmla="val 31330"/>
            </a:avLst>
          </a:prstGeom>
          <a:noFill/>
          <a:ln w="28575" cap="flat" cmpd="sng" algn="ctr">
            <a:solidFill>
              <a:srgbClr val="7030A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5CC8D236-F031-467F-9323-07A858C4AE6F}"/>
              </a:ext>
            </a:extLst>
          </p:cNvPr>
          <p:cNvSpPr txBox="1"/>
          <p:nvPr/>
        </p:nvSpPr>
        <p:spPr>
          <a:xfrm>
            <a:off x="3638526" y="5567845"/>
            <a:ext cx="3653018" cy="1631216"/>
          </a:xfrm>
          <a:prstGeom prst="rect">
            <a:avLst/>
          </a:prstGeom>
          <a:noFill/>
        </p:spPr>
        <p:txBody>
          <a:bodyPr wrap="square" rtlCol="0">
            <a:spAutoFit/>
          </a:bodyPr>
          <a:lstStyle/>
          <a:p>
            <a:pPr>
              <a:spcAft>
                <a:spcPts val="600"/>
              </a:spcAft>
            </a:pPr>
            <a:r>
              <a:rPr lang="en-US" sz="1600" dirty="0">
                <a:solidFill>
                  <a:prstClr val="black"/>
                </a:solidFill>
                <a:latin typeface="Calibri"/>
              </a:rPr>
              <a:t>Solubility Product</a:t>
            </a:r>
          </a:p>
          <a:p>
            <a:pPr>
              <a:spcAft>
                <a:spcPts val="600"/>
              </a:spcAft>
            </a:pPr>
            <a:r>
              <a:rPr lang="en-US" sz="1600" i="1" dirty="0" err="1">
                <a:solidFill>
                  <a:prstClr val="black"/>
                </a:solidFill>
                <a:latin typeface="Calibri"/>
              </a:rPr>
              <a:t>K</a:t>
            </a:r>
            <a:r>
              <a:rPr lang="en-US" sz="1600" baseline="-25000" dirty="0" err="1">
                <a:solidFill>
                  <a:prstClr val="black"/>
                </a:solidFill>
                <a:latin typeface="Calibri"/>
              </a:rPr>
              <a:t>sp</a:t>
            </a:r>
            <a:r>
              <a:rPr lang="en-US" sz="1600" dirty="0">
                <a:solidFill>
                  <a:prstClr val="black"/>
                </a:solidFill>
                <a:latin typeface="Calibri"/>
              </a:rPr>
              <a:t> and Solubility</a:t>
            </a:r>
          </a:p>
          <a:p>
            <a:pPr>
              <a:spcAft>
                <a:spcPts val="600"/>
              </a:spcAft>
            </a:pPr>
            <a:r>
              <a:rPr lang="en-US" sz="1600" dirty="0">
                <a:solidFill>
                  <a:prstClr val="black"/>
                </a:solidFill>
                <a:latin typeface="Calibri"/>
              </a:rPr>
              <a:t>Predicting Precipitation</a:t>
            </a:r>
          </a:p>
          <a:p>
            <a:pPr>
              <a:spcAft>
                <a:spcPts val="600"/>
              </a:spcAft>
            </a:pPr>
            <a:r>
              <a:rPr lang="en-US" sz="1600" dirty="0">
                <a:solidFill>
                  <a:prstClr val="black"/>
                </a:solidFill>
                <a:latin typeface="Calibri"/>
              </a:rPr>
              <a:t>Common Ion Effect</a:t>
            </a:r>
          </a:p>
          <a:p>
            <a:pPr>
              <a:spcAft>
                <a:spcPts val="600"/>
              </a:spcAft>
            </a:pPr>
            <a:endParaRPr lang="en-US" sz="1600" dirty="0">
              <a:solidFill>
                <a:prstClr val="black"/>
              </a:solidFill>
              <a:latin typeface="Calibri"/>
            </a:endParaRPr>
          </a:p>
        </p:txBody>
      </p:sp>
      <p:sp>
        <p:nvSpPr>
          <p:cNvPr id="15" name="Rectangle: Rounded Corners 14">
            <a:extLst>
              <a:ext uri="{FF2B5EF4-FFF2-40B4-BE49-F238E27FC236}">
                <a16:creationId xmlns:a16="http://schemas.microsoft.com/office/drawing/2014/main" id="{742849C9-D10A-43C3-8876-DEEFBCEA0333}"/>
              </a:ext>
            </a:extLst>
          </p:cNvPr>
          <p:cNvSpPr/>
          <p:nvPr/>
        </p:nvSpPr>
        <p:spPr>
          <a:xfrm>
            <a:off x="3673179" y="5943604"/>
            <a:ext cx="1603561" cy="262462"/>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a:extLst>
              <a:ext uri="{FF2B5EF4-FFF2-40B4-BE49-F238E27FC236}">
                <a16:creationId xmlns:a16="http://schemas.microsoft.com/office/drawing/2014/main" id="{902EA83B-2E33-4E5B-96B4-AEC6D94E748B}"/>
              </a:ext>
            </a:extLst>
          </p:cNvPr>
          <p:cNvPicPr>
            <a:picLocks noChangeAspect="1" noChangeArrowheads="1"/>
          </p:cNvPicPr>
          <p:nvPr/>
        </p:nvPicPr>
        <p:blipFill>
          <a:blip r:embed="rId4" cstate="print"/>
          <a:srcRect/>
          <a:stretch>
            <a:fillRect/>
          </a:stretch>
        </p:blipFill>
        <p:spPr bwMode="auto">
          <a:xfrm>
            <a:off x="5220318" y="5646009"/>
            <a:ext cx="215215" cy="214853"/>
          </a:xfrm>
          <a:prstGeom prst="rect">
            <a:avLst/>
          </a:prstGeom>
          <a:noFill/>
          <a:ln w="9525">
            <a:noFill/>
            <a:miter lim="800000"/>
            <a:headEnd/>
            <a:tailEnd/>
          </a:ln>
        </p:spPr>
      </p:pic>
    </p:spTree>
    <p:extLst>
      <p:ext uri="{BB962C8B-B14F-4D97-AF65-F5344CB8AC3E}">
        <p14:creationId xmlns:p14="http://schemas.microsoft.com/office/powerpoint/2010/main" val="26880748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8BF788A-1C92-4C4C-8622-099D831B1B99}"/>
              </a:ext>
            </a:extLst>
          </p:cNvPr>
          <p:cNvSpPr>
            <a:spLocks noGrp="1"/>
          </p:cNvSpPr>
          <p:nvPr>
            <p:ph type="subTitle" idx="1"/>
          </p:nvPr>
        </p:nvSpPr>
        <p:spPr>
          <a:xfrm>
            <a:off x="1371600" y="3886200"/>
            <a:ext cx="6400800" cy="1752600"/>
          </a:xfrm>
        </p:spPr>
        <p:txBody>
          <a:bodyPr/>
          <a:lstStyle/>
          <a:p>
            <a:endParaRPr lang="en-US"/>
          </a:p>
        </p:txBody>
      </p:sp>
      <p:sp>
        <p:nvSpPr>
          <p:cNvPr id="4" name="Slide Number Placeholder 3">
            <a:extLst>
              <a:ext uri="{FF2B5EF4-FFF2-40B4-BE49-F238E27FC236}">
                <a16:creationId xmlns:a16="http://schemas.microsoft.com/office/drawing/2014/main" id="{0F3E3DF6-5AB9-46A0-B3FF-23CAC47FEDDB}"/>
              </a:ext>
            </a:extLst>
          </p:cNvPr>
          <p:cNvSpPr>
            <a:spLocks noGrp="1"/>
          </p:cNvSpPr>
          <p:nvPr>
            <p:ph type="sldNum" sz="quarter" idx="12"/>
          </p:nvPr>
        </p:nvSpPr>
        <p:spPr>
          <a:xfrm>
            <a:off x="6553200" y="6356350"/>
            <a:ext cx="2133600" cy="365125"/>
          </a:xfrm>
        </p:spPr>
        <p:txBody>
          <a:bodyPr/>
          <a:lstStyle/>
          <a:p>
            <a:fld id="{B6F15528-21DE-4FAA-801E-634DDDAF4B2B}" type="slidenum">
              <a:rPr lang="en-US" smtClean="0"/>
              <a:pPr/>
              <a:t>80</a:t>
            </a:fld>
            <a:endParaRPr lang="en-US"/>
          </a:p>
        </p:txBody>
      </p:sp>
      <p:pic>
        <p:nvPicPr>
          <p:cNvPr id="5" name="Picture 4">
            <a:extLst>
              <a:ext uri="{FF2B5EF4-FFF2-40B4-BE49-F238E27FC236}">
                <a16:creationId xmlns:a16="http://schemas.microsoft.com/office/drawing/2014/main" id="{ECE4FF88-B0B4-406A-A639-272525199B06}"/>
              </a:ext>
            </a:extLst>
          </p:cNvPr>
          <p:cNvPicPr>
            <a:picLocks noChangeAspect="1"/>
          </p:cNvPicPr>
          <p:nvPr/>
        </p:nvPicPr>
        <p:blipFill>
          <a:blip r:embed="rId3"/>
          <a:stretch>
            <a:fillRect/>
          </a:stretch>
        </p:blipFill>
        <p:spPr>
          <a:xfrm>
            <a:off x="1000837" y="226105"/>
            <a:ext cx="7164105" cy="6356350"/>
          </a:xfrm>
          <a:prstGeom prst="rect">
            <a:avLst/>
          </a:prstGeom>
        </p:spPr>
      </p:pic>
      <p:sp>
        <p:nvSpPr>
          <p:cNvPr id="9" name="Rectangle: Rounded Corners 8">
            <a:extLst>
              <a:ext uri="{FF2B5EF4-FFF2-40B4-BE49-F238E27FC236}">
                <a16:creationId xmlns:a16="http://schemas.microsoft.com/office/drawing/2014/main" id="{8826F82D-94C8-4B01-B24E-19CC870DC1B7}"/>
              </a:ext>
            </a:extLst>
          </p:cNvPr>
          <p:cNvSpPr/>
          <p:nvPr/>
        </p:nvSpPr>
        <p:spPr>
          <a:xfrm>
            <a:off x="1239570" y="6290584"/>
            <a:ext cx="1461297" cy="228523"/>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a:extLst>
              <a:ext uri="{FF2B5EF4-FFF2-40B4-BE49-F238E27FC236}">
                <a16:creationId xmlns:a16="http://schemas.microsoft.com/office/drawing/2014/main" id="{902EA83B-2E33-4E5B-96B4-AEC6D94E748B}"/>
              </a:ext>
            </a:extLst>
          </p:cNvPr>
          <p:cNvPicPr>
            <a:picLocks noChangeAspect="1" noChangeArrowheads="1"/>
          </p:cNvPicPr>
          <p:nvPr/>
        </p:nvPicPr>
        <p:blipFill>
          <a:blip r:embed="rId4" cstate="print"/>
          <a:srcRect/>
          <a:stretch>
            <a:fillRect/>
          </a:stretch>
        </p:blipFill>
        <p:spPr bwMode="auto">
          <a:xfrm>
            <a:off x="3254512" y="5858097"/>
            <a:ext cx="215215" cy="214853"/>
          </a:xfrm>
          <a:prstGeom prst="rect">
            <a:avLst/>
          </a:prstGeom>
          <a:noFill/>
          <a:ln w="9525">
            <a:noFill/>
            <a:miter lim="800000"/>
            <a:headEnd/>
            <a:tailEnd/>
          </a:ln>
        </p:spPr>
      </p:pic>
      <p:pic>
        <p:nvPicPr>
          <p:cNvPr id="7" name="Picture 2">
            <a:extLst>
              <a:ext uri="{FF2B5EF4-FFF2-40B4-BE49-F238E27FC236}">
                <a16:creationId xmlns:a16="http://schemas.microsoft.com/office/drawing/2014/main" id="{95D6F346-803B-4F74-965E-2798C28890BA}"/>
              </a:ext>
            </a:extLst>
          </p:cNvPr>
          <p:cNvPicPr>
            <a:picLocks noChangeAspect="1" noChangeArrowheads="1"/>
          </p:cNvPicPr>
          <p:nvPr/>
        </p:nvPicPr>
        <p:blipFill>
          <a:blip r:embed="rId4" cstate="print"/>
          <a:srcRect/>
          <a:stretch>
            <a:fillRect/>
          </a:stretch>
        </p:blipFill>
        <p:spPr bwMode="auto">
          <a:xfrm>
            <a:off x="2978423" y="6058367"/>
            <a:ext cx="215215" cy="214853"/>
          </a:xfrm>
          <a:prstGeom prst="rect">
            <a:avLst/>
          </a:prstGeom>
          <a:noFill/>
          <a:ln w="9525">
            <a:noFill/>
            <a:miter lim="800000"/>
            <a:headEnd/>
            <a:tailEnd/>
          </a:ln>
        </p:spPr>
      </p:pic>
      <p:sp>
        <p:nvSpPr>
          <p:cNvPr id="8" name="Left Brace 7">
            <a:extLst>
              <a:ext uri="{FF2B5EF4-FFF2-40B4-BE49-F238E27FC236}">
                <a16:creationId xmlns:a16="http://schemas.microsoft.com/office/drawing/2014/main" id="{2832F84B-8C1E-46B8-9176-B2A138ED4396}"/>
              </a:ext>
            </a:extLst>
          </p:cNvPr>
          <p:cNvSpPr/>
          <p:nvPr/>
        </p:nvSpPr>
        <p:spPr>
          <a:xfrm>
            <a:off x="2700867" y="5842531"/>
            <a:ext cx="1685937" cy="1015470"/>
          </a:xfrm>
          <a:prstGeom prst="leftBrace">
            <a:avLst>
              <a:gd name="adj1" fmla="val 4913"/>
              <a:gd name="adj2" fmla="val 55267"/>
            </a:avLst>
          </a:prstGeom>
          <a:noFill/>
          <a:ln w="28575" cap="flat" cmpd="sng" algn="ctr">
            <a:solidFill>
              <a:srgbClr val="7030A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B2C0FDBA-46F3-4829-9C29-737AC9216FD1}"/>
              </a:ext>
            </a:extLst>
          </p:cNvPr>
          <p:cNvSpPr txBox="1"/>
          <p:nvPr/>
        </p:nvSpPr>
        <p:spPr>
          <a:xfrm>
            <a:off x="3569076" y="5868788"/>
            <a:ext cx="3653018" cy="984885"/>
          </a:xfrm>
          <a:prstGeom prst="rect">
            <a:avLst/>
          </a:prstGeom>
          <a:noFill/>
        </p:spPr>
        <p:txBody>
          <a:bodyPr wrap="square" rtlCol="0">
            <a:spAutoFit/>
          </a:bodyPr>
          <a:lstStyle/>
          <a:p>
            <a:pPr>
              <a:spcAft>
                <a:spcPts val="600"/>
              </a:spcAft>
            </a:pPr>
            <a:r>
              <a:rPr lang="en-US" sz="1600" dirty="0">
                <a:solidFill>
                  <a:prstClr val="black"/>
                </a:solidFill>
                <a:latin typeface="Calibri"/>
              </a:rPr>
              <a:t>Solubility and pH</a:t>
            </a:r>
          </a:p>
          <a:p>
            <a:pPr>
              <a:spcAft>
                <a:spcPts val="600"/>
              </a:spcAft>
            </a:pPr>
            <a:r>
              <a:rPr lang="en-US" sz="1600" i="1" dirty="0" err="1">
                <a:solidFill>
                  <a:prstClr val="black"/>
                </a:solidFill>
                <a:latin typeface="Calibri"/>
              </a:rPr>
              <a:t>K</a:t>
            </a:r>
            <a:r>
              <a:rPr lang="en-US" sz="1600" baseline="-25000" dirty="0" err="1">
                <a:solidFill>
                  <a:prstClr val="black"/>
                </a:solidFill>
                <a:latin typeface="Calibri"/>
              </a:rPr>
              <a:t>sp</a:t>
            </a:r>
            <a:r>
              <a:rPr lang="en-US" sz="1600" dirty="0">
                <a:solidFill>
                  <a:prstClr val="black"/>
                </a:solidFill>
                <a:latin typeface="Calibri"/>
              </a:rPr>
              <a:t> and </a:t>
            </a:r>
            <a:r>
              <a:rPr lang="en-US" sz="1600" i="1" dirty="0" err="1">
                <a:solidFill>
                  <a:prstClr val="black"/>
                </a:solidFill>
                <a:latin typeface="Calibri"/>
              </a:rPr>
              <a:t>K</a:t>
            </a:r>
            <a:r>
              <a:rPr lang="en-US" sz="1600" baseline="-25000" dirty="0" err="1">
                <a:solidFill>
                  <a:prstClr val="black"/>
                </a:solidFill>
                <a:latin typeface="Calibri"/>
              </a:rPr>
              <a:t>f</a:t>
            </a:r>
            <a:endParaRPr lang="en-US" sz="1600" baseline="-25000" dirty="0">
              <a:solidFill>
                <a:prstClr val="black"/>
              </a:solidFill>
              <a:latin typeface="Calibri"/>
            </a:endParaRPr>
          </a:p>
          <a:p>
            <a:pPr>
              <a:spcAft>
                <a:spcPts val="600"/>
              </a:spcAft>
            </a:pPr>
            <a:r>
              <a:rPr lang="en-US" sz="1600" dirty="0">
                <a:solidFill>
                  <a:prstClr val="black"/>
                </a:solidFill>
                <a:latin typeface="Calibri"/>
              </a:rPr>
              <a:t>Photography</a:t>
            </a:r>
          </a:p>
        </p:txBody>
      </p:sp>
      <p:pic>
        <p:nvPicPr>
          <p:cNvPr id="12" name="Picture 2">
            <a:extLst>
              <a:ext uri="{FF2B5EF4-FFF2-40B4-BE49-F238E27FC236}">
                <a16:creationId xmlns:a16="http://schemas.microsoft.com/office/drawing/2014/main" id="{52176E75-0C75-4A75-8434-DB824718AAA8}"/>
              </a:ext>
            </a:extLst>
          </p:cNvPr>
          <p:cNvPicPr>
            <a:picLocks noChangeAspect="1" noChangeArrowheads="1"/>
          </p:cNvPicPr>
          <p:nvPr/>
        </p:nvPicPr>
        <p:blipFill>
          <a:blip r:embed="rId4" cstate="print"/>
          <a:srcRect/>
          <a:stretch>
            <a:fillRect/>
          </a:stretch>
        </p:blipFill>
        <p:spPr bwMode="auto">
          <a:xfrm>
            <a:off x="5098201" y="5900883"/>
            <a:ext cx="215215" cy="214853"/>
          </a:xfrm>
          <a:prstGeom prst="rect">
            <a:avLst/>
          </a:prstGeom>
          <a:noFill/>
          <a:ln w="9525">
            <a:noFill/>
            <a:miter lim="800000"/>
            <a:headEnd/>
            <a:tailEnd/>
          </a:ln>
        </p:spPr>
      </p:pic>
      <p:pic>
        <p:nvPicPr>
          <p:cNvPr id="13" name="Picture 2">
            <a:extLst>
              <a:ext uri="{FF2B5EF4-FFF2-40B4-BE49-F238E27FC236}">
                <a16:creationId xmlns:a16="http://schemas.microsoft.com/office/drawing/2014/main" id="{FB56F661-9857-455E-BBD2-A565122D9AA2}"/>
              </a:ext>
            </a:extLst>
          </p:cNvPr>
          <p:cNvPicPr>
            <a:picLocks noChangeAspect="1" noChangeArrowheads="1"/>
          </p:cNvPicPr>
          <p:nvPr/>
        </p:nvPicPr>
        <p:blipFill>
          <a:blip r:embed="rId4" cstate="print"/>
          <a:srcRect/>
          <a:stretch>
            <a:fillRect/>
          </a:stretch>
        </p:blipFill>
        <p:spPr bwMode="auto">
          <a:xfrm>
            <a:off x="4515712" y="6262340"/>
            <a:ext cx="215215" cy="214853"/>
          </a:xfrm>
          <a:prstGeom prst="rect">
            <a:avLst/>
          </a:prstGeom>
          <a:noFill/>
          <a:ln w="9525">
            <a:noFill/>
            <a:miter lim="800000"/>
            <a:headEnd/>
            <a:tailEnd/>
          </a:ln>
        </p:spPr>
      </p:pic>
    </p:spTree>
    <p:extLst>
      <p:ext uri="{BB962C8B-B14F-4D97-AF65-F5344CB8AC3E}">
        <p14:creationId xmlns:p14="http://schemas.microsoft.com/office/powerpoint/2010/main" val="39445615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026" name="Picture 2" descr="http://www.guidetofilmphotography.com/photos/35mm-film.jpg"/>
          <p:cNvPicPr>
            <a:picLocks noChangeAspect="1" noChangeArrowheads="1"/>
          </p:cNvPicPr>
          <p:nvPr/>
        </p:nvPicPr>
        <p:blipFill>
          <a:blip r:embed="rId2" cstate="print"/>
          <a:srcRect/>
          <a:stretch>
            <a:fillRect/>
          </a:stretch>
        </p:blipFill>
        <p:spPr bwMode="auto">
          <a:xfrm>
            <a:off x="393615" y="4401169"/>
            <a:ext cx="3224714" cy="1956569"/>
          </a:xfrm>
          <a:prstGeom prst="rect">
            <a:avLst/>
          </a:prstGeom>
          <a:noFill/>
        </p:spPr>
      </p:pic>
      <p:sp>
        <p:nvSpPr>
          <p:cNvPr id="4" name="Title 1"/>
          <p:cNvSpPr txBox="1">
            <a:spLocks/>
          </p:cNvSpPr>
          <p:nvPr/>
        </p:nvSpPr>
        <p:spPr>
          <a:xfrm>
            <a:off x="1455381" y="7300"/>
            <a:ext cx="6229350" cy="1143000"/>
          </a:xfrm>
          <a:prstGeom prst="rect">
            <a:avLst/>
          </a:prstGeom>
        </p:spPr>
        <p:txBody>
          <a:bodyPr vert="horz" lIns="91440" tIns="45720" rIns="91440" bIns="45720" rtlCol="0" anchor="ctr">
            <a:normAutofit/>
          </a:bodyPr>
          <a:lstStyle/>
          <a:p>
            <a:pPr lvl="0" algn="ctr">
              <a:spcBef>
                <a:spcPct val="0"/>
              </a:spcBef>
              <a:defRPr/>
            </a:pPr>
            <a:r>
              <a:rPr lang="en-US" sz="3600" i="1" u="sng" kern="0" dirty="0" err="1">
                <a:solidFill>
                  <a:sysClr val="windowText" lastClr="000000"/>
                </a:solidFill>
                <a:latin typeface="Calibri"/>
                <a:ea typeface="+mj-ea"/>
                <a:cs typeface="+mj-cs"/>
              </a:rPr>
              <a:t>K</a:t>
            </a:r>
            <a:r>
              <a:rPr lang="en-US" sz="3600" u="sng" kern="0" baseline="-25000" dirty="0" err="1">
                <a:solidFill>
                  <a:sysClr val="windowText" lastClr="000000"/>
                </a:solidFill>
                <a:latin typeface="Calibri"/>
                <a:ea typeface="+mj-ea"/>
                <a:cs typeface="+mj-cs"/>
              </a:rPr>
              <a:t>sp</a:t>
            </a:r>
            <a:r>
              <a:rPr lang="en-US" sz="3600" u="sng" kern="0" dirty="0">
                <a:solidFill>
                  <a:sysClr val="windowText" lastClr="000000"/>
                </a:solidFill>
                <a:latin typeface="Calibri"/>
                <a:ea typeface="+mj-ea"/>
                <a:cs typeface="+mj-cs"/>
              </a:rPr>
              <a:t>, </a:t>
            </a:r>
            <a:r>
              <a:rPr lang="en-US" sz="3600" i="1" u="sng" kern="0" dirty="0" err="1">
                <a:solidFill>
                  <a:sysClr val="windowText" lastClr="000000"/>
                </a:solidFill>
                <a:latin typeface="Calibri"/>
                <a:ea typeface="+mj-ea"/>
                <a:cs typeface="+mj-cs"/>
              </a:rPr>
              <a:t>K</a:t>
            </a:r>
            <a:r>
              <a:rPr lang="en-US" sz="3600" u="sng" kern="0" baseline="-25000" dirty="0" err="1">
                <a:solidFill>
                  <a:sysClr val="windowText" lastClr="000000"/>
                </a:solidFill>
                <a:latin typeface="Calibri"/>
                <a:ea typeface="+mj-ea"/>
                <a:cs typeface="+mj-cs"/>
              </a:rPr>
              <a:t>f</a:t>
            </a:r>
            <a:r>
              <a:rPr lang="en-US" sz="3600" u="sng" kern="0" dirty="0">
                <a:solidFill>
                  <a:sysClr val="windowText" lastClr="000000"/>
                </a:solidFill>
                <a:latin typeface="Calibri"/>
              </a:rPr>
              <a:t> and Photography</a:t>
            </a:r>
            <a:r>
              <a:rPr lang="en-US" sz="3600" u="sng" kern="0" baseline="-25000" dirty="0">
                <a:solidFill>
                  <a:sysClr val="windowText" lastClr="000000"/>
                </a:solidFill>
                <a:latin typeface="Calibri"/>
                <a:ea typeface="+mj-ea"/>
                <a:cs typeface="+mj-cs"/>
              </a:rPr>
              <a:t> </a:t>
            </a:r>
            <a:endParaRPr kumimoji="0" lang="en-US" sz="3600" b="0" i="0" u="sng" strike="noStrike" kern="1200" cap="none" spc="0" normalizeH="0" baseline="-25000" noProof="0" dirty="0">
              <a:ln>
                <a:noFill/>
              </a:ln>
              <a:solidFill>
                <a:sysClr val="windowText" lastClr="000000"/>
              </a:solidFill>
              <a:effectLst/>
              <a:uLnTx/>
              <a:uFillTx/>
              <a:latin typeface="Calibri"/>
              <a:ea typeface="+mj-ea"/>
              <a:cs typeface="+mj-cs"/>
            </a:endParaRPr>
          </a:p>
        </p:txBody>
      </p:sp>
      <p:pic>
        <p:nvPicPr>
          <p:cNvPr id="769028" name="Picture 4" descr="http://s.hswstatic.com/gif/photography-supplies-3.jpg"/>
          <p:cNvPicPr>
            <a:picLocks noChangeAspect="1" noChangeArrowheads="1"/>
          </p:cNvPicPr>
          <p:nvPr/>
        </p:nvPicPr>
        <p:blipFill>
          <a:blip r:embed="rId3" cstate="print"/>
          <a:srcRect/>
          <a:stretch>
            <a:fillRect/>
          </a:stretch>
        </p:blipFill>
        <p:spPr bwMode="auto">
          <a:xfrm>
            <a:off x="5599162" y="1082983"/>
            <a:ext cx="2547815" cy="2547815"/>
          </a:xfrm>
          <a:prstGeom prst="rect">
            <a:avLst/>
          </a:prstGeom>
          <a:noFill/>
        </p:spPr>
      </p:pic>
      <p:pic>
        <p:nvPicPr>
          <p:cNvPr id="769029" name="Picture 5"/>
          <p:cNvPicPr>
            <a:picLocks noChangeAspect="1" noChangeArrowheads="1"/>
          </p:cNvPicPr>
          <p:nvPr/>
        </p:nvPicPr>
        <p:blipFill>
          <a:blip r:embed="rId4" cstate="print"/>
          <a:srcRect/>
          <a:stretch>
            <a:fillRect/>
          </a:stretch>
        </p:blipFill>
        <p:spPr bwMode="auto">
          <a:xfrm>
            <a:off x="301450" y="1123323"/>
            <a:ext cx="3966238" cy="2622835"/>
          </a:xfrm>
          <a:prstGeom prst="rect">
            <a:avLst/>
          </a:prstGeom>
          <a:noFill/>
          <a:ln w="9525">
            <a:noFill/>
            <a:miter lim="800000"/>
            <a:headEnd/>
            <a:tailEnd/>
          </a:ln>
        </p:spPr>
      </p:pic>
      <p:pic>
        <p:nvPicPr>
          <p:cNvPr id="769033" name="Picture 9" descr="http://petapixel.com/assets/uploads/2015/03/costco.jpg"/>
          <p:cNvPicPr>
            <a:picLocks noChangeAspect="1" noChangeArrowheads="1"/>
          </p:cNvPicPr>
          <p:nvPr/>
        </p:nvPicPr>
        <p:blipFill>
          <a:blip r:embed="rId5" cstate="print"/>
          <a:srcRect/>
          <a:stretch>
            <a:fillRect/>
          </a:stretch>
        </p:blipFill>
        <p:spPr bwMode="auto">
          <a:xfrm>
            <a:off x="5762553" y="4616870"/>
            <a:ext cx="2958728" cy="2080356"/>
          </a:xfrm>
          <a:prstGeom prst="rect">
            <a:avLst/>
          </a:prstGeom>
          <a:noFill/>
        </p:spPr>
      </p:pic>
      <p:pic>
        <p:nvPicPr>
          <p:cNvPr id="769031" name="Picture 7" descr="https://s-media-cache-ak0.pinimg.com/736x/2b/a9/17/2ba9177a30f9e4779bedc607a47c0522.jpg"/>
          <p:cNvPicPr>
            <a:picLocks noChangeAspect="1" noChangeArrowheads="1"/>
          </p:cNvPicPr>
          <p:nvPr/>
        </p:nvPicPr>
        <p:blipFill>
          <a:blip r:embed="rId6" cstate="print"/>
          <a:srcRect/>
          <a:stretch>
            <a:fillRect/>
          </a:stretch>
        </p:blipFill>
        <p:spPr bwMode="auto">
          <a:xfrm>
            <a:off x="4375879" y="3956103"/>
            <a:ext cx="2256030" cy="1351269"/>
          </a:xfrm>
          <a:prstGeom prst="rect">
            <a:avLst/>
          </a:prstGeom>
          <a:noFill/>
        </p:spPr>
      </p:pic>
      <p:cxnSp>
        <p:nvCxnSpPr>
          <p:cNvPr id="10" name="Straight Arrow Connector 9"/>
          <p:cNvCxnSpPr/>
          <p:nvPr/>
        </p:nvCxnSpPr>
        <p:spPr>
          <a:xfrm>
            <a:off x="3930231" y="2371410"/>
            <a:ext cx="1296237"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185327" y="2734825"/>
            <a:ext cx="2394508" cy="173669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372548" y="5526594"/>
            <a:ext cx="1410467"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Slide Number Placeholder 18"/>
          <p:cNvSpPr>
            <a:spLocks noGrp="1"/>
          </p:cNvSpPr>
          <p:nvPr>
            <p:ph type="sldNum" sz="quarter" idx="12"/>
          </p:nvPr>
        </p:nvSpPr>
        <p:spPr/>
        <p:txBody>
          <a:bodyPr/>
          <a:lstStyle/>
          <a:p>
            <a:pPr>
              <a:defRPr/>
            </a:pPr>
            <a:fld id="{7FA068C2-B74B-44DB-83B7-4E40E99BD786}" type="slidenum">
              <a:rPr lang="en-US" smtClean="0">
                <a:solidFill>
                  <a:srgbClr val="000000"/>
                </a:solidFill>
              </a:rPr>
              <a:pPr>
                <a:defRPr/>
              </a:pPr>
              <a:t>81</a:t>
            </a:fld>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690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69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690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690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ages.flatworldknowledge.com/averillfwk/averillfwk-fig04_x011.jpg"/>
          <p:cNvPicPr>
            <a:picLocks noChangeAspect="1" noChangeArrowheads="1"/>
          </p:cNvPicPr>
          <p:nvPr/>
        </p:nvPicPr>
        <p:blipFill>
          <a:blip r:embed="rId2" cstate="print"/>
          <a:srcRect/>
          <a:stretch>
            <a:fillRect/>
          </a:stretch>
        </p:blipFill>
        <p:spPr bwMode="auto">
          <a:xfrm>
            <a:off x="4149968" y="3838472"/>
            <a:ext cx="2306715" cy="2761027"/>
          </a:xfrm>
          <a:prstGeom prst="rect">
            <a:avLst/>
          </a:prstGeom>
          <a:noFill/>
        </p:spPr>
      </p:pic>
      <p:sp>
        <p:nvSpPr>
          <p:cNvPr id="7" name="Title 1"/>
          <p:cNvSpPr txBox="1">
            <a:spLocks/>
          </p:cNvSpPr>
          <p:nvPr/>
        </p:nvSpPr>
        <p:spPr>
          <a:xfrm>
            <a:off x="1455381" y="7300"/>
            <a:ext cx="6229350" cy="1143000"/>
          </a:xfrm>
          <a:prstGeom prst="rect">
            <a:avLst/>
          </a:prstGeom>
        </p:spPr>
        <p:txBody>
          <a:bodyPr vert="horz" lIns="91440" tIns="45720" rIns="91440" bIns="45720" rtlCol="0" anchor="ctr">
            <a:normAutofit/>
          </a:bodyPr>
          <a:lstStyle/>
          <a:p>
            <a:pPr lvl="0" algn="ctr">
              <a:spcBef>
                <a:spcPct val="0"/>
              </a:spcBef>
              <a:defRPr/>
            </a:pPr>
            <a:r>
              <a:rPr lang="en-US" sz="3600" i="1" u="sng" kern="0" dirty="0" err="1">
                <a:solidFill>
                  <a:sysClr val="windowText" lastClr="000000"/>
                </a:solidFill>
                <a:latin typeface="Calibri"/>
                <a:ea typeface="+mj-ea"/>
                <a:cs typeface="+mj-cs"/>
              </a:rPr>
              <a:t>K</a:t>
            </a:r>
            <a:r>
              <a:rPr lang="en-US" sz="3600" u="sng" kern="0" baseline="-25000" dirty="0" err="1">
                <a:solidFill>
                  <a:sysClr val="windowText" lastClr="000000"/>
                </a:solidFill>
                <a:latin typeface="Calibri"/>
                <a:ea typeface="+mj-ea"/>
                <a:cs typeface="+mj-cs"/>
              </a:rPr>
              <a:t>sp</a:t>
            </a:r>
            <a:r>
              <a:rPr lang="en-US" sz="3600" u="sng" kern="0" dirty="0">
                <a:solidFill>
                  <a:sysClr val="windowText" lastClr="000000"/>
                </a:solidFill>
                <a:latin typeface="Calibri"/>
                <a:ea typeface="+mj-ea"/>
                <a:cs typeface="+mj-cs"/>
              </a:rPr>
              <a:t>, </a:t>
            </a:r>
            <a:r>
              <a:rPr lang="en-US" sz="3600" i="1" u="sng" kern="0" dirty="0" err="1">
                <a:solidFill>
                  <a:sysClr val="windowText" lastClr="000000"/>
                </a:solidFill>
                <a:latin typeface="Calibri"/>
                <a:ea typeface="+mj-ea"/>
                <a:cs typeface="+mj-cs"/>
              </a:rPr>
              <a:t>K</a:t>
            </a:r>
            <a:r>
              <a:rPr lang="en-US" sz="3600" u="sng" kern="0" baseline="-25000" dirty="0" err="1">
                <a:solidFill>
                  <a:sysClr val="windowText" lastClr="000000"/>
                </a:solidFill>
                <a:latin typeface="Calibri"/>
                <a:ea typeface="+mj-ea"/>
                <a:cs typeface="+mj-cs"/>
              </a:rPr>
              <a:t>f</a:t>
            </a:r>
            <a:r>
              <a:rPr lang="en-US" sz="3600" u="sng" kern="0" dirty="0">
                <a:solidFill>
                  <a:sysClr val="windowText" lastClr="000000"/>
                </a:solidFill>
                <a:latin typeface="Calibri"/>
              </a:rPr>
              <a:t> and Photography</a:t>
            </a:r>
            <a:r>
              <a:rPr lang="en-US" sz="3600" u="sng" kern="0" baseline="-25000" dirty="0">
                <a:solidFill>
                  <a:sysClr val="windowText" lastClr="000000"/>
                </a:solidFill>
                <a:latin typeface="Calibri"/>
                <a:ea typeface="+mj-ea"/>
                <a:cs typeface="+mj-cs"/>
              </a:rPr>
              <a:t> </a:t>
            </a:r>
            <a:endParaRPr kumimoji="0" lang="en-US" sz="3600" b="0" i="0" u="sng" strike="noStrike" kern="1200" cap="none" spc="0" normalizeH="0" baseline="-25000" noProof="0" dirty="0">
              <a:ln>
                <a:noFill/>
              </a:ln>
              <a:solidFill>
                <a:sysClr val="windowText" lastClr="000000"/>
              </a:solidFill>
              <a:effectLst/>
              <a:uLnTx/>
              <a:uFillTx/>
              <a:latin typeface="Calibri"/>
              <a:ea typeface="+mj-ea"/>
              <a:cs typeface="+mj-cs"/>
            </a:endParaRPr>
          </a:p>
        </p:txBody>
      </p:sp>
      <p:pic>
        <p:nvPicPr>
          <p:cNvPr id="770056" name="Picture 8" descr="http://ffden-2.phys.uaf.edu/212_fall2003.web.dir/Mike_Kudenov%20/images/session7-agbr.gif"/>
          <p:cNvPicPr>
            <a:picLocks noChangeAspect="1" noChangeArrowheads="1"/>
          </p:cNvPicPr>
          <p:nvPr/>
        </p:nvPicPr>
        <p:blipFill>
          <a:blip r:embed="rId3" cstate="print"/>
          <a:srcRect/>
          <a:stretch>
            <a:fillRect/>
          </a:stretch>
        </p:blipFill>
        <p:spPr bwMode="auto">
          <a:xfrm>
            <a:off x="627848" y="3243363"/>
            <a:ext cx="2552700" cy="2257426"/>
          </a:xfrm>
          <a:prstGeom prst="rect">
            <a:avLst/>
          </a:prstGeom>
          <a:noFill/>
        </p:spPr>
      </p:pic>
      <p:sp>
        <p:nvSpPr>
          <p:cNvPr id="10" name="Rectangle 9"/>
          <p:cNvSpPr/>
          <p:nvPr/>
        </p:nvSpPr>
        <p:spPr>
          <a:xfrm>
            <a:off x="6437225" y="4728259"/>
            <a:ext cx="2706775" cy="1015663"/>
          </a:xfrm>
          <a:prstGeom prst="rect">
            <a:avLst/>
          </a:prstGeom>
        </p:spPr>
        <p:txBody>
          <a:bodyPr wrap="square">
            <a:spAutoFit/>
          </a:bodyPr>
          <a:lstStyle/>
          <a:p>
            <a:pPr marL="0" marR="0" lvl="3" indent="0" algn="ctr" defTabSz="914400" eaLnBrk="1" fontAlgn="auto" latinLnBrk="0" hangingPunct="1">
              <a:lnSpc>
                <a:spcPct val="100000"/>
              </a:lnSpc>
              <a:spcBef>
                <a:spcPct val="20000"/>
              </a:spcBef>
              <a:spcAft>
                <a:spcPts val="0"/>
              </a:spcAft>
              <a:buClrTx/>
              <a:buSzTx/>
              <a:buFontTx/>
              <a:buNone/>
              <a:tabLst/>
              <a:defRPr/>
            </a:pPr>
            <a:r>
              <a:rPr kumimoji="0" lang="en-US" altLang="en-US" sz="2000" b="0" i="0" u="none" strike="noStrike" kern="0" cap="none" spc="0" normalizeH="0" baseline="0" noProof="0" dirty="0">
                <a:ln>
                  <a:noFill/>
                </a:ln>
                <a:solidFill>
                  <a:srgbClr val="FF0000"/>
                </a:solidFill>
                <a:effectLst/>
                <a:uLnTx/>
                <a:uFillTx/>
                <a:latin typeface="Calibri" pitchFamily="34" charset="0"/>
              </a:rPr>
              <a:t>Unless you processes it the material will continue</a:t>
            </a:r>
            <a:r>
              <a:rPr kumimoji="0" lang="en-US" altLang="en-US" sz="2000" b="0" i="0" u="none" strike="noStrike" kern="0" cap="none" spc="0" normalizeH="0" noProof="0" dirty="0">
                <a:ln>
                  <a:noFill/>
                </a:ln>
                <a:solidFill>
                  <a:srgbClr val="FF0000"/>
                </a:solidFill>
                <a:effectLst/>
                <a:uLnTx/>
                <a:uFillTx/>
                <a:latin typeface="Calibri" pitchFamily="34" charset="0"/>
              </a:rPr>
              <a:t> to turn black.</a:t>
            </a:r>
            <a:endParaRPr kumimoji="0" lang="en-US" altLang="en-US" sz="2000" b="0" i="0" u="none" strike="noStrike" kern="0" cap="none" spc="0" normalizeH="0" baseline="0" noProof="0" dirty="0">
              <a:ln>
                <a:noFill/>
              </a:ln>
              <a:solidFill>
                <a:srgbClr val="FF0000"/>
              </a:solidFill>
              <a:effectLst/>
              <a:uLnTx/>
              <a:uFillTx/>
              <a:latin typeface="Calibri" pitchFamily="34" charset="0"/>
            </a:endParaRPr>
          </a:p>
        </p:txBody>
      </p:sp>
      <p:grpSp>
        <p:nvGrpSpPr>
          <p:cNvPr id="12" name="Group 12"/>
          <p:cNvGrpSpPr>
            <a:grpSpLocks/>
          </p:cNvGrpSpPr>
          <p:nvPr/>
        </p:nvGrpSpPr>
        <p:grpSpPr bwMode="auto">
          <a:xfrm>
            <a:off x="371785" y="5826952"/>
            <a:ext cx="3284540" cy="400050"/>
            <a:chOff x="-320" y="1464"/>
            <a:chExt cx="2069" cy="252"/>
          </a:xfrm>
        </p:grpSpPr>
        <p:sp>
          <p:nvSpPr>
            <p:cNvPr id="13" name="Text Box 8"/>
            <p:cNvSpPr txBox="1">
              <a:spLocks noChangeArrowheads="1"/>
            </p:cNvSpPr>
            <p:nvPr/>
          </p:nvSpPr>
          <p:spPr bwMode="auto">
            <a:xfrm>
              <a:off x="-320" y="1464"/>
              <a:ext cx="2069" cy="252"/>
            </a:xfrm>
            <a:prstGeom prst="rect">
              <a:avLst/>
            </a:prstGeom>
            <a:noFill/>
            <a:ln w="9525">
              <a:noFill/>
              <a:miter lim="800000"/>
              <a:headEnd/>
              <a:tailEnd/>
            </a:ln>
          </p:spPr>
          <p:txBody>
            <a:bodyPr wrap="none">
              <a:spAutoFit/>
            </a:bodyPr>
            <a:lstStyle/>
            <a:p>
              <a:pPr fontAlgn="base">
                <a:spcBef>
                  <a:spcPct val="0"/>
                </a:spcBef>
                <a:spcAft>
                  <a:spcPct val="0"/>
                </a:spcAft>
              </a:pPr>
              <a:r>
                <a:rPr lang="en-US" sz="2000" dirty="0" err="1">
                  <a:solidFill>
                    <a:srgbClr val="000000"/>
                  </a:solidFill>
                  <a:latin typeface="Calibri" pitchFamily="34" charset="0"/>
                </a:rPr>
                <a:t>AgBr</a:t>
              </a:r>
              <a:r>
                <a:rPr lang="en-US" sz="2000" dirty="0">
                  <a:solidFill>
                    <a:srgbClr val="000000"/>
                  </a:solidFill>
                  <a:latin typeface="Calibri" pitchFamily="34" charset="0"/>
                </a:rPr>
                <a:t>(</a:t>
              </a:r>
              <a:r>
                <a:rPr lang="en-US" sz="2000" i="1" dirty="0">
                  <a:solidFill>
                    <a:srgbClr val="000000"/>
                  </a:solidFill>
                  <a:latin typeface="Calibri" pitchFamily="34" charset="0"/>
                </a:rPr>
                <a:t>s</a:t>
              </a:r>
              <a:r>
                <a:rPr lang="en-US" sz="2000" dirty="0">
                  <a:solidFill>
                    <a:srgbClr val="000000"/>
                  </a:solidFill>
                  <a:latin typeface="Calibri" pitchFamily="34" charset="0"/>
                </a:rPr>
                <a:t>)            </a:t>
              </a:r>
              <a:r>
                <a:rPr lang="en-US" sz="2000" dirty="0" err="1">
                  <a:solidFill>
                    <a:srgbClr val="000000"/>
                  </a:solidFill>
                  <a:latin typeface="Calibri" pitchFamily="34" charset="0"/>
                </a:rPr>
                <a:t>AgBr</a:t>
              </a:r>
              <a:r>
                <a:rPr lang="en-US" sz="2000" dirty="0">
                  <a:solidFill>
                    <a:srgbClr val="000000"/>
                  </a:solidFill>
                  <a:latin typeface="Calibri" pitchFamily="34" charset="0"/>
                </a:rPr>
                <a:t>*(</a:t>
              </a:r>
              <a:r>
                <a:rPr lang="en-US" sz="2000" i="1" dirty="0">
                  <a:solidFill>
                    <a:srgbClr val="000000"/>
                  </a:solidFill>
                  <a:latin typeface="Calibri" pitchFamily="34" charset="0"/>
                </a:rPr>
                <a:t>s</a:t>
              </a:r>
              <a:r>
                <a:rPr lang="en-US" sz="2000" dirty="0">
                  <a:solidFill>
                    <a:srgbClr val="000000"/>
                  </a:solidFill>
                  <a:latin typeface="Calibri" pitchFamily="34" charset="0"/>
                </a:rPr>
                <a:t>) + Ag(</a:t>
              </a:r>
              <a:r>
                <a:rPr lang="en-US" sz="2000" i="1" dirty="0">
                  <a:solidFill>
                    <a:srgbClr val="000000"/>
                  </a:solidFill>
                  <a:latin typeface="Calibri" pitchFamily="34" charset="0"/>
                </a:rPr>
                <a:t>s</a:t>
              </a:r>
              <a:r>
                <a:rPr lang="en-US" sz="2000" dirty="0">
                  <a:solidFill>
                    <a:srgbClr val="000000"/>
                  </a:solidFill>
                  <a:latin typeface="Calibri" pitchFamily="34" charset="0"/>
                </a:rPr>
                <a:t>)</a:t>
              </a:r>
            </a:p>
          </p:txBody>
        </p:sp>
        <p:sp>
          <p:nvSpPr>
            <p:cNvPr id="14" name="Line 9"/>
            <p:cNvSpPr>
              <a:spLocks noChangeShapeType="1"/>
            </p:cNvSpPr>
            <p:nvPr/>
          </p:nvSpPr>
          <p:spPr bwMode="auto">
            <a:xfrm>
              <a:off x="269" y="1595"/>
              <a:ext cx="322"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000">
                <a:solidFill>
                  <a:srgbClr val="000000"/>
                </a:solidFill>
                <a:latin typeface="Calibri" pitchFamily="34" charset="0"/>
              </a:endParaRPr>
            </a:p>
          </p:txBody>
        </p:sp>
      </p:grpSp>
      <p:sp>
        <p:nvSpPr>
          <p:cNvPr id="16" name="TextBox 15"/>
          <p:cNvSpPr txBox="1"/>
          <p:nvPr/>
        </p:nvSpPr>
        <p:spPr>
          <a:xfrm>
            <a:off x="180873" y="6270155"/>
            <a:ext cx="1256044" cy="369332"/>
          </a:xfrm>
          <a:prstGeom prst="rect">
            <a:avLst/>
          </a:prstGeom>
          <a:noFill/>
        </p:spPr>
        <p:txBody>
          <a:bodyPr wrap="square" rtlCol="0">
            <a:spAutoFit/>
          </a:bodyPr>
          <a:lstStyle/>
          <a:p>
            <a:pPr algn="ctr"/>
            <a:r>
              <a:rPr lang="en-US" dirty="0">
                <a:latin typeface="Calibri" pitchFamily="34" charset="0"/>
              </a:rPr>
              <a:t>colorless</a:t>
            </a:r>
          </a:p>
        </p:txBody>
      </p:sp>
      <p:sp>
        <p:nvSpPr>
          <p:cNvPr id="17" name="TextBox 16"/>
          <p:cNvSpPr txBox="1"/>
          <p:nvPr/>
        </p:nvSpPr>
        <p:spPr>
          <a:xfrm>
            <a:off x="2564009" y="6281876"/>
            <a:ext cx="1256044" cy="369332"/>
          </a:xfrm>
          <a:prstGeom prst="rect">
            <a:avLst/>
          </a:prstGeom>
          <a:noFill/>
        </p:spPr>
        <p:txBody>
          <a:bodyPr wrap="square" rtlCol="0">
            <a:spAutoFit/>
          </a:bodyPr>
          <a:lstStyle/>
          <a:p>
            <a:pPr algn="ctr"/>
            <a:r>
              <a:rPr lang="en-US" dirty="0">
                <a:latin typeface="Calibri" pitchFamily="34" charset="0"/>
              </a:rPr>
              <a:t>black</a:t>
            </a:r>
          </a:p>
        </p:txBody>
      </p:sp>
      <p:pic>
        <p:nvPicPr>
          <p:cNvPr id="770058" name="Picture 10" descr="http://www.redorbit.com/media/uploads/2004/10/0_a3c0877d59d925f86a0919e67588be41.jpg"/>
          <p:cNvPicPr>
            <a:picLocks noChangeAspect="1" noChangeArrowheads="1"/>
          </p:cNvPicPr>
          <p:nvPr/>
        </p:nvPicPr>
        <p:blipFill>
          <a:blip r:embed="rId4" cstate="print"/>
          <a:srcRect/>
          <a:stretch>
            <a:fillRect/>
          </a:stretch>
        </p:blipFill>
        <p:spPr bwMode="auto">
          <a:xfrm>
            <a:off x="969476" y="1170627"/>
            <a:ext cx="1785189" cy="1652953"/>
          </a:xfrm>
          <a:prstGeom prst="rect">
            <a:avLst/>
          </a:prstGeom>
          <a:noFill/>
        </p:spPr>
      </p:pic>
      <p:cxnSp>
        <p:nvCxnSpPr>
          <p:cNvPr id="20" name="Straight Arrow Connector 19"/>
          <p:cNvCxnSpPr/>
          <p:nvPr/>
        </p:nvCxnSpPr>
        <p:spPr>
          <a:xfrm>
            <a:off x="2361348" y="2220679"/>
            <a:ext cx="753626" cy="24116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012396" y="2237299"/>
            <a:ext cx="1238042" cy="400110"/>
          </a:xfrm>
          <a:prstGeom prst="rect">
            <a:avLst/>
          </a:prstGeom>
        </p:spPr>
        <p:txBody>
          <a:bodyPr wrap="square">
            <a:spAutoFit/>
          </a:bodyPr>
          <a:lstStyle/>
          <a:p>
            <a:pPr marL="0" marR="0" lvl="3" indent="0" algn="ctr" defTabSz="914400" eaLnBrk="1" fontAlgn="auto" latinLnBrk="0" hangingPunct="1">
              <a:lnSpc>
                <a:spcPct val="100000"/>
              </a:lnSpc>
              <a:spcBef>
                <a:spcPct val="20000"/>
              </a:spcBef>
              <a:spcAft>
                <a:spcPts val="0"/>
              </a:spcAft>
              <a:buClrTx/>
              <a:buSzTx/>
              <a:buFontTx/>
              <a:buNone/>
              <a:tabLst/>
              <a:defRPr/>
            </a:pPr>
            <a:r>
              <a:rPr lang="en-US" altLang="en-US" sz="2000" kern="0" dirty="0">
                <a:solidFill>
                  <a:srgbClr val="FF0000"/>
                </a:solidFill>
                <a:latin typeface="Calibri" pitchFamily="34" charset="0"/>
              </a:rPr>
              <a:t>Ag</a:t>
            </a:r>
            <a:r>
              <a:rPr kumimoji="0" lang="en-US" altLang="en-US" sz="2000" b="0" i="0" u="none" strike="noStrike" kern="0" cap="none" spc="0" normalizeH="0" baseline="0" noProof="0" dirty="0">
                <a:ln>
                  <a:noFill/>
                </a:ln>
                <a:solidFill>
                  <a:srgbClr val="FF0000"/>
                </a:solidFill>
                <a:effectLst/>
                <a:uLnTx/>
                <a:uFillTx/>
                <a:latin typeface="Calibri" pitchFamily="34" charset="0"/>
              </a:rPr>
              <a:t>Br</a:t>
            </a:r>
            <a:r>
              <a:rPr kumimoji="0" lang="en-US" altLang="en-US" sz="2000" b="0" i="0" u="none" strike="noStrike" kern="0" cap="none" spc="0" normalizeH="0" noProof="0" dirty="0">
                <a:ln>
                  <a:noFill/>
                </a:ln>
                <a:solidFill>
                  <a:srgbClr val="FF0000"/>
                </a:solidFill>
                <a:effectLst/>
                <a:uLnTx/>
                <a:uFillTx/>
                <a:latin typeface="Calibri" pitchFamily="34" charset="0"/>
              </a:rPr>
              <a:t> Gel</a:t>
            </a:r>
            <a:endParaRPr kumimoji="0" lang="en-US" altLang="en-US" sz="2000" b="0" i="0" u="none" strike="noStrike" kern="0" cap="none" spc="0" normalizeH="0" baseline="0" noProof="0" dirty="0">
              <a:ln>
                <a:noFill/>
              </a:ln>
              <a:solidFill>
                <a:srgbClr val="FF0000"/>
              </a:solidFill>
              <a:effectLst/>
              <a:uLnTx/>
              <a:uFillTx/>
              <a:latin typeface="Calibri" pitchFamily="34" charset="0"/>
            </a:endParaRPr>
          </a:p>
        </p:txBody>
      </p:sp>
      <p:sp>
        <p:nvSpPr>
          <p:cNvPr id="770060" name="AutoShape 12" descr="Image result for camera film how does it wo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0062" name="AutoShape 14" descr="Image result for camera film how does it wo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70064" name="Picture 16" descr="https://jessedavidphotography.files.wordpress.com/2011/12/slr_camera.gif"/>
          <p:cNvPicPr>
            <a:picLocks noChangeAspect="1" noChangeArrowheads="1"/>
          </p:cNvPicPr>
          <p:nvPr/>
        </p:nvPicPr>
        <p:blipFill>
          <a:blip r:embed="rId5" cstate="print"/>
          <a:srcRect/>
          <a:stretch>
            <a:fillRect/>
          </a:stretch>
        </p:blipFill>
        <p:spPr bwMode="auto">
          <a:xfrm>
            <a:off x="4807959" y="914817"/>
            <a:ext cx="3220671" cy="2572285"/>
          </a:xfrm>
          <a:prstGeom prst="rect">
            <a:avLst/>
          </a:prstGeom>
          <a:noFill/>
        </p:spPr>
      </p:pic>
      <p:sp>
        <p:nvSpPr>
          <p:cNvPr id="26" name="Slide Number Placeholder 25"/>
          <p:cNvSpPr>
            <a:spLocks noGrp="1"/>
          </p:cNvSpPr>
          <p:nvPr>
            <p:ph type="sldNum" sz="quarter" idx="12"/>
          </p:nvPr>
        </p:nvSpPr>
        <p:spPr/>
        <p:txBody>
          <a:bodyPr/>
          <a:lstStyle/>
          <a:p>
            <a:pPr>
              <a:defRPr/>
            </a:pPr>
            <a:fld id="{7FA068C2-B74B-44DB-83B7-4E40E99BD786}" type="slidenum">
              <a:rPr lang="en-US" smtClean="0">
                <a:solidFill>
                  <a:srgbClr val="000000"/>
                </a:solidFill>
              </a:rPr>
              <a:pPr>
                <a:defRPr/>
              </a:pPr>
              <a:t>82</a:t>
            </a:fld>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00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005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7" grpId="0"/>
      <p:bldP spid="2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8" name="Picture 2" descr="http://upload.wikimedia.org/wikipedia/commons/thumb/b/b3/Photographic_processing.jpg/660px-Photographic_processing.jpg"/>
          <p:cNvPicPr>
            <a:picLocks noChangeAspect="1" noChangeArrowheads="1"/>
          </p:cNvPicPr>
          <p:nvPr/>
        </p:nvPicPr>
        <p:blipFill>
          <a:blip r:embed="rId2" cstate="print"/>
          <a:srcRect/>
          <a:stretch>
            <a:fillRect/>
          </a:stretch>
        </p:blipFill>
        <p:spPr bwMode="auto">
          <a:xfrm>
            <a:off x="0" y="667146"/>
            <a:ext cx="9144000" cy="2798619"/>
          </a:xfrm>
          <a:prstGeom prst="rect">
            <a:avLst/>
          </a:prstGeom>
          <a:noFill/>
        </p:spPr>
      </p:pic>
      <p:sp>
        <p:nvSpPr>
          <p:cNvPr id="3" name="Title 1"/>
          <p:cNvSpPr txBox="1">
            <a:spLocks/>
          </p:cNvSpPr>
          <p:nvPr/>
        </p:nvSpPr>
        <p:spPr>
          <a:xfrm>
            <a:off x="1455381" y="7300"/>
            <a:ext cx="6229350" cy="1143000"/>
          </a:xfrm>
          <a:prstGeom prst="rect">
            <a:avLst/>
          </a:prstGeom>
        </p:spPr>
        <p:txBody>
          <a:bodyPr vert="horz" lIns="91440" tIns="45720" rIns="91440" bIns="45720" rtlCol="0" anchor="ctr">
            <a:normAutofit/>
          </a:bodyPr>
          <a:lstStyle/>
          <a:p>
            <a:pPr lvl="0" algn="ctr">
              <a:spcBef>
                <a:spcPct val="0"/>
              </a:spcBef>
              <a:defRPr/>
            </a:pPr>
            <a:r>
              <a:rPr lang="en-US" sz="3600" i="1" u="sng" kern="0" dirty="0" err="1">
                <a:solidFill>
                  <a:sysClr val="windowText" lastClr="000000"/>
                </a:solidFill>
                <a:latin typeface="Calibri"/>
                <a:ea typeface="+mj-ea"/>
                <a:cs typeface="+mj-cs"/>
              </a:rPr>
              <a:t>K</a:t>
            </a:r>
            <a:r>
              <a:rPr lang="en-US" sz="3600" u="sng" kern="0" baseline="-25000" dirty="0" err="1">
                <a:solidFill>
                  <a:sysClr val="windowText" lastClr="000000"/>
                </a:solidFill>
                <a:latin typeface="Calibri"/>
                <a:ea typeface="+mj-ea"/>
                <a:cs typeface="+mj-cs"/>
              </a:rPr>
              <a:t>sp</a:t>
            </a:r>
            <a:r>
              <a:rPr lang="en-US" sz="3600" u="sng" kern="0" dirty="0">
                <a:solidFill>
                  <a:sysClr val="windowText" lastClr="000000"/>
                </a:solidFill>
                <a:latin typeface="Calibri"/>
                <a:ea typeface="+mj-ea"/>
                <a:cs typeface="+mj-cs"/>
              </a:rPr>
              <a:t>, </a:t>
            </a:r>
            <a:r>
              <a:rPr lang="en-US" sz="3600" i="1" u="sng" kern="0" dirty="0" err="1">
                <a:solidFill>
                  <a:sysClr val="windowText" lastClr="000000"/>
                </a:solidFill>
                <a:latin typeface="Calibri"/>
                <a:ea typeface="+mj-ea"/>
                <a:cs typeface="+mj-cs"/>
              </a:rPr>
              <a:t>K</a:t>
            </a:r>
            <a:r>
              <a:rPr lang="en-US" sz="3600" u="sng" kern="0" baseline="-25000" dirty="0" err="1">
                <a:solidFill>
                  <a:sysClr val="windowText" lastClr="000000"/>
                </a:solidFill>
                <a:latin typeface="Calibri"/>
                <a:ea typeface="+mj-ea"/>
                <a:cs typeface="+mj-cs"/>
              </a:rPr>
              <a:t>f</a:t>
            </a:r>
            <a:r>
              <a:rPr lang="en-US" sz="3600" u="sng" kern="0" dirty="0">
                <a:solidFill>
                  <a:sysClr val="windowText" lastClr="000000"/>
                </a:solidFill>
                <a:latin typeface="Calibri"/>
              </a:rPr>
              <a:t> and Photography</a:t>
            </a:r>
            <a:r>
              <a:rPr lang="en-US" sz="3600" u="sng" kern="0" baseline="-25000" dirty="0">
                <a:solidFill>
                  <a:sysClr val="windowText" lastClr="000000"/>
                </a:solidFill>
                <a:latin typeface="Calibri"/>
                <a:ea typeface="+mj-ea"/>
                <a:cs typeface="+mj-cs"/>
              </a:rPr>
              <a:t> </a:t>
            </a:r>
            <a:endParaRPr kumimoji="0" lang="en-US" sz="3600" b="0" i="0" u="sng" strike="noStrike" kern="1200" cap="none" spc="0" normalizeH="0" baseline="-25000" noProof="0" dirty="0">
              <a:ln>
                <a:noFill/>
              </a:ln>
              <a:solidFill>
                <a:sysClr val="windowText" lastClr="000000"/>
              </a:solidFill>
              <a:effectLst/>
              <a:uLnTx/>
              <a:uFillTx/>
              <a:latin typeface="Calibri"/>
              <a:ea typeface="+mj-ea"/>
              <a:cs typeface="+mj-cs"/>
            </a:endParaRPr>
          </a:p>
        </p:txBody>
      </p:sp>
      <p:sp>
        <p:nvSpPr>
          <p:cNvPr id="5" name="Rectangle 4"/>
          <p:cNvSpPr/>
          <p:nvPr/>
        </p:nvSpPr>
        <p:spPr>
          <a:xfrm>
            <a:off x="878051" y="3279146"/>
            <a:ext cx="7400584" cy="3046988"/>
          </a:xfrm>
          <a:prstGeom prst="rect">
            <a:avLst/>
          </a:prstGeom>
        </p:spPr>
        <p:txBody>
          <a:bodyPr wrap="square">
            <a:spAutoFit/>
          </a:bodyPr>
          <a:lstStyle/>
          <a:p>
            <a:pPr marL="342900" indent="-342900">
              <a:spcAft>
                <a:spcPts val="1200"/>
              </a:spcAft>
              <a:buFont typeface="+mj-lt"/>
              <a:buAutoNum type="arabicParenR" startAt="2"/>
            </a:pPr>
            <a:r>
              <a:rPr lang="en-US" dirty="0">
                <a:latin typeface="Calibri" pitchFamily="34" charset="0"/>
              </a:rPr>
              <a:t>The </a:t>
            </a:r>
            <a:r>
              <a:rPr lang="en-US" dirty="0">
                <a:solidFill>
                  <a:srgbClr val="FF0000"/>
                </a:solidFill>
                <a:latin typeface="Calibri" pitchFamily="34" charset="0"/>
              </a:rPr>
              <a:t>developer</a:t>
            </a:r>
            <a:r>
              <a:rPr lang="en-US" dirty="0">
                <a:latin typeface="Calibri" pitchFamily="34" charset="0"/>
              </a:rPr>
              <a:t> converts the latent image to macroscopic particles of </a:t>
            </a:r>
            <a:r>
              <a:rPr lang="en-US" dirty="0">
                <a:solidFill>
                  <a:srgbClr val="0000FF"/>
                </a:solidFill>
                <a:latin typeface="Calibri" pitchFamily="34" charset="0"/>
              </a:rPr>
              <a:t>metallic silver</a:t>
            </a:r>
            <a:r>
              <a:rPr lang="en-US" dirty="0">
                <a:latin typeface="Calibri" pitchFamily="34" charset="0"/>
              </a:rPr>
              <a:t>.</a:t>
            </a:r>
          </a:p>
          <a:p>
            <a:pPr marL="342900" indent="-342900">
              <a:spcAft>
                <a:spcPts val="1200"/>
              </a:spcAft>
              <a:buFont typeface="+mj-lt"/>
              <a:buAutoNum type="arabicParenR" startAt="2"/>
            </a:pPr>
            <a:r>
              <a:rPr lang="en-US" dirty="0">
                <a:latin typeface="Calibri" pitchFamily="34" charset="0"/>
              </a:rPr>
              <a:t>A</a:t>
            </a:r>
            <a:r>
              <a:rPr lang="en-US" dirty="0">
                <a:solidFill>
                  <a:srgbClr val="FF0000"/>
                </a:solidFill>
                <a:latin typeface="Calibri" pitchFamily="34" charset="0"/>
              </a:rPr>
              <a:t> stop bath</a:t>
            </a:r>
            <a:r>
              <a:rPr lang="en-US" dirty="0">
                <a:latin typeface="Calibri" pitchFamily="34" charset="0"/>
              </a:rPr>
              <a:t>,  typically a dilute solution of </a:t>
            </a:r>
            <a:r>
              <a:rPr lang="en-US" dirty="0">
                <a:solidFill>
                  <a:srgbClr val="0000FF"/>
                </a:solidFill>
                <a:latin typeface="Calibri" pitchFamily="34" charset="0"/>
              </a:rPr>
              <a:t>acetic acid or citric acid</a:t>
            </a:r>
            <a:r>
              <a:rPr lang="en-US" dirty="0">
                <a:latin typeface="Calibri" pitchFamily="34" charset="0"/>
              </a:rPr>
              <a:t>, halts the action of the developer. A rinse with clean water may be substituted.</a:t>
            </a:r>
          </a:p>
          <a:p>
            <a:pPr marL="342900" indent="-342900">
              <a:spcAft>
                <a:spcPts val="1200"/>
              </a:spcAft>
              <a:buFont typeface="+mj-lt"/>
              <a:buAutoNum type="arabicParenR" startAt="2"/>
            </a:pPr>
            <a:r>
              <a:rPr lang="en-US" dirty="0">
                <a:solidFill>
                  <a:srgbClr val="FF0000"/>
                </a:solidFill>
                <a:latin typeface="Calibri" pitchFamily="34" charset="0"/>
              </a:rPr>
              <a:t>The fixer</a:t>
            </a:r>
            <a:r>
              <a:rPr lang="en-US" dirty="0">
                <a:latin typeface="Calibri" pitchFamily="34" charset="0"/>
              </a:rPr>
              <a:t> makes the image permanent and light-resistant by dissolving remaining silver halide. A common fixer is hypo, specifically </a:t>
            </a:r>
            <a:r>
              <a:rPr lang="en-US" dirty="0">
                <a:solidFill>
                  <a:srgbClr val="0000FF"/>
                </a:solidFill>
                <a:latin typeface="Calibri" pitchFamily="34" charset="0"/>
              </a:rPr>
              <a:t>ammonium </a:t>
            </a:r>
            <a:r>
              <a:rPr lang="en-US" dirty="0" err="1">
                <a:solidFill>
                  <a:srgbClr val="0000FF"/>
                </a:solidFill>
                <a:latin typeface="Calibri" pitchFamily="34" charset="0"/>
              </a:rPr>
              <a:t>thiosulfate</a:t>
            </a:r>
            <a:r>
              <a:rPr lang="en-US" dirty="0">
                <a:latin typeface="Calibri" pitchFamily="34" charset="0"/>
              </a:rPr>
              <a:t>.</a:t>
            </a:r>
          </a:p>
          <a:p>
            <a:pPr marL="342900" indent="-342900">
              <a:spcAft>
                <a:spcPts val="1200"/>
              </a:spcAft>
              <a:buFont typeface="+mj-lt"/>
              <a:buAutoNum type="arabicParenR" startAt="2"/>
            </a:pPr>
            <a:r>
              <a:rPr lang="en-US" dirty="0">
                <a:latin typeface="Calibri" pitchFamily="34" charset="0"/>
              </a:rPr>
              <a:t>Washing in clean water removes any remaining fixer. Residual fixer can corrode the silver image, leading to </a:t>
            </a:r>
            <a:r>
              <a:rPr lang="en-US" dirty="0" err="1">
                <a:latin typeface="Calibri" pitchFamily="34" charset="0"/>
              </a:rPr>
              <a:t>discolouration</a:t>
            </a:r>
            <a:r>
              <a:rPr lang="en-US" dirty="0">
                <a:latin typeface="Calibri" pitchFamily="34" charset="0"/>
              </a:rPr>
              <a:t>, staining and fading.</a:t>
            </a:r>
          </a:p>
        </p:txBody>
      </p:sp>
      <p:sp>
        <p:nvSpPr>
          <p:cNvPr id="7" name="Slide Number Placeholder 6"/>
          <p:cNvSpPr>
            <a:spLocks noGrp="1"/>
          </p:cNvSpPr>
          <p:nvPr>
            <p:ph type="sldNum" sz="quarter" idx="12"/>
          </p:nvPr>
        </p:nvSpPr>
        <p:spPr/>
        <p:txBody>
          <a:bodyPr/>
          <a:lstStyle/>
          <a:p>
            <a:pPr>
              <a:defRPr/>
            </a:pPr>
            <a:fld id="{7FA068C2-B74B-44DB-83B7-4E40E99BD786}" type="slidenum">
              <a:rPr lang="en-US" smtClean="0">
                <a:solidFill>
                  <a:srgbClr val="000000"/>
                </a:solidFill>
              </a:rPr>
              <a:pPr>
                <a:defRPr/>
              </a:pPr>
              <a:t>83</a:t>
            </a:fld>
            <a:endParaRPr lang="en-US">
              <a:solidFill>
                <a:srgbClr val="000000"/>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8" name="Picture 2" descr="http://upload.wikimedia.org/wikipedia/commons/thumb/b/b3/Photographic_processing.jpg/660px-Photographic_processing.jpg"/>
          <p:cNvPicPr>
            <a:picLocks noChangeAspect="1" noChangeArrowheads="1"/>
          </p:cNvPicPr>
          <p:nvPr/>
        </p:nvPicPr>
        <p:blipFill>
          <a:blip r:embed="rId2" cstate="print"/>
          <a:srcRect/>
          <a:stretch>
            <a:fillRect/>
          </a:stretch>
        </p:blipFill>
        <p:spPr bwMode="auto">
          <a:xfrm>
            <a:off x="0" y="667146"/>
            <a:ext cx="9144000" cy="2798619"/>
          </a:xfrm>
          <a:prstGeom prst="rect">
            <a:avLst/>
          </a:prstGeom>
          <a:noFill/>
        </p:spPr>
      </p:pic>
      <p:sp>
        <p:nvSpPr>
          <p:cNvPr id="3" name="Title 1"/>
          <p:cNvSpPr txBox="1">
            <a:spLocks/>
          </p:cNvSpPr>
          <p:nvPr/>
        </p:nvSpPr>
        <p:spPr>
          <a:xfrm>
            <a:off x="1455381" y="7300"/>
            <a:ext cx="6229350" cy="1143000"/>
          </a:xfrm>
          <a:prstGeom prst="rect">
            <a:avLst/>
          </a:prstGeom>
        </p:spPr>
        <p:txBody>
          <a:bodyPr vert="horz" lIns="91440" tIns="45720" rIns="91440" bIns="45720" rtlCol="0" anchor="ctr">
            <a:normAutofit/>
          </a:bodyPr>
          <a:lstStyle/>
          <a:p>
            <a:pPr lvl="0" algn="ctr">
              <a:spcBef>
                <a:spcPct val="0"/>
              </a:spcBef>
              <a:defRPr/>
            </a:pPr>
            <a:r>
              <a:rPr lang="en-US" sz="3600" i="1" u="sng" kern="0" dirty="0" err="1">
                <a:solidFill>
                  <a:sysClr val="windowText" lastClr="000000"/>
                </a:solidFill>
                <a:latin typeface="Calibri"/>
                <a:ea typeface="+mj-ea"/>
                <a:cs typeface="+mj-cs"/>
              </a:rPr>
              <a:t>K</a:t>
            </a:r>
            <a:r>
              <a:rPr lang="en-US" sz="3600" u="sng" kern="0" baseline="-25000" dirty="0" err="1">
                <a:solidFill>
                  <a:sysClr val="windowText" lastClr="000000"/>
                </a:solidFill>
                <a:latin typeface="Calibri"/>
                <a:ea typeface="+mj-ea"/>
                <a:cs typeface="+mj-cs"/>
              </a:rPr>
              <a:t>sp</a:t>
            </a:r>
            <a:r>
              <a:rPr lang="en-US" sz="3600" u="sng" kern="0" dirty="0">
                <a:solidFill>
                  <a:sysClr val="windowText" lastClr="000000"/>
                </a:solidFill>
                <a:latin typeface="Calibri"/>
                <a:ea typeface="+mj-ea"/>
                <a:cs typeface="+mj-cs"/>
              </a:rPr>
              <a:t>, </a:t>
            </a:r>
            <a:r>
              <a:rPr lang="en-US" sz="3600" i="1" u="sng" kern="0" dirty="0" err="1">
                <a:solidFill>
                  <a:sysClr val="windowText" lastClr="000000"/>
                </a:solidFill>
                <a:latin typeface="Calibri"/>
                <a:ea typeface="+mj-ea"/>
                <a:cs typeface="+mj-cs"/>
              </a:rPr>
              <a:t>K</a:t>
            </a:r>
            <a:r>
              <a:rPr lang="en-US" sz="3600" u="sng" kern="0" baseline="-25000" dirty="0" err="1">
                <a:solidFill>
                  <a:sysClr val="windowText" lastClr="000000"/>
                </a:solidFill>
                <a:latin typeface="Calibri"/>
                <a:ea typeface="+mj-ea"/>
                <a:cs typeface="+mj-cs"/>
              </a:rPr>
              <a:t>f</a:t>
            </a:r>
            <a:r>
              <a:rPr lang="en-US" sz="3600" u="sng" kern="0" dirty="0">
                <a:solidFill>
                  <a:sysClr val="windowText" lastClr="000000"/>
                </a:solidFill>
                <a:latin typeface="Calibri"/>
              </a:rPr>
              <a:t> and Photography</a:t>
            </a:r>
            <a:r>
              <a:rPr lang="en-US" sz="3600" u="sng" kern="0" baseline="-25000" dirty="0">
                <a:solidFill>
                  <a:sysClr val="windowText" lastClr="000000"/>
                </a:solidFill>
                <a:latin typeface="Calibri"/>
                <a:ea typeface="+mj-ea"/>
                <a:cs typeface="+mj-cs"/>
              </a:rPr>
              <a:t> </a:t>
            </a:r>
            <a:endParaRPr kumimoji="0" lang="en-US" sz="3600" b="0" i="0" u="sng" strike="noStrike" kern="1200" cap="none" spc="0" normalizeH="0" baseline="-25000" noProof="0" dirty="0">
              <a:ln>
                <a:noFill/>
              </a:ln>
              <a:solidFill>
                <a:sysClr val="windowText" lastClr="000000"/>
              </a:solidFill>
              <a:effectLst/>
              <a:uLnTx/>
              <a:uFillTx/>
              <a:latin typeface="Calibri"/>
              <a:ea typeface="+mj-ea"/>
              <a:cs typeface="+mj-cs"/>
            </a:endParaRPr>
          </a:p>
        </p:txBody>
      </p:sp>
      <p:sp>
        <p:nvSpPr>
          <p:cNvPr id="5" name="Rectangle 4"/>
          <p:cNvSpPr/>
          <p:nvPr/>
        </p:nvSpPr>
        <p:spPr>
          <a:xfrm>
            <a:off x="878051" y="3279146"/>
            <a:ext cx="7400584" cy="646331"/>
          </a:xfrm>
          <a:prstGeom prst="rect">
            <a:avLst/>
          </a:prstGeom>
        </p:spPr>
        <p:txBody>
          <a:bodyPr wrap="square">
            <a:spAutoFit/>
          </a:bodyPr>
          <a:lstStyle/>
          <a:p>
            <a:pPr marL="342900" indent="-342900">
              <a:spcAft>
                <a:spcPts val="1200"/>
              </a:spcAft>
              <a:buFont typeface="+mj-lt"/>
              <a:buAutoNum type="arabicParenR" startAt="2"/>
            </a:pPr>
            <a:r>
              <a:rPr lang="en-US" dirty="0">
                <a:latin typeface="Calibri" pitchFamily="34" charset="0"/>
              </a:rPr>
              <a:t>The </a:t>
            </a:r>
            <a:r>
              <a:rPr lang="en-US" dirty="0">
                <a:solidFill>
                  <a:srgbClr val="FF0000"/>
                </a:solidFill>
                <a:latin typeface="Calibri" pitchFamily="34" charset="0"/>
              </a:rPr>
              <a:t>developer</a:t>
            </a:r>
            <a:r>
              <a:rPr lang="en-US" dirty="0">
                <a:latin typeface="Calibri" pitchFamily="34" charset="0"/>
              </a:rPr>
              <a:t> converts the latent image to macroscopic particles of </a:t>
            </a:r>
            <a:r>
              <a:rPr lang="en-US" dirty="0">
                <a:solidFill>
                  <a:srgbClr val="0000FF"/>
                </a:solidFill>
                <a:latin typeface="Calibri" pitchFamily="34" charset="0"/>
              </a:rPr>
              <a:t>metallic silver</a:t>
            </a:r>
            <a:r>
              <a:rPr lang="en-US" dirty="0">
                <a:latin typeface="Calibri" pitchFamily="34" charset="0"/>
              </a:rPr>
              <a:t>.</a:t>
            </a:r>
          </a:p>
        </p:txBody>
      </p:sp>
      <p:pic>
        <p:nvPicPr>
          <p:cNvPr id="6" name="Picture 4" descr="http://media-2.web.britannica.com/eb-media/96/16796-004-FAE0B32D.jpg"/>
          <p:cNvPicPr>
            <a:picLocks noChangeAspect="1" noChangeArrowheads="1"/>
          </p:cNvPicPr>
          <p:nvPr/>
        </p:nvPicPr>
        <p:blipFill>
          <a:blip r:embed="rId3" cstate="print"/>
          <a:srcRect/>
          <a:stretch>
            <a:fillRect/>
          </a:stretch>
        </p:blipFill>
        <p:spPr bwMode="auto">
          <a:xfrm>
            <a:off x="4439868" y="4404467"/>
            <a:ext cx="4257675" cy="1466851"/>
          </a:xfrm>
          <a:prstGeom prst="rect">
            <a:avLst/>
          </a:prstGeom>
          <a:noFill/>
        </p:spPr>
      </p:pic>
      <p:grpSp>
        <p:nvGrpSpPr>
          <p:cNvPr id="7" name="Group 12"/>
          <p:cNvGrpSpPr>
            <a:grpSpLocks/>
          </p:cNvGrpSpPr>
          <p:nvPr/>
        </p:nvGrpSpPr>
        <p:grpSpPr bwMode="auto">
          <a:xfrm>
            <a:off x="341640" y="4922597"/>
            <a:ext cx="3284540" cy="400050"/>
            <a:chOff x="-320" y="1464"/>
            <a:chExt cx="2069" cy="252"/>
          </a:xfrm>
        </p:grpSpPr>
        <p:sp>
          <p:nvSpPr>
            <p:cNvPr id="8" name="Text Box 8"/>
            <p:cNvSpPr txBox="1">
              <a:spLocks noChangeArrowheads="1"/>
            </p:cNvSpPr>
            <p:nvPr/>
          </p:nvSpPr>
          <p:spPr bwMode="auto">
            <a:xfrm>
              <a:off x="-320" y="1464"/>
              <a:ext cx="2069" cy="252"/>
            </a:xfrm>
            <a:prstGeom prst="rect">
              <a:avLst/>
            </a:prstGeom>
            <a:noFill/>
            <a:ln w="9525">
              <a:noFill/>
              <a:miter lim="800000"/>
              <a:headEnd/>
              <a:tailEnd/>
            </a:ln>
          </p:spPr>
          <p:txBody>
            <a:bodyPr wrap="none">
              <a:spAutoFit/>
            </a:bodyPr>
            <a:lstStyle/>
            <a:p>
              <a:pPr fontAlgn="base">
                <a:spcBef>
                  <a:spcPct val="0"/>
                </a:spcBef>
                <a:spcAft>
                  <a:spcPct val="0"/>
                </a:spcAft>
              </a:pPr>
              <a:r>
                <a:rPr lang="en-US" sz="2000" dirty="0" err="1">
                  <a:solidFill>
                    <a:srgbClr val="000000"/>
                  </a:solidFill>
                  <a:latin typeface="Calibri" pitchFamily="34" charset="0"/>
                </a:rPr>
                <a:t>AgBr</a:t>
              </a:r>
              <a:r>
                <a:rPr lang="en-US" sz="2000" dirty="0">
                  <a:solidFill>
                    <a:srgbClr val="000000"/>
                  </a:solidFill>
                  <a:latin typeface="Calibri" pitchFamily="34" charset="0"/>
                </a:rPr>
                <a:t>(</a:t>
              </a:r>
              <a:r>
                <a:rPr lang="en-US" sz="2000" i="1" dirty="0">
                  <a:solidFill>
                    <a:srgbClr val="000000"/>
                  </a:solidFill>
                  <a:latin typeface="Calibri" pitchFamily="34" charset="0"/>
                </a:rPr>
                <a:t>s</a:t>
              </a:r>
              <a:r>
                <a:rPr lang="en-US" sz="2000" dirty="0">
                  <a:solidFill>
                    <a:srgbClr val="000000"/>
                  </a:solidFill>
                  <a:latin typeface="Calibri" pitchFamily="34" charset="0"/>
                </a:rPr>
                <a:t>)            </a:t>
              </a:r>
              <a:r>
                <a:rPr lang="en-US" sz="2000" dirty="0" err="1">
                  <a:solidFill>
                    <a:srgbClr val="000000"/>
                  </a:solidFill>
                  <a:latin typeface="Calibri" pitchFamily="34" charset="0"/>
                </a:rPr>
                <a:t>AgBr</a:t>
              </a:r>
              <a:r>
                <a:rPr lang="en-US" sz="2000" dirty="0">
                  <a:solidFill>
                    <a:srgbClr val="000000"/>
                  </a:solidFill>
                  <a:latin typeface="Calibri" pitchFamily="34" charset="0"/>
                </a:rPr>
                <a:t>*(</a:t>
              </a:r>
              <a:r>
                <a:rPr lang="en-US" sz="2000" i="1" dirty="0">
                  <a:solidFill>
                    <a:srgbClr val="000000"/>
                  </a:solidFill>
                  <a:latin typeface="Calibri" pitchFamily="34" charset="0"/>
                </a:rPr>
                <a:t>s</a:t>
              </a:r>
              <a:r>
                <a:rPr lang="en-US" sz="2000" dirty="0">
                  <a:solidFill>
                    <a:srgbClr val="000000"/>
                  </a:solidFill>
                  <a:latin typeface="Calibri" pitchFamily="34" charset="0"/>
                </a:rPr>
                <a:t>) + Ag(</a:t>
              </a:r>
              <a:r>
                <a:rPr lang="en-US" sz="2000" i="1" dirty="0">
                  <a:solidFill>
                    <a:srgbClr val="000000"/>
                  </a:solidFill>
                  <a:latin typeface="Calibri" pitchFamily="34" charset="0"/>
                </a:rPr>
                <a:t>s</a:t>
              </a:r>
              <a:r>
                <a:rPr lang="en-US" sz="2000" dirty="0">
                  <a:solidFill>
                    <a:srgbClr val="000000"/>
                  </a:solidFill>
                  <a:latin typeface="Calibri" pitchFamily="34" charset="0"/>
                </a:rPr>
                <a:t>)</a:t>
              </a:r>
            </a:p>
          </p:txBody>
        </p:sp>
        <p:sp>
          <p:nvSpPr>
            <p:cNvPr id="9" name="Line 9"/>
            <p:cNvSpPr>
              <a:spLocks noChangeShapeType="1"/>
            </p:cNvSpPr>
            <p:nvPr/>
          </p:nvSpPr>
          <p:spPr bwMode="auto">
            <a:xfrm>
              <a:off x="269" y="1595"/>
              <a:ext cx="322"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000">
                <a:solidFill>
                  <a:srgbClr val="000000"/>
                </a:solidFill>
                <a:latin typeface="Calibri" pitchFamily="34" charset="0"/>
              </a:endParaRPr>
            </a:p>
          </p:txBody>
        </p:sp>
      </p:grpSp>
      <p:sp>
        <p:nvSpPr>
          <p:cNvPr id="10" name="TextBox 9"/>
          <p:cNvSpPr txBox="1"/>
          <p:nvPr/>
        </p:nvSpPr>
        <p:spPr>
          <a:xfrm>
            <a:off x="150728" y="5365800"/>
            <a:ext cx="1256044" cy="369332"/>
          </a:xfrm>
          <a:prstGeom prst="rect">
            <a:avLst/>
          </a:prstGeom>
          <a:noFill/>
        </p:spPr>
        <p:txBody>
          <a:bodyPr wrap="square" rtlCol="0">
            <a:spAutoFit/>
          </a:bodyPr>
          <a:lstStyle/>
          <a:p>
            <a:pPr algn="ctr"/>
            <a:r>
              <a:rPr lang="en-US" dirty="0">
                <a:latin typeface="Calibri" pitchFamily="34" charset="0"/>
              </a:rPr>
              <a:t>colorless</a:t>
            </a:r>
          </a:p>
        </p:txBody>
      </p:sp>
      <p:sp>
        <p:nvSpPr>
          <p:cNvPr id="11" name="TextBox 10"/>
          <p:cNvSpPr txBox="1"/>
          <p:nvPr/>
        </p:nvSpPr>
        <p:spPr>
          <a:xfrm>
            <a:off x="2533864" y="5377521"/>
            <a:ext cx="1256044" cy="369332"/>
          </a:xfrm>
          <a:prstGeom prst="rect">
            <a:avLst/>
          </a:prstGeom>
          <a:noFill/>
        </p:spPr>
        <p:txBody>
          <a:bodyPr wrap="square" rtlCol="0">
            <a:spAutoFit/>
          </a:bodyPr>
          <a:lstStyle/>
          <a:p>
            <a:pPr algn="ctr"/>
            <a:r>
              <a:rPr lang="en-US" dirty="0">
                <a:latin typeface="Calibri" pitchFamily="34" charset="0"/>
              </a:rPr>
              <a:t>black</a:t>
            </a:r>
          </a:p>
        </p:txBody>
      </p:sp>
      <p:sp>
        <p:nvSpPr>
          <p:cNvPr id="12" name="Rounded Rectangle 11"/>
          <p:cNvSpPr/>
          <p:nvPr/>
        </p:nvSpPr>
        <p:spPr>
          <a:xfrm>
            <a:off x="281355" y="964642"/>
            <a:ext cx="2723103" cy="173836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713433" y="2713055"/>
            <a:ext cx="0" cy="196947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252885" y="4734446"/>
            <a:ext cx="3465005" cy="105340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206751" y="936172"/>
            <a:ext cx="1073848" cy="1738365"/>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4404178" y="4340880"/>
            <a:ext cx="4357983" cy="1601037"/>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154790" y="3979150"/>
            <a:ext cx="3024554" cy="369332"/>
          </a:xfrm>
          <a:prstGeom prst="rect">
            <a:avLst/>
          </a:prstGeom>
          <a:noFill/>
        </p:spPr>
        <p:txBody>
          <a:bodyPr wrap="square" rtlCol="0">
            <a:spAutoFit/>
          </a:bodyPr>
          <a:lstStyle/>
          <a:p>
            <a:pPr algn="ctr"/>
            <a:r>
              <a:rPr lang="en-US" dirty="0">
                <a:latin typeface="Calibri" pitchFamily="34" charset="0"/>
              </a:rPr>
              <a:t>In the </a:t>
            </a:r>
            <a:r>
              <a:rPr lang="en-US" dirty="0" err="1">
                <a:latin typeface="Calibri" pitchFamily="34" charset="0"/>
              </a:rPr>
              <a:t>Devloper</a:t>
            </a:r>
            <a:r>
              <a:rPr lang="en-US" dirty="0">
                <a:latin typeface="Calibri" pitchFamily="34" charset="0"/>
              </a:rPr>
              <a:t> solution.</a:t>
            </a:r>
          </a:p>
        </p:txBody>
      </p:sp>
      <p:sp>
        <p:nvSpPr>
          <p:cNvPr id="21" name="TextBox 20"/>
          <p:cNvSpPr txBox="1"/>
          <p:nvPr/>
        </p:nvSpPr>
        <p:spPr>
          <a:xfrm>
            <a:off x="5086127" y="5950301"/>
            <a:ext cx="3024554" cy="369332"/>
          </a:xfrm>
          <a:prstGeom prst="rect">
            <a:avLst/>
          </a:prstGeom>
          <a:noFill/>
        </p:spPr>
        <p:txBody>
          <a:bodyPr wrap="square" rtlCol="0">
            <a:spAutoFit/>
          </a:bodyPr>
          <a:lstStyle/>
          <a:p>
            <a:pPr algn="ctr"/>
            <a:r>
              <a:rPr lang="en-US" dirty="0">
                <a:latin typeface="Calibri" pitchFamily="34" charset="0"/>
              </a:rPr>
              <a:t>Redox Chemistry.</a:t>
            </a:r>
          </a:p>
        </p:txBody>
      </p:sp>
      <p:sp>
        <p:nvSpPr>
          <p:cNvPr id="24" name="Slide Number Placeholder 23"/>
          <p:cNvSpPr>
            <a:spLocks noGrp="1"/>
          </p:cNvSpPr>
          <p:nvPr>
            <p:ph type="sldNum" sz="quarter" idx="12"/>
          </p:nvPr>
        </p:nvSpPr>
        <p:spPr/>
        <p:txBody>
          <a:bodyPr/>
          <a:lstStyle/>
          <a:p>
            <a:pPr>
              <a:defRPr/>
            </a:pPr>
            <a:fld id="{7FA068C2-B74B-44DB-83B7-4E40E99BD786}" type="slidenum">
              <a:rPr lang="en-US" smtClean="0">
                <a:solidFill>
                  <a:srgbClr val="000000"/>
                </a:solidFill>
              </a:rPr>
              <a:pPr>
                <a:defRPr/>
              </a:pPr>
              <a:t>84</a:t>
            </a:fld>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P spid="18" grpId="0" animBg="1"/>
      <p:bldP spid="20" grpId="0"/>
      <p:bldP spid="2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8" name="Picture 2" descr="http://upload.wikimedia.org/wikipedia/commons/thumb/b/b3/Photographic_processing.jpg/660px-Photographic_processing.jpg"/>
          <p:cNvPicPr>
            <a:picLocks noChangeAspect="1" noChangeArrowheads="1"/>
          </p:cNvPicPr>
          <p:nvPr/>
        </p:nvPicPr>
        <p:blipFill>
          <a:blip r:embed="rId2" cstate="print"/>
          <a:srcRect/>
          <a:stretch>
            <a:fillRect/>
          </a:stretch>
        </p:blipFill>
        <p:spPr bwMode="auto">
          <a:xfrm>
            <a:off x="0" y="667146"/>
            <a:ext cx="9144000" cy="2798619"/>
          </a:xfrm>
          <a:prstGeom prst="rect">
            <a:avLst/>
          </a:prstGeom>
          <a:noFill/>
        </p:spPr>
      </p:pic>
      <p:sp>
        <p:nvSpPr>
          <p:cNvPr id="3" name="Title 1"/>
          <p:cNvSpPr txBox="1">
            <a:spLocks/>
          </p:cNvSpPr>
          <p:nvPr/>
        </p:nvSpPr>
        <p:spPr>
          <a:xfrm>
            <a:off x="1455381" y="7300"/>
            <a:ext cx="6229350" cy="1143000"/>
          </a:xfrm>
          <a:prstGeom prst="rect">
            <a:avLst/>
          </a:prstGeom>
        </p:spPr>
        <p:txBody>
          <a:bodyPr vert="horz" lIns="91440" tIns="45720" rIns="91440" bIns="45720" rtlCol="0" anchor="ctr">
            <a:normAutofit/>
          </a:bodyPr>
          <a:lstStyle/>
          <a:p>
            <a:pPr lvl="0" algn="ctr">
              <a:spcBef>
                <a:spcPct val="0"/>
              </a:spcBef>
              <a:defRPr/>
            </a:pPr>
            <a:r>
              <a:rPr lang="en-US" sz="3600" i="1" u="sng" kern="0" dirty="0" err="1">
                <a:solidFill>
                  <a:sysClr val="windowText" lastClr="000000"/>
                </a:solidFill>
                <a:latin typeface="Calibri"/>
                <a:ea typeface="+mj-ea"/>
                <a:cs typeface="+mj-cs"/>
              </a:rPr>
              <a:t>K</a:t>
            </a:r>
            <a:r>
              <a:rPr lang="en-US" sz="3600" u="sng" kern="0" baseline="-25000" dirty="0" err="1">
                <a:solidFill>
                  <a:sysClr val="windowText" lastClr="000000"/>
                </a:solidFill>
                <a:latin typeface="Calibri"/>
                <a:ea typeface="+mj-ea"/>
                <a:cs typeface="+mj-cs"/>
              </a:rPr>
              <a:t>sp</a:t>
            </a:r>
            <a:r>
              <a:rPr lang="en-US" sz="3600" u="sng" kern="0" dirty="0">
                <a:solidFill>
                  <a:sysClr val="windowText" lastClr="000000"/>
                </a:solidFill>
                <a:latin typeface="Calibri"/>
                <a:ea typeface="+mj-ea"/>
                <a:cs typeface="+mj-cs"/>
              </a:rPr>
              <a:t>, </a:t>
            </a:r>
            <a:r>
              <a:rPr lang="en-US" sz="3600" i="1" u="sng" kern="0" dirty="0" err="1">
                <a:solidFill>
                  <a:sysClr val="windowText" lastClr="000000"/>
                </a:solidFill>
                <a:latin typeface="Calibri"/>
                <a:ea typeface="+mj-ea"/>
                <a:cs typeface="+mj-cs"/>
              </a:rPr>
              <a:t>K</a:t>
            </a:r>
            <a:r>
              <a:rPr lang="en-US" sz="3600" u="sng" kern="0" baseline="-25000" dirty="0" err="1">
                <a:solidFill>
                  <a:sysClr val="windowText" lastClr="000000"/>
                </a:solidFill>
                <a:latin typeface="Calibri"/>
                <a:ea typeface="+mj-ea"/>
                <a:cs typeface="+mj-cs"/>
              </a:rPr>
              <a:t>f</a:t>
            </a:r>
            <a:r>
              <a:rPr lang="en-US" sz="3600" u="sng" kern="0" dirty="0">
                <a:solidFill>
                  <a:sysClr val="windowText" lastClr="000000"/>
                </a:solidFill>
                <a:latin typeface="Calibri"/>
              </a:rPr>
              <a:t> and Photography</a:t>
            </a:r>
            <a:r>
              <a:rPr lang="en-US" sz="3600" u="sng" kern="0" baseline="-25000" dirty="0">
                <a:solidFill>
                  <a:sysClr val="windowText" lastClr="000000"/>
                </a:solidFill>
                <a:latin typeface="Calibri"/>
                <a:ea typeface="+mj-ea"/>
                <a:cs typeface="+mj-cs"/>
              </a:rPr>
              <a:t> </a:t>
            </a:r>
            <a:endParaRPr kumimoji="0" lang="en-US" sz="3600" b="0" i="0" u="sng" strike="noStrike" kern="1200" cap="none" spc="0" normalizeH="0" baseline="-25000" noProof="0" dirty="0">
              <a:ln>
                <a:noFill/>
              </a:ln>
              <a:solidFill>
                <a:sysClr val="windowText" lastClr="000000"/>
              </a:solidFill>
              <a:effectLst/>
              <a:uLnTx/>
              <a:uFillTx/>
              <a:latin typeface="Calibri"/>
              <a:ea typeface="+mj-ea"/>
              <a:cs typeface="+mj-cs"/>
            </a:endParaRPr>
          </a:p>
        </p:txBody>
      </p:sp>
      <p:sp>
        <p:nvSpPr>
          <p:cNvPr id="5" name="Rectangle 4"/>
          <p:cNvSpPr/>
          <p:nvPr/>
        </p:nvSpPr>
        <p:spPr>
          <a:xfrm>
            <a:off x="878051" y="3279146"/>
            <a:ext cx="7703242" cy="646331"/>
          </a:xfrm>
          <a:prstGeom prst="rect">
            <a:avLst/>
          </a:prstGeom>
        </p:spPr>
        <p:txBody>
          <a:bodyPr wrap="square">
            <a:spAutoFit/>
          </a:bodyPr>
          <a:lstStyle/>
          <a:p>
            <a:pPr marL="342900" indent="-342900">
              <a:spcAft>
                <a:spcPts val="1200"/>
              </a:spcAft>
              <a:buFont typeface="+mj-lt"/>
              <a:buAutoNum type="arabicParenR" startAt="3"/>
            </a:pPr>
            <a:r>
              <a:rPr lang="en-US" dirty="0">
                <a:latin typeface="Calibri" pitchFamily="34" charset="0"/>
              </a:rPr>
              <a:t>A</a:t>
            </a:r>
            <a:r>
              <a:rPr lang="en-US" dirty="0">
                <a:solidFill>
                  <a:srgbClr val="FF0000"/>
                </a:solidFill>
                <a:latin typeface="Calibri" pitchFamily="34" charset="0"/>
              </a:rPr>
              <a:t> stop bath</a:t>
            </a:r>
            <a:r>
              <a:rPr lang="en-US" dirty="0">
                <a:latin typeface="Calibri" pitchFamily="34" charset="0"/>
              </a:rPr>
              <a:t>,  typically a dilute solution of </a:t>
            </a:r>
            <a:r>
              <a:rPr lang="en-US" dirty="0">
                <a:solidFill>
                  <a:srgbClr val="0000FF"/>
                </a:solidFill>
                <a:latin typeface="Calibri" pitchFamily="34" charset="0"/>
              </a:rPr>
              <a:t>acetic acid or citric acid [H</a:t>
            </a:r>
            <a:r>
              <a:rPr lang="en-US" baseline="30000" dirty="0">
                <a:solidFill>
                  <a:srgbClr val="0000FF"/>
                </a:solidFill>
                <a:latin typeface="Calibri" pitchFamily="34" charset="0"/>
              </a:rPr>
              <a:t>+</a:t>
            </a:r>
            <a:r>
              <a:rPr lang="en-US" dirty="0">
                <a:solidFill>
                  <a:srgbClr val="0000FF"/>
                </a:solidFill>
                <a:latin typeface="Calibri" pitchFamily="34" charset="0"/>
              </a:rPr>
              <a:t>]</a:t>
            </a:r>
            <a:r>
              <a:rPr lang="en-US" dirty="0">
                <a:latin typeface="Calibri" pitchFamily="34" charset="0"/>
              </a:rPr>
              <a:t>, halts the action of the developer. A rinse with clean water may be substituted.</a:t>
            </a:r>
          </a:p>
        </p:txBody>
      </p:sp>
      <p:pic>
        <p:nvPicPr>
          <p:cNvPr id="6" name="Picture 4" descr="http://media-2.web.britannica.com/eb-media/96/16796-004-FAE0B32D.jpg"/>
          <p:cNvPicPr>
            <a:picLocks noChangeAspect="1" noChangeArrowheads="1"/>
          </p:cNvPicPr>
          <p:nvPr/>
        </p:nvPicPr>
        <p:blipFill>
          <a:blip r:embed="rId3" cstate="print"/>
          <a:srcRect/>
          <a:stretch>
            <a:fillRect/>
          </a:stretch>
        </p:blipFill>
        <p:spPr bwMode="auto">
          <a:xfrm>
            <a:off x="4439868" y="4404467"/>
            <a:ext cx="4257675" cy="1466851"/>
          </a:xfrm>
          <a:prstGeom prst="rect">
            <a:avLst/>
          </a:prstGeom>
          <a:noFill/>
        </p:spPr>
      </p:pic>
      <p:sp>
        <p:nvSpPr>
          <p:cNvPr id="17" name="Rounded Rectangle 16"/>
          <p:cNvSpPr/>
          <p:nvPr/>
        </p:nvSpPr>
        <p:spPr>
          <a:xfrm>
            <a:off x="3206751" y="936172"/>
            <a:ext cx="1073848" cy="1738365"/>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4404178" y="4340880"/>
            <a:ext cx="4357983" cy="1601037"/>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903576" y="6090784"/>
            <a:ext cx="3898774" cy="646331"/>
          </a:xfrm>
          <a:prstGeom prst="rect">
            <a:avLst/>
          </a:prstGeom>
          <a:noFill/>
        </p:spPr>
        <p:txBody>
          <a:bodyPr wrap="square" rtlCol="0">
            <a:spAutoFit/>
          </a:bodyPr>
          <a:lstStyle/>
          <a:p>
            <a:pPr algn="ctr"/>
            <a:r>
              <a:rPr lang="en-US" dirty="0">
                <a:latin typeface="Calibri" pitchFamily="34" charset="0"/>
              </a:rPr>
              <a:t>Use LCP to STOP the reaction</a:t>
            </a:r>
          </a:p>
          <a:p>
            <a:pPr algn="ctr"/>
            <a:r>
              <a:rPr lang="en-US" dirty="0">
                <a:latin typeface="Calibri" pitchFamily="34" charset="0"/>
              </a:rPr>
              <a:t>(shift the reaction left). </a:t>
            </a:r>
          </a:p>
        </p:txBody>
      </p:sp>
      <p:sp>
        <p:nvSpPr>
          <p:cNvPr id="19" name="Rounded Rectangle 18"/>
          <p:cNvSpPr/>
          <p:nvPr/>
        </p:nvSpPr>
        <p:spPr>
          <a:xfrm>
            <a:off x="4182098" y="1028282"/>
            <a:ext cx="1073848" cy="1738365"/>
          </a:xfrm>
          <a:prstGeom prst="round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flipV="1">
            <a:off x="8440615" y="4632291"/>
            <a:ext cx="0" cy="33159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85913" y="3952163"/>
            <a:ext cx="2661158" cy="369332"/>
          </a:xfrm>
          <a:prstGeom prst="rect">
            <a:avLst/>
          </a:prstGeom>
          <a:noFill/>
        </p:spPr>
        <p:txBody>
          <a:bodyPr wrap="square" rtlCol="0">
            <a:spAutoFit/>
          </a:bodyPr>
          <a:lstStyle/>
          <a:p>
            <a:pPr algn="ctr"/>
            <a:r>
              <a:rPr lang="en-US" dirty="0">
                <a:latin typeface="Calibri" pitchFamily="34" charset="0"/>
              </a:rPr>
              <a:t>After the stop bath.</a:t>
            </a:r>
          </a:p>
        </p:txBody>
      </p:sp>
      <p:sp>
        <p:nvSpPr>
          <p:cNvPr id="37" name="Rounded Rectangle 36"/>
          <p:cNvSpPr/>
          <p:nvPr/>
        </p:nvSpPr>
        <p:spPr>
          <a:xfrm>
            <a:off x="787436" y="4335872"/>
            <a:ext cx="3181664" cy="1612752"/>
          </a:xfrm>
          <a:prstGeom prst="round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2"/>
          <p:cNvPicPr>
            <a:picLocks noChangeAspect="1" noChangeArrowheads="1"/>
          </p:cNvPicPr>
          <p:nvPr/>
        </p:nvPicPr>
        <p:blipFill>
          <a:blip r:embed="rId4" cstate="print"/>
          <a:srcRect/>
          <a:stretch>
            <a:fillRect/>
          </a:stretch>
        </p:blipFill>
        <p:spPr bwMode="auto">
          <a:xfrm>
            <a:off x="1155661" y="4604761"/>
            <a:ext cx="1152943" cy="1152943"/>
          </a:xfrm>
          <a:prstGeom prst="rect">
            <a:avLst/>
          </a:prstGeom>
          <a:noFill/>
          <a:ln w="9525">
            <a:noFill/>
            <a:miter lim="800000"/>
            <a:headEnd/>
            <a:tailEnd/>
          </a:ln>
        </p:spPr>
      </p:pic>
      <p:cxnSp>
        <p:nvCxnSpPr>
          <p:cNvPr id="39" name="Straight Arrow Connector 38"/>
          <p:cNvCxnSpPr/>
          <p:nvPr/>
        </p:nvCxnSpPr>
        <p:spPr>
          <a:xfrm flipH="1">
            <a:off x="1961096" y="4863401"/>
            <a:ext cx="721807" cy="12225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2657174" y="5213810"/>
            <a:ext cx="862737" cy="369332"/>
          </a:xfrm>
          <a:prstGeom prst="rect">
            <a:avLst/>
          </a:prstGeom>
        </p:spPr>
        <p:txBody>
          <a:bodyPr wrap="none">
            <a:spAutoFit/>
          </a:bodyPr>
          <a:lstStyle/>
          <a:p>
            <a:r>
              <a:rPr lang="en-US" dirty="0" err="1">
                <a:solidFill>
                  <a:srgbClr val="000000"/>
                </a:solidFill>
                <a:latin typeface="Calibri" pitchFamily="34" charset="0"/>
              </a:rPr>
              <a:t>AgBr</a:t>
            </a:r>
            <a:r>
              <a:rPr lang="en-US" dirty="0">
                <a:solidFill>
                  <a:srgbClr val="000000"/>
                </a:solidFill>
                <a:latin typeface="Calibri" pitchFamily="34" charset="0"/>
              </a:rPr>
              <a:t>(</a:t>
            </a:r>
            <a:r>
              <a:rPr lang="en-US" i="1" dirty="0">
                <a:solidFill>
                  <a:srgbClr val="000000"/>
                </a:solidFill>
                <a:latin typeface="Calibri" pitchFamily="34" charset="0"/>
              </a:rPr>
              <a:t>s</a:t>
            </a:r>
            <a:r>
              <a:rPr lang="en-US" dirty="0">
                <a:solidFill>
                  <a:srgbClr val="000000"/>
                </a:solidFill>
                <a:latin typeface="Calibri" pitchFamily="34" charset="0"/>
              </a:rPr>
              <a:t>)</a:t>
            </a:r>
            <a:endParaRPr lang="en-US" dirty="0"/>
          </a:p>
        </p:txBody>
      </p:sp>
      <p:sp>
        <p:nvSpPr>
          <p:cNvPr id="41" name="Rectangle 40"/>
          <p:cNvSpPr/>
          <p:nvPr/>
        </p:nvSpPr>
        <p:spPr>
          <a:xfrm>
            <a:off x="2658842" y="4642729"/>
            <a:ext cx="657552" cy="369332"/>
          </a:xfrm>
          <a:prstGeom prst="rect">
            <a:avLst/>
          </a:prstGeom>
        </p:spPr>
        <p:txBody>
          <a:bodyPr wrap="none">
            <a:spAutoFit/>
          </a:bodyPr>
          <a:lstStyle/>
          <a:p>
            <a:r>
              <a:rPr lang="en-US" dirty="0">
                <a:solidFill>
                  <a:srgbClr val="000000"/>
                </a:solidFill>
                <a:latin typeface="Calibri" pitchFamily="34" charset="0"/>
              </a:rPr>
              <a:t>Ag(</a:t>
            </a:r>
            <a:r>
              <a:rPr lang="en-US" i="1" dirty="0">
                <a:solidFill>
                  <a:srgbClr val="000000"/>
                </a:solidFill>
                <a:latin typeface="Calibri" pitchFamily="34" charset="0"/>
              </a:rPr>
              <a:t>s</a:t>
            </a:r>
            <a:r>
              <a:rPr lang="en-US" dirty="0">
                <a:solidFill>
                  <a:srgbClr val="000000"/>
                </a:solidFill>
                <a:latin typeface="Calibri" pitchFamily="34" charset="0"/>
              </a:rPr>
              <a:t>)</a:t>
            </a:r>
            <a:endParaRPr lang="en-US" dirty="0"/>
          </a:p>
        </p:txBody>
      </p:sp>
      <p:cxnSp>
        <p:nvCxnSpPr>
          <p:cNvPr id="42" name="Straight Arrow Connector 41"/>
          <p:cNvCxnSpPr>
            <a:stCxn id="40" idx="1"/>
          </p:cNvCxnSpPr>
          <p:nvPr/>
        </p:nvCxnSpPr>
        <p:spPr>
          <a:xfrm flipH="1" flipV="1">
            <a:off x="1988487" y="5308880"/>
            <a:ext cx="668687" cy="8959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p:bldP spid="37" grpId="0" animBg="1"/>
      <p:bldP spid="40" grpId="0"/>
      <p:bldP spid="41"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8" name="Picture 2" descr="http://upload.wikimedia.org/wikipedia/commons/thumb/b/b3/Photographic_processing.jpg/660px-Photographic_processing.jpg"/>
          <p:cNvPicPr>
            <a:picLocks noChangeAspect="1" noChangeArrowheads="1"/>
          </p:cNvPicPr>
          <p:nvPr/>
        </p:nvPicPr>
        <p:blipFill>
          <a:blip r:embed="rId2" cstate="print"/>
          <a:srcRect/>
          <a:stretch>
            <a:fillRect/>
          </a:stretch>
        </p:blipFill>
        <p:spPr bwMode="auto">
          <a:xfrm>
            <a:off x="0" y="667146"/>
            <a:ext cx="9144000" cy="2798619"/>
          </a:xfrm>
          <a:prstGeom prst="rect">
            <a:avLst/>
          </a:prstGeom>
          <a:noFill/>
        </p:spPr>
      </p:pic>
      <p:sp>
        <p:nvSpPr>
          <p:cNvPr id="3" name="Title 1"/>
          <p:cNvSpPr txBox="1">
            <a:spLocks/>
          </p:cNvSpPr>
          <p:nvPr/>
        </p:nvSpPr>
        <p:spPr>
          <a:xfrm>
            <a:off x="1455381" y="7300"/>
            <a:ext cx="6229350" cy="1143000"/>
          </a:xfrm>
          <a:prstGeom prst="rect">
            <a:avLst/>
          </a:prstGeom>
        </p:spPr>
        <p:txBody>
          <a:bodyPr vert="horz" lIns="91440" tIns="45720" rIns="91440" bIns="45720" rtlCol="0" anchor="ctr">
            <a:normAutofit/>
          </a:bodyPr>
          <a:lstStyle/>
          <a:p>
            <a:pPr lvl="0" algn="ctr">
              <a:spcBef>
                <a:spcPct val="0"/>
              </a:spcBef>
              <a:defRPr/>
            </a:pPr>
            <a:r>
              <a:rPr lang="en-US" sz="3600" i="1" u="sng" kern="0" dirty="0" err="1">
                <a:solidFill>
                  <a:sysClr val="windowText" lastClr="000000"/>
                </a:solidFill>
                <a:latin typeface="Calibri"/>
                <a:ea typeface="+mj-ea"/>
                <a:cs typeface="+mj-cs"/>
              </a:rPr>
              <a:t>K</a:t>
            </a:r>
            <a:r>
              <a:rPr lang="en-US" sz="3600" u="sng" kern="0" baseline="-25000" dirty="0" err="1">
                <a:solidFill>
                  <a:sysClr val="windowText" lastClr="000000"/>
                </a:solidFill>
                <a:latin typeface="Calibri"/>
                <a:ea typeface="+mj-ea"/>
                <a:cs typeface="+mj-cs"/>
              </a:rPr>
              <a:t>sp</a:t>
            </a:r>
            <a:r>
              <a:rPr lang="en-US" sz="3600" u="sng" kern="0" dirty="0">
                <a:solidFill>
                  <a:sysClr val="windowText" lastClr="000000"/>
                </a:solidFill>
                <a:latin typeface="Calibri"/>
                <a:ea typeface="+mj-ea"/>
                <a:cs typeface="+mj-cs"/>
              </a:rPr>
              <a:t>, </a:t>
            </a:r>
            <a:r>
              <a:rPr lang="en-US" sz="3600" i="1" u="sng" kern="0" dirty="0" err="1">
                <a:solidFill>
                  <a:sysClr val="windowText" lastClr="000000"/>
                </a:solidFill>
                <a:latin typeface="Calibri"/>
                <a:ea typeface="+mj-ea"/>
                <a:cs typeface="+mj-cs"/>
              </a:rPr>
              <a:t>K</a:t>
            </a:r>
            <a:r>
              <a:rPr lang="en-US" sz="3600" u="sng" kern="0" baseline="-25000" dirty="0" err="1">
                <a:solidFill>
                  <a:sysClr val="windowText" lastClr="000000"/>
                </a:solidFill>
                <a:latin typeface="Calibri"/>
                <a:ea typeface="+mj-ea"/>
                <a:cs typeface="+mj-cs"/>
              </a:rPr>
              <a:t>f</a:t>
            </a:r>
            <a:r>
              <a:rPr lang="en-US" sz="3600" u="sng" kern="0" dirty="0">
                <a:solidFill>
                  <a:sysClr val="windowText" lastClr="000000"/>
                </a:solidFill>
                <a:latin typeface="Calibri"/>
              </a:rPr>
              <a:t> and Photography</a:t>
            </a:r>
            <a:r>
              <a:rPr lang="en-US" sz="3600" u="sng" kern="0" baseline="-25000" dirty="0">
                <a:solidFill>
                  <a:sysClr val="windowText" lastClr="000000"/>
                </a:solidFill>
                <a:latin typeface="Calibri"/>
                <a:ea typeface="+mj-ea"/>
                <a:cs typeface="+mj-cs"/>
              </a:rPr>
              <a:t> </a:t>
            </a:r>
            <a:endParaRPr kumimoji="0" lang="en-US" sz="3600" b="0" i="0" u="sng" strike="noStrike" kern="1200" cap="none" spc="0" normalizeH="0" baseline="-25000" noProof="0" dirty="0">
              <a:ln>
                <a:noFill/>
              </a:ln>
              <a:solidFill>
                <a:sysClr val="windowText" lastClr="000000"/>
              </a:solidFill>
              <a:effectLst/>
              <a:uLnTx/>
              <a:uFillTx/>
              <a:latin typeface="Calibri"/>
              <a:ea typeface="+mj-ea"/>
              <a:cs typeface="+mj-cs"/>
            </a:endParaRPr>
          </a:p>
        </p:txBody>
      </p:sp>
      <p:sp>
        <p:nvSpPr>
          <p:cNvPr id="5" name="Rectangle 4"/>
          <p:cNvSpPr/>
          <p:nvPr/>
        </p:nvSpPr>
        <p:spPr>
          <a:xfrm>
            <a:off x="878051" y="3279146"/>
            <a:ext cx="7703242" cy="646331"/>
          </a:xfrm>
          <a:prstGeom prst="rect">
            <a:avLst/>
          </a:prstGeom>
        </p:spPr>
        <p:txBody>
          <a:bodyPr wrap="square">
            <a:spAutoFit/>
          </a:bodyPr>
          <a:lstStyle/>
          <a:p>
            <a:pPr marL="342900" indent="-342900">
              <a:spcAft>
                <a:spcPts val="1200"/>
              </a:spcAft>
              <a:buFont typeface="+mj-lt"/>
              <a:buAutoNum type="arabicParenR" startAt="3"/>
            </a:pPr>
            <a:r>
              <a:rPr lang="en-US" dirty="0">
                <a:latin typeface="Calibri" pitchFamily="34" charset="0"/>
              </a:rPr>
              <a:t>A</a:t>
            </a:r>
            <a:r>
              <a:rPr lang="en-US" dirty="0">
                <a:solidFill>
                  <a:srgbClr val="FF0000"/>
                </a:solidFill>
                <a:latin typeface="Calibri" pitchFamily="34" charset="0"/>
              </a:rPr>
              <a:t> stop bath</a:t>
            </a:r>
            <a:r>
              <a:rPr lang="en-US" dirty="0">
                <a:latin typeface="Calibri" pitchFamily="34" charset="0"/>
              </a:rPr>
              <a:t>,  typically a dilute solution of </a:t>
            </a:r>
            <a:r>
              <a:rPr lang="en-US" dirty="0">
                <a:solidFill>
                  <a:srgbClr val="0000FF"/>
                </a:solidFill>
                <a:latin typeface="Calibri" pitchFamily="34" charset="0"/>
              </a:rPr>
              <a:t>acetic acid or citric acid [H</a:t>
            </a:r>
            <a:r>
              <a:rPr lang="en-US" baseline="30000" dirty="0">
                <a:solidFill>
                  <a:srgbClr val="0000FF"/>
                </a:solidFill>
                <a:latin typeface="Calibri" pitchFamily="34" charset="0"/>
              </a:rPr>
              <a:t>+</a:t>
            </a:r>
            <a:r>
              <a:rPr lang="en-US" dirty="0">
                <a:solidFill>
                  <a:srgbClr val="0000FF"/>
                </a:solidFill>
                <a:latin typeface="Calibri" pitchFamily="34" charset="0"/>
              </a:rPr>
              <a:t>]</a:t>
            </a:r>
            <a:r>
              <a:rPr lang="en-US" dirty="0">
                <a:latin typeface="Calibri" pitchFamily="34" charset="0"/>
              </a:rPr>
              <a:t>, halts the action of the developer. A rinse with clean water may be substituted.</a:t>
            </a:r>
          </a:p>
        </p:txBody>
      </p:sp>
      <p:sp>
        <p:nvSpPr>
          <p:cNvPr id="19" name="Rounded Rectangle 18"/>
          <p:cNvSpPr/>
          <p:nvPr/>
        </p:nvSpPr>
        <p:spPr>
          <a:xfrm>
            <a:off x="4182098" y="1028282"/>
            <a:ext cx="1073848" cy="1738365"/>
          </a:xfrm>
          <a:prstGeom prst="round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885913" y="3952163"/>
            <a:ext cx="2661158" cy="369332"/>
          </a:xfrm>
          <a:prstGeom prst="rect">
            <a:avLst/>
          </a:prstGeom>
          <a:noFill/>
        </p:spPr>
        <p:txBody>
          <a:bodyPr wrap="square" rtlCol="0">
            <a:spAutoFit/>
          </a:bodyPr>
          <a:lstStyle/>
          <a:p>
            <a:pPr algn="ctr"/>
            <a:r>
              <a:rPr lang="en-US" dirty="0">
                <a:latin typeface="Calibri" pitchFamily="34" charset="0"/>
              </a:rPr>
              <a:t>After the stop bath.</a:t>
            </a:r>
          </a:p>
        </p:txBody>
      </p:sp>
      <p:sp>
        <p:nvSpPr>
          <p:cNvPr id="37" name="Rounded Rectangle 36"/>
          <p:cNvSpPr/>
          <p:nvPr/>
        </p:nvSpPr>
        <p:spPr>
          <a:xfrm>
            <a:off x="787436" y="4335872"/>
            <a:ext cx="3181664" cy="1612752"/>
          </a:xfrm>
          <a:prstGeom prst="round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2"/>
          <p:cNvPicPr>
            <a:picLocks noChangeAspect="1" noChangeArrowheads="1"/>
          </p:cNvPicPr>
          <p:nvPr/>
        </p:nvPicPr>
        <p:blipFill>
          <a:blip r:embed="rId3" cstate="print"/>
          <a:srcRect/>
          <a:stretch>
            <a:fillRect/>
          </a:stretch>
        </p:blipFill>
        <p:spPr bwMode="auto">
          <a:xfrm>
            <a:off x="1155661" y="4604761"/>
            <a:ext cx="1152943" cy="1152943"/>
          </a:xfrm>
          <a:prstGeom prst="rect">
            <a:avLst/>
          </a:prstGeom>
          <a:noFill/>
          <a:ln w="9525">
            <a:noFill/>
            <a:miter lim="800000"/>
            <a:headEnd/>
            <a:tailEnd/>
          </a:ln>
        </p:spPr>
      </p:pic>
      <p:cxnSp>
        <p:nvCxnSpPr>
          <p:cNvPr id="39" name="Straight Arrow Connector 38"/>
          <p:cNvCxnSpPr/>
          <p:nvPr/>
        </p:nvCxnSpPr>
        <p:spPr>
          <a:xfrm flipH="1">
            <a:off x="1961096" y="4863401"/>
            <a:ext cx="721807" cy="12225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2657174" y="5213810"/>
            <a:ext cx="862737" cy="369332"/>
          </a:xfrm>
          <a:prstGeom prst="rect">
            <a:avLst/>
          </a:prstGeom>
        </p:spPr>
        <p:txBody>
          <a:bodyPr wrap="none">
            <a:spAutoFit/>
          </a:bodyPr>
          <a:lstStyle/>
          <a:p>
            <a:r>
              <a:rPr lang="en-US" dirty="0" err="1">
                <a:solidFill>
                  <a:srgbClr val="000000"/>
                </a:solidFill>
                <a:latin typeface="Calibri" pitchFamily="34" charset="0"/>
              </a:rPr>
              <a:t>AgBr</a:t>
            </a:r>
            <a:r>
              <a:rPr lang="en-US" dirty="0">
                <a:solidFill>
                  <a:srgbClr val="000000"/>
                </a:solidFill>
                <a:latin typeface="Calibri" pitchFamily="34" charset="0"/>
              </a:rPr>
              <a:t>(</a:t>
            </a:r>
            <a:r>
              <a:rPr lang="en-US" i="1" dirty="0">
                <a:solidFill>
                  <a:srgbClr val="000000"/>
                </a:solidFill>
                <a:latin typeface="Calibri" pitchFamily="34" charset="0"/>
              </a:rPr>
              <a:t>s</a:t>
            </a:r>
            <a:r>
              <a:rPr lang="en-US" dirty="0">
                <a:solidFill>
                  <a:srgbClr val="000000"/>
                </a:solidFill>
                <a:latin typeface="Calibri" pitchFamily="34" charset="0"/>
              </a:rPr>
              <a:t>)</a:t>
            </a:r>
            <a:endParaRPr lang="en-US" dirty="0"/>
          </a:p>
        </p:txBody>
      </p:sp>
      <p:sp>
        <p:nvSpPr>
          <p:cNvPr id="41" name="Rectangle 40"/>
          <p:cNvSpPr/>
          <p:nvPr/>
        </p:nvSpPr>
        <p:spPr>
          <a:xfrm>
            <a:off x="2658842" y="4642729"/>
            <a:ext cx="657552" cy="369332"/>
          </a:xfrm>
          <a:prstGeom prst="rect">
            <a:avLst/>
          </a:prstGeom>
        </p:spPr>
        <p:txBody>
          <a:bodyPr wrap="none">
            <a:spAutoFit/>
          </a:bodyPr>
          <a:lstStyle/>
          <a:p>
            <a:r>
              <a:rPr lang="en-US" dirty="0">
                <a:solidFill>
                  <a:srgbClr val="000000"/>
                </a:solidFill>
                <a:latin typeface="Calibri" pitchFamily="34" charset="0"/>
              </a:rPr>
              <a:t>Ag(</a:t>
            </a:r>
            <a:r>
              <a:rPr lang="en-US" i="1" dirty="0">
                <a:solidFill>
                  <a:srgbClr val="000000"/>
                </a:solidFill>
                <a:latin typeface="Calibri" pitchFamily="34" charset="0"/>
              </a:rPr>
              <a:t>s</a:t>
            </a:r>
            <a:r>
              <a:rPr lang="en-US" dirty="0">
                <a:solidFill>
                  <a:srgbClr val="000000"/>
                </a:solidFill>
                <a:latin typeface="Calibri" pitchFamily="34" charset="0"/>
              </a:rPr>
              <a:t>)</a:t>
            </a:r>
            <a:endParaRPr lang="en-US" dirty="0"/>
          </a:p>
        </p:txBody>
      </p:sp>
      <p:cxnSp>
        <p:nvCxnSpPr>
          <p:cNvPr id="42" name="Straight Arrow Connector 41"/>
          <p:cNvCxnSpPr>
            <a:stCxn id="40" idx="1"/>
          </p:cNvCxnSpPr>
          <p:nvPr/>
        </p:nvCxnSpPr>
        <p:spPr>
          <a:xfrm flipH="1" flipV="1">
            <a:off x="1988487" y="5308880"/>
            <a:ext cx="668687" cy="8959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 Box 8"/>
          <p:cNvSpPr txBox="1">
            <a:spLocks noChangeArrowheads="1"/>
          </p:cNvSpPr>
          <p:nvPr/>
        </p:nvSpPr>
        <p:spPr bwMode="auto">
          <a:xfrm>
            <a:off x="4360992" y="4470425"/>
            <a:ext cx="3176062" cy="400110"/>
          </a:xfrm>
          <a:prstGeom prst="rect">
            <a:avLst/>
          </a:prstGeom>
          <a:noFill/>
          <a:ln w="9525">
            <a:noFill/>
            <a:miter lim="800000"/>
            <a:headEnd/>
            <a:tailEnd/>
          </a:ln>
        </p:spPr>
        <p:txBody>
          <a:bodyPr wrap="none">
            <a:spAutoFit/>
          </a:bodyPr>
          <a:lstStyle/>
          <a:p>
            <a:pPr fontAlgn="base">
              <a:spcBef>
                <a:spcPct val="0"/>
              </a:spcBef>
              <a:spcAft>
                <a:spcPct val="0"/>
              </a:spcAft>
            </a:pPr>
            <a:r>
              <a:rPr lang="en-US" sz="2000" dirty="0">
                <a:solidFill>
                  <a:srgbClr val="000000"/>
                </a:solidFill>
                <a:latin typeface="Calibri" pitchFamily="34" charset="0"/>
              </a:rPr>
              <a:t>Ag(</a:t>
            </a:r>
            <a:r>
              <a:rPr lang="en-US" sz="2000" i="1" dirty="0">
                <a:solidFill>
                  <a:srgbClr val="000000"/>
                </a:solidFill>
                <a:latin typeface="Calibri" pitchFamily="34" charset="0"/>
              </a:rPr>
              <a:t>s</a:t>
            </a:r>
            <a:r>
              <a:rPr lang="en-US" sz="2000" dirty="0">
                <a:solidFill>
                  <a:srgbClr val="000000"/>
                </a:solidFill>
                <a:latin typeface="Calibri" pitchFamily="34" charset="0"/>
              </a:rPr>
              <a:t>) = completely insoluble.</a:t>
            </a:r>
          </a:p>
        </p:txBody>
      </p:sp>
      <p:sp>
        <p:nvSpPr>
          <p:cNvPr id="22" name="Text Box 8"/>
          <p:cNvSpPr txBox="1">
            <a:spLocks noChangeArrowheads="1"/>
          </p:cNvSpPr>
          <p:nvPr/>
        </p:nvSpPr>
        <p:spPr bwMode="auto">
          <a:xfrm>
            <a:off x="5859854" y="4733358"/>
            <a:ext cx="2050690" cy="307777"/>
          </a:xfrm>
          <a:prstGeom prst="rect">
            <a:avLst/>
          </a:prstGeom>
          <a:noFill/>
          <a:ln w="9525">
            <a:noFill/>
            <a:miter lim="800000"/>
            <a:headEnd/>
            <a:tailEnd/>
          </a:ln>
        </p:spPr>
        <p:txBody>
          <a:bodyPr wrap="none">
            <a:spAutoFit/>
          </a:bodyPr>
          <a:lstStyle/>
          <a:p>
            <a:pPr fontAlgn="base">
              <a:spcBef>
                <a:spcPct val="0"/>
              </a:spcBef>
              <a:spcAft>
                <a:spcPct val="0"/>
              </a:spcAft>
            </a:pPr>
            <a:r>
              <a:rPr lang="en-US" sz="1400" dirty="0">
                <a:solidFill>
                  <a:srgbClr val="000000"/>
                </a:solidFill>
                <a:latin typeface="Calibri" pitchFamily="34" charset="0"/>
              </a:rPr>
              <a:t>Under normal conditions.</a:t>
            </a:r>
          </a:p>
        </p:txBody>
      </p:sp>
      <p:grpSp>
        <p:nvGrpSpPr>
          <p:cNvPr id="23" name="Group 22"/>
          <p:cNvGrpSpPr/>
          <p:nvPr/>
        </p:nvGrpSpPr>
        <p:grpSpPr>
          <a:xfrm>
            <a:off x="4382765" y="5074995"/>
            <a:ext cx="3409908" cy="400110"/>
            <a:chOff x="4563623" y="5376447"/>
            <a:chExt cx="3409908" cy="400110"/>
          </a:xfrm>
        </p:grpSpPr>
        <p:sp>
          <p:nvSpPr>
            <p:cNvPr id="25" name="Text Box 8"/>
            <p:cNvSpPr txBox="1">
              <a:spLocks noChangeArrowheads="1"/>
            </p:cNvSpPr>
            <p:nvPr/>
          </p:nvSpPr>
          <p:spPr bwMode="auto">
            <a:xfrm>
              <a:off x="4563623" y="5376447"/>
              <a:ext cx="3409908" cy="400110"/>
            </a:xfrm>
            <a:prstGeom prst="rect">
              <a:avLst/>
            </a:prstGeom>
            <a:noFill/>
            <a:ln w="9525">
              <a:noFill/>
              <a:miter lim="800000"/>
              <a:headEnd/>
              <a:tailEnd/>
            </a:ln>
          </p:spPr>
          <p:txBody>
            <a:bodyPr wrap="none">
              <a:spAutoFit/>
            </a:bodyPr>
            <a:lstStyle/>
            <a:p>
              <a:pPr fontAlgn="base">
                <a:spcBef>
                  <a:spcPct val="0"/>
                </a:spcBef>
                <a:spcAft>
                  <a:spcPct val="0"/>
                </a:spcAft>
              </a:pPr>
              <a:r>
                <a:rPr lang="en-US" sz="2000" dirty="0" err="1">
                  <a:solidFill>
                    <a:srgbClr val="000000"/>
                  </a:solidFill>
                  <a:latin typeface="Calibri" pitchFamily="34" charset="0"/>
                </a:rPr>
                <a:t>AgBr</a:t>
              </a:r>
              <a:r>
                <a:rPr lang="en-US" sz="2000" dirty="0">
                  <a:solidFill>
                    <a:srgbClr val="000000"/>
                  </a:solidFill>
                  <a:latin typeface="Calibri" pitchFamily="34" charset="0"/>
                </a:rPr>
                <a:t>(</a:t>
              </a:r>
              <a:r>
                <a:rPr lang="en-US" sz="2000" i="1" dirty="0">
                  <a:solidFill>
                    <a:srgbClr val="000000"/>
                  </a:solidFill>
                  <a:latin typeface="Calibri" pitchFamily="34" charset="0"/>
                </a:rPr>
                <a:t>s</a:t>
              </a:r>
              <a:r>
                <a:rPr lang="en-US" sz="2000" dirty="0">
                  <a:solidFill>
                    <a:srgbClr val="000000"/>
                  </a:solidFill>
                  <a:latin typeface="Calibri" pitchFamily="34" charset="0"/>
                </a:rPr>
                <a:t>)             Ag</a:t>
              </a:r>
              <a:r>
                <a:rPr lang="en-US" sz="2000" baseline="30000" dirty="0">
                  <a:solidFill>
                    <a:srgbClr val="000000"/>
                  </a:solidFill>
                  <a:latin typeface="Calibri" pitchFamily="34" charset="0"/>
                </a:rPr>
                <a:t>+</a:t>
              </a:r>
              <a:r>
                <a:rPr lang="en-US" sz="2000" dirty="0">
                  <a:solidFill>
                    <a:srgbClr val="000000"/>
                  </a:solidFill>
                  <a:latin typeface="Calibri" pitchFamily="34" charset="0"/>
                </a:rPr>
                <a:t>(</a:t>
              </a:r>
              <a:r>
                <a:rPr lang="en-US" sz="2000" i="1" dirty="0" err="1">
                  <a:solidFill>
                    <a:srgbClr val="000000"/>
                  </a:solidFill>
                  <a:latin typeface="Calibri" pitchFamily="34" charset="0"/>
                </a:rPr>
                <a:t>aq</a:t>
              </a:r>
              <a:r>
                <a:rPr lang="en-US" sz="2000" dirty="0">
                  <a:solidFill>
                    <a:srgbClr val="000000"/>
                  </a:solidFill>
                  <a:latin typeface="Calibri" pitchFamily="34" charset="0"/>
                </a:rPr>
                <a:t>) + Br</a:t>
              </a:r>
              <a:r>
                <a:rPr lang="en-US" sz="2000" baseline="30000" dirty="0">
                  <a:solidFill>
                    <a:srgbClr val="000000"/>
                  </a:solidFill>
                  <a:latin typeface="Calibri" pitchFamily="34" charset="0"/>
                </a:rPr>
                <a:t>-</a:t>
              </a:r>
              <a:r>
                <a:rPr lang="en-US" sz="2000" dirty="0">
                  <a:solidFill>
                    <a:srgbClr val="000000"/>
                  </a:solidFill>
                  <a:latin typeface="Calibri" pitchFamily="34" charset="0"/>
                </a:rPr>
                <a:t>(</a:t>
              </a:r>
              <a:r>
                <a:rPr lang="en-US" sz="2000" i="1" dirty="0" err="1">
                  <a:solidFill>
                    <a:srgbClr val="000000"/>
                  </a:solidFill>
                  <a:latin typeface="Calibri" pitchFamily="34" charset="0"/>
                </a:rPr>
                <a:t>aq</a:t>
              </a:r>
              <a:r>
                <a:rPr lang="en-US" sz="2000" dirty="0">
                  <a:solidFill>
                    <a:srgbClr val="000000"/>
                  </a:solidFill>
                  <a:latin typeface="Calibri" pitchFamily="34" charset="0"/>
                </a:rPr>
                <a:t>)</a:t>
              </a:r>
            </a:p>
          </p:txBody>
        </p:sp>
        <p:sp>
          <p:nvSpPr>
            <p:cNvPr id="27" name="Line 9"/>
            <p:cNvSpPr>
              <a:spLocks noChangeShapeType="1"/>
            </p:cNvSpPr>
            <p:nvPr/>
          </p:nvSpPr>
          <p:spPr bwMode="auto">
            <a:xfrm>
              <a:off x="5528652" y="5544222"/>
              <a:ext cx="511175"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000">
                <a:solidFill>
                  <a:srgbClr val="000000"/>
                </a:solidFill>
                <a:latin typeface="Calibri" pitchFamily="34" charset="0"/>
              </a:endParaRPr>
            </a:p>
          </p:txBody>
        </p:sp>
        <p:sp>
          <p:nvSpPr>
            <p:cNvPr id="28" name="Line 9"/>
            <p:cNvSpPr>
              <a:spLocks noChangeShapeType="1"/>
            </p:cNvSpPr>
            <p:nvPr/>
          </p:nvSpPr>
          <p:spPr bwMode="auto">
            <a:xfrm flipH="1">
              <a:off x="5506490" y="5636332"/>
              <a:ext cx="506159"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000">
                <a:solidFill>
                  <a:srgbClr val="000000"/>
                </a:solidFill>
                <a:latin typeface="Calibri" pitchFamily="34" charset="0"/>
              </a:endParaRPr>
            </a:p>
          </p:txBody>
        </p:sp>
      </p:grpSp>
      <p:sp>
        <p:nvSpPr>
          <p:cNvPr id="29" name="Rectangle 28"/>
          <p:cNvSpPr/>
          <p:nvPr/>
        </p:nvSpPr>
        <p:spPr>
          <a:xfrm>
            <a:off x="7278568" y="5414781"/>
            <a:ext cx="1599669" cy="369332"/>
          </a:xfrm>
          <a:prstGeom prst="rect">
            <a:avLst/>
          </a:prstGeom>
        </p:spPr>
        <p:txBody>
          <a:bodyPr wrap="none">
            <a:spAutoFit/>
          </a:bodyPr>
          <a:lstStyle/>
          <a:p>
            <a:r>
              <a:rPr lang="en-US" i="1" dirty="0" err="1">
                <a:solidFill>
                  <a:srgbClr val="FF0000"/>
                </a:solidFill>
                <a:latin typeface="Calibri" pitchFamily="34" charset="0"/>
              </a:rPr>
              <a:t>K</a:t>
            </a:r>
            <a:r>
              <a:rPr lang="en-US" baseline="-25000" dirty="0" err="1">
                <a:solidFill>
                  <a:srgbClr val="FF0000"/>
                </a:solidFill>
                <a:latin typeface="Calibri" pitchFamily="34" charset="0"/>
              </a:rPr>
              <a:t>sp</a:t>
            </a:r>
            <a:r>
              <a:rPr lang="en-US" dirty="0">
                <a:solidFill>
                  <a:srgbClr val="FF0000"/>
                </a:solidFill>
                <a:latin typeface="Calibri" pitchFamily="34" charset="0"/>
              </a:rPr>
              <a:t> = 5.0 x 10</a:t>
            </a:r>
            <a:r>
              <a:rPr lang="en-US" baseline="30000" dirty="0">
                <a:solidFill>
                  <a:srgbClr val="FF0000"/>
                </a:solidFill>
                <a:latin typeface="Calibri" pitchFamily="34" charset="0"/>
              </a:rPr>
              <a:t>-13</a:t>
            </a:r>
          </a:p>
        </p:txBody>
      </p:sp>
      <p:sp>
        <p:nvSpPr>
          <p:cNvPr id="30" name="TextBox 29"/>
          <p:cNvSpPr txBox="1"/>
          <p:nvPr/>
        </p:nvSpPr>
        <p:spPr>
          <a:xfrm>
            <a:off x="4722715" y="5968721"/>
            <a:ext cx="3928902" cy="646331"/>
          </a:xfrm>
          <a:prstGeom prst="rect">
            <a:avLst/>
          </a:prstGeom>
          <a:noFill/>
        </p:spPr>
        <p:txBody>
          <a:bodyPr wrap="square" rtlCol="0">
            <a:spAutoFit/>
          </a:bodyPr>
          <a:lstStyle/>
          <a:p>
            <a:r>
              <a:rPr lang="en-US" dirty="0">
                <a:solidFill>
                  <a:srgbClr val="FF0000"/>
                </a:solidFill>
                <a:latin typeface="Calibri" pitchFamily="34" charset="0"/>
              </a:rPr>
              <a:t>Wash with gallons and gallons of water to remove </a:t>
            </a:r>
            <a:r>
              <a:rPr lang="en-US" dirty="0" err="1">
                <a:solidFill>
                  <a:srgbClr val="FF0000"/>
                </a:solidFill>
                <a:latin typeface="Calibri" pitchFamily="34" charset="0"/>
              </a:rPr>
              <a:t>AgBr</a:t>
            </a:r>
            <a:r>
              <a:rPr lang="en-US" dirty="0">
                <a:solidFill>
                  <a:srgbClr val="FF0000"/>
                </a:solidFill>
                <a:latin typeface="Calibri" pitchFamily="34" charset="0"/>
              </a:rPr>
              <a:t> and not Ag.  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8" name="Picture 2" descr="http://upload.wikimedia.org/wikipedia/commons/thumb/b/b3/Photographic_processing.jpg/660px-Photographic_processing.jpg"/>
          <p:cNvPicPr>
            <a:picLocks noChangeAspect="1" noChangeArrowheads="1"/>
          </p:cNvPicPr>
          <p:nvPr/>
        </p:nvPicPr>
        <p:blipFill>
          <a:blip r:embed="rId2" cstate="print"/>
          <a:srcRect/>
          <a:stretch>
            <a:fillRect/>
          </a:stretch>
        </p:blipFill>
        <p:spPr bwMode="auto">
          <a:xfrm>
            <a:off x="0" y="667146"/>
            <a:ext cx="9144000" cy="2798619"/>
          </a:xfrm>
          <a:prstGeom prst="rect">
            <a:avLst/>
          </a:prstGeom>
          <a:noFill/>
        </p:spPr>
      </p:pic>
      <p:sp>
        <p:nvSpPr>
          <p:cNvPr id="3" name="Title 1"/>
          <p:cNvSpPr txBox="1">
            <a:spLocks/>
          </p:cNvSpPr>
          <p:nvPr/>
        </p:nvSpPr>
        <p:spPr>
          <a:xfrm>
            <a:off x="1455381" y="7300"/>
            <a:ext cx="6229350" cy="1143000"/>
          </a:xfrm>
          <a:prstGeom prst="rect">
            <a:avLst/>
          </a:prstGeom>
        </p:spPr>
        <p:txBody>
          <a:bodyPr vert="horz" lIns="91440" tIns="45720" rIns="91440" bIns="45720" rtlCol="0" anchor="ctr">
            <a:normAutofit/>
          </a:bodyPr>
          <a:lstStyle/>
          <a:p>
            <a:pPr lvl="0" algn="ctr">
              <a:spcBef>
                <a:spcPct val="0"/>
              </a:spcBef>
              <a:defRPr/>
            </a:pPr>
            <a:r>
              <a:rPr lang="en-US" sz="3600" i="1" u="sng" kern="0" dirty="0" err="1">
                <a:solidFill>
                  <a:sysClr val="windowText" lastClr="000000"/>
                </a:solidFill>
                <a:latin typeface="Calibri"/>
                <a:ea typeface="+mj-ea"/>
                <a:cs typeface="+mj-cs"/>
              </a:rPr>
              <a:t>K</a:t>
            </a:r>
            <a:r>
              <a:rPr lang="en-US" sz="3600" u="sng" kern="0" baseline="-25000" dirty="0" err="1">
                <a:solidFill>
                  <a:sysClr val="windowText" lastClr="000000"/>
                </a:solidFill>
                <a:latin typeface="Calibri"/>
                <a:ea typeface="+mj-ea"/>
                <a:cs typeface="+mj-cs"/>
              </a:rPr>
              <a:t>sp</a:t>
            </a:r>
            <a:r>
              <a:rPr lang="en-US" sz="3600" u="sng" kern="0" dirty="0">
                <a:solidFill>
                  <a:sysClr val="windowText" lastClr="000000"/>
                </a:solidFill>
                <a:latin typeface="Calibri"/>
                <a:ea typeface="+mj-ea"/>
                <a:cs typeface="+mj-cs"/>
              </a:rPr>
              <a:t>, </a:t>
            </a:r>
            <a:r>
              <a:rPr lang="en-US" sz="3600" i="1" u="sng" kern="0" dirty="0" err="1">
                <a:solidFill>
                  <a:sysClr val="windowText" lastClr="000000"/>
                </a:solidFill>
                <a:latin typeface="Calibri"/>
                <a:ea typeface="+mj-ea"/>
                <a:cs typeface="+mj-cs"/>
              </a:rPr>
              <a:t>K</a:t>
            </a:r>
            <a:r>
              <a:rPr lang="en-US" sz="3600" u="sng" kern="0" baseline="-25000" dirty="0" err="1">
                <a:solidFill>
                  <a:sysClr val="windowText" lastClr="000000"/>
                </a:solidFill>
                <a:latin typeface="Calibri"/>
                <a:ea typeface="+mj-ea"/>
                <a:cs typeface="+mj-cs"/>
              </a:rPr>
              <a:t>f</a:t>
            </a:r>
            <a:r>
              <a:rPr lang="en-US" sz="3600" u="sng" kern="0" dirty="0">
                <a:solidFill>
                  <a:sysClr val="windowText" lastClr="000000"/>
                </a:solidFill>
                <a:latin typeface="Calibri"/>
              </a:rPr>
              <a:t> and Photography</a:t>
            </a:r>
            <a:r>
              <a:rPr lang="en-US" sz="3600" u="sng" kern="0" baseline="-25000" dirty="0">
                <a:solidFill>
                  <a:sysClr val="windowText" lastClr="000000"/>
                </a:solidFill>
                <a:latin typeface="Calibri"/>
                <a:ea typeface="+mj-ea"/>
                <a:cs typeface="+mj-cs"/>
              </a:rPr>
              <a:t> </a:t>
            </a:r>
            <a:endParaRPr kumimoji="0" lang="en-US" sz="3600" b="0" i="0" u="sng" strike="noStrike" kern="1200" cap="none" spc="0" normalizeH="0" baseline="-25000" noProof="0" dirty="0">
              <a:ln>
                <a:noFill/>
              </a:ln>
              <a:solidFill>
                <a:sysClr val="windowText" lastClr="000000"/>
              </a:solidFill>
              <a:effectLst/>
              <a:uLnTx/>
              <a:uFillTx/>
              <a:latin typeface="Calibri"/>
              <a:ea typeface="+mj-ea"/>
              <a:cs typeface="+mj-cs"/>
            </a:endParaRPr>
          </a:p>
        </p:txBody>
      </p:sp>
      <p:sp>
        <p:nvSpPr>
          <p:cNvPr id="5" name="Rectangle 4"/>
          <p:cNvSpPr/>
          <p:nvPr/>
        </p:nvSpPr>
        <p:spPr>
          <a:xfrm>
            <a:off x="878050" y="3279146"/>
            <a:ext cx="8265949" cy="646331"/>
          </a:xfrm>
          <a:prstGeom prst="rect">
            <a:avLst/>
          </a:prstGeom>
        </p:spPr>
        <p:txBody>
          <a:bodyPr wrap="square">
            <a:spAutoFit/>
          </a:bodyPr>
          <a:lstStyle/>
          <a:p>
            <a:pPr marL="342900" indent="-342900">
              <a:spcAft>
                <a:spcPts val="1200"/>
              </a:spcAft>
              <a:buFont typeface="+mj-lt"/>
              <a:buAutoNum type="arabicParenR" startAt="4"/>
            </a:pPr>
            <a:r>
              <a:rPr lang="en-US" dirty="0">
                <a:solidFill>
                  <a:srgbClr val="FF0000"/>
                </a:solidFill>
                <a:latin typeface="Calibri" pitchFamily="34" charset="0"/>
              </a:rPr>
              <a:t>The fixer</a:t>
            </a:r>
            <a:r>
              <a:rPr lang="en-US" dirty="0">
                <a:latin typeface="Calibri" pitchFamily="34" charset="0"/>
              </a:rPr>
              <a:t> makes the image permanent and light-resistant by dissolving remaining silver halide. A common fixer is hypo, specifically </a:t>
            </a:r>
            <a:r>
              <a:rPr lang="en-US" dirty="0">
                <a:solidFill>
                  <a:srgbClr val="0000FF"/>
                </a:solidFill>
                <a:latin typeface="Calibri" pitchFamily="34" charset="0"/>
              </a:rPr>
              <a:t>ammonium </a:t>
            </a:r>
            <a:r>
              <a:rPr lang="en-US" u="sng" dirty="0" err="1">
                <a:solidFill>
                  <a:srgbClr val="0000FF"/>
                </a:solidFill>
                <a:latin typeface="Calibri" pitchFamily="34" charset="0"/>
              </a:rPr>
              <a:t>thiosulfate</a:t>
            </a:r>
            <a:r>
              <a:rPr lang="en-US" dirty="0">
                <a:latin typeface="Calibri" pitchFamily="34" charset="0"/>
              </a:rPr>
              <a:t>.</a:t>
            </a:r>
          </a:p>
        </p:txBody>
      </p:sp>
      <p:sp>
        <p:nvSpPr>
          <p:cNvPr id="22" name="Rounded Rectangle 21"/>
          <p:cNvSpPr/>
          <p:nvPr/>
        </p:nvSpPr>
        <p:spPr>
          <a:xfrm>
            <a:off x="401929" y="4335871"/>
            <a:ext cx="3828423" cy="1934299"/>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039378" y="6385455"/>
            <a:ext cx="2661158" cy="369332"/>
          </a:xfrm>
          <a:prstGeom prst="rect">
            <a:avLst/>
          </a:prstGeom>
          <a:noFill/>
        </p:spPr>
        <p:txBody>
          <a:bodyPr wrap="square" rtlCol="0">
            <a:spAutoFit/>
          </a:bodyPr>
          <a:lstStyle/>
          <a:p>
            <a:pPr algn="ctr"/>
            <a:r>
              <a:rPr lang="en-US" dirty="0">
                <a:latin typeface="Calibri" pitchFamily="34" charset="0"/>
              </a:rPr>
              <a:t>In the fixer solution.</a:t>
            </a:r>
          </a:p>
        </p:txBody>
      </p:sp>
      <p:sp>
        <p:nvSpPr>
          <p:cNvPr id="29" name="Text Box 8"/>
          <p:cNvSpPr txBox="1">
            <a:spLocks noChangeArrowheads="1"/>
          </p:cNvSpPr>
          <p:nvPr/>
        </p:nvSpPr>
        <p:spPr bwMode="auto">
          <a:xfrm>
            <a:off x="4360992" y="4470425"/>
            <a:ext cx="3176062" cy="400110"/>
          </a:xfrm>
          <a:prstGeom prst="rect">
            <a:avLst/>
          </a:prstGeom>
          <a:noFill/>
          <a:ln w="9525">
            <a:noFill/>
            <a:miter lim="800000"/>
            <a:headEnd/>
            <a:tailEnd/>
          </a:ln>
        </p:spPr>
        <p:txBody>
          <a:bodyPr wrap="none">
            <a:spAutoFit/>
          </a:bodyPr>
          <a:lstStyle/>
          <a:p>
            <a:pPr fontAlgn="base">
              <a:spcBef>
                <a:spcPct val="0"/>
              </a:spcBef>
              <a:spcAft>
                <a:spcPct val="0"/>
              </a:spcAft>
            </a:pPr>
            <a:r>
              <a:rPr lang="en-US" sz="2000" dirty="0">
                <a:solidFill>
                  <a:srgbClr val="000000"/>
                </a:solidFill>
                <a:latin typeface="Calibri" pitchFamily="34" charset="0"/>
              </a:rPr>
              <a:t>Ag(</a:t>
            </a:r>
            <a:r>
              <a:rPr lang="en-US" sz="2000" i="1" dirty="0">
                <a:solidFill>
                  <a:srgbClr val="000000"/>
                </a:solidFill>
                <a:latin typeface="Calibri" pitchFamily="34" charset="0"/>
              </a:rPr>
              <a:t>s</a:t>
            </a:r>
            <a:r>
              <a:rPr lang="en-US" sz="2000" dirty="0">
                <a:solidFill>
                  <a:srgbClr val="000000"/>
                </a:solidFill>
                <a:latin typeface="Calibri" pitchFamily="34" charset="0"/>
              </a:rPr>
              <a:t>) = completely insoluble.</a:t>
            </a:r>
          </a:p>
        </p:txBody>
      </p:sp>
      <p:sp>
        <p:nvSpPr>
          <p:cNvPr id="37" name="Text Box 8"/>
          <p:cNvSpPr txBox="1">
            <a:spLocks noChangeArrowheads="1"/>
          </p:cNvSpPr>
          <p:nvPr/>
        </p:nvSpPr>
        <p:spPr bwMode="auto">
          <a:xfrm>
            <a:off x="5859854" y="4733358"/>
            <a:ext cx="2050690" cy="307777"/>
          </a:xfrm>
          <a:prstGeom prst="rect">
            <a:avLst/>
          </a:prstGeom>
          <a:noFill/>
          <a:ln w="9525">
            <a:noFill/>
            <a:miter lim="800000"/>
            <a:headEnd/>
            <a:tailEnd/>
          </a:ln>
        </p:spPr>
        <p:txBody>
          <a:bodyPr wrap="none">
            <a:spAutoFit/>
          </a:bodyPr>
          <a:lstStyle/>
          <a:p>
            <a:pPr fontAlgn="base">
              <a:spcBef>
                <a:spcPct val="0"/>
              </a:spcBef>
              <a:spcAft>
                <a:spcPct val="0"/>
              </a:spcAft>
            </a:pPr>
            <a:r>
              <a:rPr lang="en-US" sz="1400" dirty="0">
                <a:solidFill>
                  <a:srgbClr val="000000"/>
                </a:solidFill>
                <a:latin typeface="Calibri" pitchFamily="34" charset="0"/>
              </a:rPr>
              <a:t>Under normal conditions.</a:t>
            </a:r>
          </a:p>
        </p:txBody>
      </p:sp>
      <p:grpSp>
        <p:nvGrpSpPr>
          <p:cNvPr id="2" name="Group 39"/>
          <p:cNvGrpSpPr/>
          <p:nvPr/>
        </p:nvGrpSpPr>
        <p:grpSpPr>
          <a:xfrm>
            <a:off x="4382765" y="5074995"/>
            <a:ext cx="3409908" cy="400110"/>
            <a:chOff x="4563623" y="5376447"/>
            <a:chExt cx="3409908" cy="400110"/>
          </a:xfrm>
        </p:grpSpPr>
        <p:sp>
          <p:nvSpPr>
            <p:cNvPr id="32" name="Text Box 8"/>
            <p:cNvSpPr txBox="1">
              <a:spLocks noChangeArrowheads="1"/>
            </p:cNvSpPr>
            <p:nvPr/>
          </p:nvSpPr>
          <p:spPr bwMode="auto">
            <a:xfrm>
              <a:off x="4563623" y="5376447"/>
              <a:ext cx="3409908" cy="400110"/>
            </a:xfrm>
            <a:prstGeom prst="rect">
              <a:avLst/>
            </a:prstGeom>
            <a:noFill/>
            <a:ln w="9525">
              <a:noFill/>
              <a:miter lim="800000"/>
              <a:headEnd/>
              <a:tailEnd/>
            </a:ln>
          </p:spPr>
          <p:txBody>
            <a:bodyPr wrap="none">
              <a:spAutoFit/>
            </a:bodyPr>
            <a:lstStyle/>
            <a:p>
              <a:pPr fontAlgn="base">
                <a:spcBef>
                  <a:spcPct val="0"/>
                </a:spcBef>
                <a:spcAft>
                  <a:spcPct val="0"/>
                </a:spcAft>
              </a:pPr>
              <a:r>
                <a:rPr lang="en-US" sz="2000" dirty="0" err="1">
                  <a:solidFill>
                    <a:srgbClr val="000000"/>
                  </a:solidFill>
                  <a:latin typeface="Calibri" pitchFamily="34" charset="0"/>
                </a:rPr>
                <a:t>AgBr</a:t>
              </a:r>
              <a:r>
                <a:rPr lang="en-US" sz="2000" dirty="0">
                  <a:solidFill>
                    <a:srgbClr val="000000"/>
                  </a:solidFill>
                  <a:latin typeface="Calibri" pitchFamily="34" charset="0"/>
                </a:rPr>
                <a:t>(</a:t>
              </a:r>
              <a:r>
                <a:rPr lang="en-US" sz="2000" i="1" dirty="0">
                  <a:solidFill>
                    <a:srgbClr val="000000"/>
                  </a:solidFill>
                  <a:latin typeface="Calibri" pitchFamily="34" charset="0"/>
                </a:rPr>
                <a:t>s</a:t>
              </a:r>
              <a:r>
                <a:rPr lang="en-US" sz="2000" dirty="0">
                  <a:solidFill>
                    <a:srgbClr val="000000"/>
                  </a:solidFill>
                  <a:latin typeface="Calibri" pitchFamily="34" charset="0"/>
                </a:rPr>
                <a:t>)             Ag</a:t>
              </a:r>
              <a:r>
                <a:rPr lang="en-US" sz="2000" baseline="30000" dirty="0">
                  <a:solidFill>
                    <a:srgbClr val="000000"/>
                  </a:solidFill>
                  <a:latin typeface="Calibri" pitchFamily="34" charset="0"/>
                </a:rPr>
                <a:t>+</a:t>
              </a:r>
              <a:r>
                <a:rPr lang="en-US" sz="2000" dirty="0">
                  <a:solidFill>
                    <a:srgbClr val="000000"/>
                  </a:solidFill>
                  <a:latin typeface="Calibri" pitchFamily="34" charset="0"/>
                </a:rPr>
                <a:t>(</a:t>
              </a:r>
              <a:r>
                <a:rPr lang="en-US" sz="2000" i="1" dirty="0" err="1">
                  <a:solidFill>
                    <a:srgbClr val="000000"/>
                  </a:solidFill>
                  <a:latin typeface="Calibri" pitchFamily="34" charset="0"/>
                </a:rPr>
                <a:t>aq</a:t>
              </a:r>
              <a:r>
                <a:rPr lang="en-US" sz="2000" dirty="0">
                  <a:solidFill>
                    <a:srgbClr val="000000"/>
                  </a:solidFill>
                  <a:latin typeface="Calibri" pitchFamily="34" charset="0"/>
                </a:rPr>
                <a:t>) + Br</a:t>
              </a:r>
              <a:r>
                <a:rPr lang="en-US" sz="2000" baseline="30000" dirty="0">
                  <a:solidFill>
                    <a:srgbClr val="000000"/>
                  </a:solidFill>
                  <a:latin typeface="Calibri" pitchFamily="34" charset="0"/>
                </a:rPr>
                <a:t>-</a:t>
              </a:r>
              <a:r>
                <a:rPr lang="en-US" sz="2000" dirty="0">
                  <a:solidFill>
                    <a:srgbClr val="000000"/>
                  </a:solidFill>
                  <a:latin typeface="Calibri" pitchFamily="34" charset="0"/>
                </a:rPr>
                <a:t>(</a:t>
              </a:r>
              <a:r>
                <a:rPr lang="en-US" sz="2000" i="1" dirty="0" err="1">
                  <a:solidFill>
                    <a:srgbClr val="000000"/>
                  </a:solidFill>
                  <a:latin typeface="Calibri" pitchFamily="34" charset="0"/>
                </a:rPr>
                <a:t>aq</a:t>
              </a:r>
              <a:r>
                <a:rPr lang="en-US" sz="2000" dirty="0">
                  <a:solidFill>
                    <a:srgbClr val="000000"/>
                  </a:solidFill>
                  <a:latin typeface="Calibri" pitchFamily="34" charset="0"/>
                </a:rPr>
                <a:t>)</a:t>
              </a:r>
            </a:p>
          </p:txBody>
        </p:sp>
        <p:sp>
          <p:nvSpPr>
            <p:cNvPr id="36" name="Line 9"/>
            <p:cNvSpPr>
              <a:spLocks noChangeShapeType="1"/>
            </p:cNvSpPr>
            <p:nvPr/>
          </p:nvSpPr>
          <p:spPr bwMode="auto">
            <a:xfrm>
              <a:off x="5528652" y="5544222"/>
              <a:ext cx="511175"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000">
                <a:solidFill>
                  <a:srgbClr val="000000"/>
                </a:solidFill>
                <a:latin typeface="Calibri" pitchFamily="34" charset="0"/>
              </a:endParaRPr>
            </a:p>
          </p:txBody>
        </p:sp>
        <p:sp>
          <p:nvSpPr>
            <p:cNvPr id="38" name="Line 9"/>
            <p:cNvSpPr>
              <a:spLocks noChangeShapeType="1"/>
            </p:cNvSpPr>
            <p:nvPr/>
          </p:nvSpPr>
          <p:spPr bwMode="auto">
            <a:xfrm flipH="1">
              <a:off x="5506490" y="5636332"/>
              <a:ext cx="506159"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000">
                <a:solidFill>
                  <a:srgbClr val="000000"/>
                </a:solidFill>
                <a:latin typeface="Calibri" pitchFamily="34" charset="0"/>
              </a:endParaRPr>
            </a:p>
          </p:txBody>
        </p:sp>
      </p:grpSp>
      <p:sp>
        <p:nvSpPr>
          <p:cNvPr id="39" name="Rounded Rectangle 38"/>
          <p:cNvSpPr/>
          <p:nvPr/>
        </p:nvSpPr>
        <p:spPr>
          <a:xfrm>
            <a:off x="5128317" y="979712"/>
            <a:ext cx="1073848" cy="1738365"/>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7278568" y="5414781"/>
            <a:ext cx="1599669" cy="369332"/>
          </a:xfrm>
          <a:prstGeom prst="rect">
            <a:avLst/>
          </a:prstGeom>
        </p:spPr>
        <p:txBody>
          <a:bodyPr wrap="none">
            <a:spAutoFit/>
          </a:bodyPr>
          <a:lstStyle/>
          <a:p>
            <a:r>
              <a:rPr lang="en-US" i="1" dirty="0" err="1">
                <a:latin typeface="Calibri" pitchFamily="34" charset="0"/>
              </a:rPr>
              <a:t>K</a:t>
            </a:r>
            <a:r>
              <a:rPr lang="en-US" baseline="-25000" dirty="0" err="1">
                <a:latin typeface="Calibri" pitchFamily="34" charset="0"/>
              </a:rPr>
              <a:t>sp</a:t>
            </a:r>
            <a:r>
              <a:rPr lang="en-US" dirty="0">
                <a:latin typeface="Calibri" pitchFamily="34" charset="0"/>
              </a:rPr>
              <a:t> = 5.0 x 10</a:t>
            </a:r>
            <a:r>
              <a:rPr lang="en-US" baseline="30000" dirty="0">
                <a:latin typeface="Calibri" pitchFamily="34" charset="0"/>
              </a:rPr>
              <a:t>-13</a:t>
            </a:r>
          </a:p>
        </p:txBody>
      </p:sp>
      <p:sp>
        <p:nvSpPr>
          <p:cNvPr id="23" name="TextBox 22"/>
          <p:cNvSpPr txBox="1"/>
          <p:nvPr/>
        </p:nvSpPr>
        <p:spPr>
          <a:xfrm>
            <a:off x="4722715" y="5968721"/>
            <a:ext cx="3928902" cy="646331"/>
          </a:xfrm>
          <a:prstGeom prst="rect">
            <a:avLst/>
          </a:prstGeom>
          <a:noFill/>
        </p:spPr>
        <p:txBody>
          <a:bodyPr wrap="square" rtlCol="0">
            <a:spAutoFit/>
          </a:bodyPr>
          <a:lstStyle/>
          <a:p>
            <a:r>
              <a:rPr lang="en-US" dirty="0">
                <a:solidFill>
                  <a:srgbClr val="FF0000"/>
                </a:solidFill>
                <a:latin typeface="Calibri" pitchFamily="34" charset="0"/>
              </a:rPr>
              <a:t>Wash with gallons and gallons of water to remove </a:t>
            </a:r>
            <a:r>
              <a:rPr lang="en-US" dirty="0" err="1">
                <a:solidFill>
                  <a:srgbClr val="FF0000"/>
                </a:solidFill>
                <a:latin typeface="Calibri" pitchFamily="34" charset="0"/>
              </a:rPr>
              <a:t>AgBr</a:t>
            </a:r>
            <a:r>
              <a:rPr lang="en-US" dirty="0">
                <a:solidFill>
                  <a:srgbClr val="FF0000"/>
                </a:solidFill>
                <a:latin typeface="Calibri" pitchFamily="34" charset="0"/>
              </a:rPr>
              <a:t> and not Ag.  Or…</a:t>
            </a:r>
          </a:p>
        </p:txBody>
      </p:sp>
      <p:grpSp>
        <p:nvGrpSpPr>
          <p:cNvPr id="24" name="Group 39"/>
          <p:cNvGrpSpPr/>
          <p:nvPr/>
        </p:nvGrpSpPr>
        <p:grpSpPr>
          <a:xfrm>
            <a:off x="702481" y="4423528"/>
            <a:ext cx="3272050" cy="400110"/>
            <a:chOff x="4563623" y="5376447"/>
            <a:chExt cx="3272050" cy="400110"/>
          </a:xfrm>
        </p:grpSpPr>
        <p:sp>
          <p:nvSpPr>
            <p:cNvPr id="25" name="Text Box 8"/>
            <p:cNvSpPr txBox="1">
              <a:spLocks noChangeArrowheads="1"/>
            </p:cNvSpPr>
            <p:nvPr/>
          </p:nvSpPr>
          <p:spPr bwMode="auto">
            <a:xfrm>
              <a:off x="4563623" y="5376447"/>
              <a:ext cx="3272050" cy="400110"/>
            </a:xfrm>
            <a:prstGeom prst="rect">
              <a:avLst/>
            </a:prstGeom>
            <a:noFill/>
            <a:ln w="9525">
              <a:noFill/>
              <a:miter lim="800000"/>
              <a:headEnd/>
              <a:tailEnd/>
            </a:ln>
          </p:spPr>
          <p:txBody>
            <a:bodyPr wrap="none">
              <a:spAutoFit/>
            </a:bodyPr>
            <a:lstStyle/>
            <a:p>
              <a:pPr fontAlgn="base">
                <a:spcBef>
                  <a:spcPct val="0"/>
                </a:spcBef>
                <a:spcAft>
                  <a:spcPct val="0"/>
                </a:spcAft>
              </a:pPr>
              <a:r>
                <a:rPr lang="en-US" sz="2000" dirty="0" err="1">
                  <a:solidFill>
                    <a:srgbClr val="000000"/>
                  </a:solidFill>
                  <a:latin typeface="Calibri" pitchFamily="34" charset="0"/>
                </a:rPr>
                <a:t>AgBr</a:t>
              </a:r>
              <a:r>
                <a:rPr lang="en-US" sz="2000" dirty="0">
                  <a:solidFill>
                    <a:srgbClr val="000000"/>
                  </a:solidFill>
                  <a:latin typeface="Calibri" pitchFamily="34" charset="0"/>
                </a:rPr>
                <a:t>(</a:t>
              </a:r>
              <a:r>
                <a:rPr lang="en-US" sz="2000" i="1" dirty="0">
                  <a:solidFill>
                    <a:srgbClr val="000000"/>
                  </a:solidFill>
                  <a:latin typeface="Calibri" pitchFamily="34" charset="0"/>
                </a:rPr>
                <a:t>s</a:t>
              </a:r>
              <a:r>
                <a:rPr lang="en-US" sz="2000" dirty="0">
                  <a:solidFill>
                    <a:srgbClr val="000000"/>
                  </a:solidFill>
                  <a:latin typeface="Calibri" pitchFamily="34" charset="0"/>
                </a:rPr>
                <a:t>)             Ag</a:t>
              </a:r>
              <a:r>
                <a:rPr lang="en-US" sz="2000" baseline="30000" dirty="0">
                  <a:solidFill>
                    <a:srgbClr val="000000"/>
                  </a:solidFill>
                  <a:latin typeface="Calibri" pitchFamily="34" charset="0"/>
                </a:rPr>
                <a:t>+</a:t>
              </a:r>
              <a:r>
                <a:rPr lang="en-US" sz="2000" dirty="0">
                  <a:solidFill>
                    <a:srgbClr val="000000"/>
                  </a:solidFill>
                  <a:latin typeface="Calibri" pitchFamily="34" charset="0"/>
                </a:rPr>
                <a:t>(</a:t>
              </a:r>
              <a:r>
                <a:rPr lang="en-US" sz="2000" i="1" dirty="0" err="1">
                  <a:solidFill>
                    <a:srgbClr val="000000"/>
                  </a:solidFill>
                  <a:latin typeface="Calibri" pitchFamily="34" charset="0"/>
                </a:rPr>
                <a:t>aq</a:t>
              </a:r>
              <a:r>
                <a:rPr lang="en-US" sz="2000" dirty="0">
                  <a:solidFill>
                    <a:srgbClr val="000000"/>
                  </a:solidFill>
                  <a:latin typeface="Calibri" pitchFamily="34" charset="0"/>
                </a:rPr>
                <a:t>) + Br</a:t>
              </a:r>
              <a:r>
                <a:rPr lang="en-US" sz="2000" baseline="30000" dirty="0">
                  <a:solidFill>
                    <a:srgbClr val="000000"/>
                  </a:solidFill>
                  <a:latin typeface="Calibri" pitchFamily="34" charset="0"/>
                </a:rPr>
                <a:t>-</a:t>
              </a:r>
              <a:r>
                <a:rPr lang="en-US" sz="2000" dirty="0">
                  <a:solidFill>
                    <a:srgbClr val="000000"/>
                  </a:solidFill>
                  <a:latin typeface="Calibri" pitchFamily="34" charset="0"/>
                </a:rPr>
                <a:t>(</a:t>
              </a:r>
              <a:r>
                <a:rPr lang="en-US" sz="2000" i="1" dirty="0">
                  <a:solidFill>
                    <a:srgbClr val="000000"/>
                  </a:solidFill>
                  <a:latin typeface="Calibri" pitchFamily="34" charset="0"/>
                </a:rPr>
                <a:t>s</a:t>
              </a:r>
              <a:r>
                <a:rPr lang="en-US" sz="2000" dirty="0">
                  <a:solidFill>
                    <a:srgbClr val="000000"/>
                  </a:solidFill>
                  <a:latin typeface="Calibri" pitchFamily="34" charset="0"/>
                </a:rPr>
                <a:t>)</a:t>
              </a:r>
            </a:p>
          </p:txBody>
        </p:sp>
        <p:sp>
          <p:nvSpPr>
            <p:cNvPr id="26" name="Line 9"/>
            <p:cNvSpPr>
              <a:spLocks noChangeShapeType="1"/>
            </p:cNvSpPr>
            <p:nvPr/>
          </p:nvSpPr>
          <p:spPr bwMode="auto">
            <a:xfrm>
              <a:off x="5528652" y="5544222"/>
              <a:ext cx="511175"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000">
                <a:solidFill>
                  <a:srgbClr val="000000"/>
                </a:solidFill>
                <a:latin typeface="Calibri" pitchFamily="34" charset="0"/>
              </a:endParaRPr>
            </a:p>
          </p:txBody>
        </p:sp>
        <p:sp>
          <p:nvSpPr>
            <p:cNvPr id="30" name="Line 9"/>
            <p:cNvSpPr>
              <a:spLocks noChangeShapeType="1"/>
            </p:cNvSpPr>
            <p:nvPr/>
          </p:nvSpPr>
          <p:spPr bwMode="auto">
            <a:xfrm flipH="1">
              <a:off x="5506490" y="5636332"/>
              <a:ext cx="506159" cy="0"/>
            </a:xfrm>
            <a:prstGeom prst="line">
              <a:avLst/>
            </a:prstGeom>
            <a:noFill/>
            <a:ln w="28575">
              <a:solidFill>
                <a:schemeClr val="tx1"/>
              </a:solidFill>
              <a:round/>
              <a:headEnd/>
              <a:tailEnd type="triangle" w="med" len="med"/>
            </a:ln>
          </p:spPr>
          <p:txBody>
            <a:bodyPr/>
            <a:lstStyle/>
            <a:p>
              <a:pPr fontAlgn="base">
                <a:spcBef>
                  <a:spcPct val="0"/>
                </a:spcBef>
                <a:spcAft>
                  <a:spcPct val="0"/>
                </a:spcAft>
              </a:pPr>
              <a:endParaRPr lang="en-US" sz="2000">
                <a:solidFill>
                  <a:srgbClr val="000000"/>
                </a:solidFill>
                <a:latin typeface="Calibri" pitchFamily="34" charset="0"/>
              </a:endParaRPr>
            </a:p>
          </p:txBody>
        </p:sp>
      </p:grpSp>
      <p:grpSp>
        <p:nvGrpSpPr>
          <p:cNvPr id="48" name="Group 47"/>
          <p:cNvGrpSpPr/>
          <p:nvPr/>
        </p:nvGrpSpPr>
        <p:grpSpPr>
          <a:xfrm>
            <a:off x="432065" y="5362616"/>
            <a:ext cx="4913180" cy="369332"/>
            <a:chOff x="842055" y="1801469"/>
            <a:chExt cx="4913180" cy="369332"/>
          </a:xfrm>
        </p:grpSpPr>
        <p:sp>
          <p:nvSpPr>
            <p:cNvPr id="49" name="Rectangle 17"/>
            <p:cNvSpPr txBox="1">
              <a:spLocks noChangeArrowheads="1"/>
            </p:cNvSpPr>
            <p:nvPr/>
          </p:nvSpPr>
          <p:spPr>
            <a:xfrm>
              <a:off x="842055" y="1801469"/>
              <a:ext cx="4913180" cy="36933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38138" marR="0" lvl="1" indent="-338138" defTabSz="914400" rtl="0" eaLnBrk="1" fontAlgn="auto" latinLnBrk="0" hangingPunct="1">
                <a:lnSpc>
                  <a:spcPct val="100000"/>
                </a:lnSpc>
                <a:spcBef>
                  <a:spcPts val="1200"/>
                </a:spcBef>
                <a:spcAft>
                  <a:spcPts val="0"/>
                </a:spcAft>
                <a:buClr>
                  <a:srgbClr val="FF0000"/>
                </a:buClr>
                <a:buSzPct val="120000"/>
                <a:buFont typeface="Arial" pitchFamily="34" charset="0"/>
                <a:buNone/>
                <a:tabLst/>
                <a:defRPr/>
              </a:pPr>
              <a:r>
                <a:rPr kumimoji="0" lang="en-US" altLang="en-US" sz="1800" b="0" i="0" u="none" strike="noStrike" kern="1200" cap="none" spc="0" normalizeH="0" baseline="0" noProof="0" dirty="0">
                  <a:ln>
                    <a:noFill/>
                  </a:ln>
                  <a:solidFill>
                    <a:sysClr val="windowText" lastClr="000000"/>
                  </a:solidFill>
                  <a:effectLst/>
                  <a:uLnTx/>
                  <a:uFillTx/>
                  <a:latin typeface="Calibri"/>
                  <a:ea typeface="+mn-ea"/>
                  <a:cs typeface="+mn-cs"/>
                </a:rPr>
                <a:t>Ag</a:t>
              </a:r>
              <a:r>
                <a:rPr kumimoji="0" lang="en-US" altLang="en-US" sz="1800" b="0" i="0" u="none" strike="noStrike" kern="1200" cap="none" spc="0" normalizeH="0" baseline="30000" noProof="0" dirty="0">
                  <a:ln>
                    <a:noFill/>
                  </a:ln>
                  <a:solidFill>
                    <a:sysClr val="windowText" lastClr="000000"/>
                  </a:solidFill>
                  <a:effectLst/>
                  <a:uLnTx/>
                  <a:uFillTx/>
                  <a:latin typeface="Calibri"/>
                  <a:ea typeface="+mn-ea"/>
                  <a:cs typeface="+mn-cs"/>
                  <a:sym typeface="Symbol"/>
                </a:rPr>
                <a:t>+</a:t>
              </a:r>
              <a:r>
                <a:rPr kumimoji="0" lang="en-US" altLang="en-US" sz="1800" b="0" i="0" u="none" strike="noStrike" kern="1200" cap="none" spc="0" normalizeH="0" baseline="0" noProof="0" dirty="0">
                  <a:ln>
                    <a:noFill/>
                  </a:ln>
                  <a:solidFill>
                    <a:sysClr val="windowText" lastClr="000000"/>
                  </a:solidFill>
                  <a:effectLst/>
                  <a:uLnTx/>
                  <a:uFillTx/>
                  <a:latin typeface="Calibri"/>
                  <a:ea typeface="+mn-ea"/>
                  <a:cs typeface="+mn-cs"/>
                  <a:sym typeface="Symbol"/>
                </a:rPr>
                <a:t>(</a:t>
              </a:r>
              <a:r>
                <a:rPr kumimoji="0" lang="en-US" altLang="en-US" sz="1800" b="0" i="1" u="none" strike="noStrike" kern="1200" cap="none" spc="0" normalizeH="0" baseline="0" noProof="0" dirty="0" err="1">
                  <a:ln>
                    <a:noFill/>
                  </a:ln>
                  <a:solidFill>
                    <a:sysClr val="windowText" lastClr="000000"/>
                  </a:solidFill>
                  <a:effectLst/>
                  <a:uLnTx/>
                  <a:uFillTx/>
                  <a:latin typeface="Calibri"/>
                  <a:ea typeface="+mn-ea"/>
                  <a:cs typeface="+mn-cs"/>
                  <a:sym typeface="Symbol"/>
                </a:rPr>
                <a:t>aq</a:t>
              </a:r>
              <a:r>
                <a:rPr kumimoji="0" lang="en-US" altLang="en-US" sz="1800" b="0" i="0" u="none" strike="noStrike" kern="1200" cap="none" spc="0" normalizeH="0" baseline="0" noProof="0" dirty="0">
                  <a:ln>
                    <a:noFill/>
                  </a:ln>
                  <a:solidFill>
                    <a:sysClr val="windowText" lastClr="000000"/>
                  </a:solidFill>
                  <a:effectLst/>
                  <a:uLnTx/>
                  <a:uFillTx/>
                  <a:latin typeface="Calibri"/>
                  <a:ea typeface="+mn-ea"/>
                  <a:cs typeface="+mn-cs"/>
                  <a:sym typeface="Symbol"/>
                </a:rPr>
                <a:t>) + S</a:t>
              </a:r>
              <a:r>
                <a:rPr kumimoji="0" lang="en-US" altLang="en-US" sz="1800" b="0" i="0" u="none" strike="noStrike" kern="1200" cap="none" spc="0" normalizeH="0" baseline="-25000" noProof="0" dirty="0">
                  <a:ln>
                    <a:noFill/>
                  </a:ln>
                  <a:solidFill>
                    <a:sysClr val="windowText" lastClr="000000"/>
                  </a:solidFill>
                  <a:effectLst/>
                  <a:uLnTx/>
                  <a:uFillTx/>
                  <a:latin typeface="Calibri"/>
                  <a:ea typeface="+mn-ea"/>
                  <a:cs typeface="+mn-cs"/>
                  <a:sym typeface="Symbol"/>
                </a:rPr>
                <a:t>2</a:t>
              </a:r>
              <a:r>
                <a:rPr kumimoji="0" lang="en-US" altLang="en-US" sz="1800" b="0" i="0" u="none" strike="noStrike" kern="1200" cap="none" spc="0" normalizeH="0" baseline="0" noProof="0" dirty="0">
                  <a:ln>
                    <a:noFill/>
                  </a:ln>
                  <a:solidFill>
                    <a:sysClr val="windowText" lastClr="000000"/>
                  </a:solidFill>
                  <a:effectLst/>
                  <a:uLnTx/>
                  <a:uFillTx/>
                  <a:latin typeface="Calibri"/>
                  <a:ea typeface="+mn-ea"/>
                  <a:cs typeface="+mn-cs"/>
                  <a:sym typeface="Symbol"/>
                </a:rPr>
                <a:t>O</a:t>
              </a:r>
              <a:r>
                <a:rPr kumimoji="0" lang="en-US" altLang="en-US" sz="1800" b="0" i="0" u="none" strike="noStrike" kern="1200" cap="none" spc="0" normalizeH="0" baseline="-25000" noProof="0" dirty="0">
                  <a:ln>
                    <a:noFill/>
                  </a:ln>
                  <a:solidFill>
                    <a:sysClr val="windowText" lastClr="000000"/>
                  </a:solidFill>
                  <a:effectLst/>
                  <a:uLnTx/>
                  <a:uFillTx/>
                  <a:latin typeface="Calibri"/>
                  <a:ea typeface="+mn-ea"/>
                  <a:cs typeface="+mn-cs"/>
                  <a:sym typeface="Symbol"/>
                </a:rPr>
                <a:t>3</a:t>
              </a:r>
              <a:r>
                <a:rPr kumimoji="0" lang="en-US" altLang="en-US" sz="1800" b="0" i="0" u="none" strike="noStrike" kern="1200" cap="none" spc="0" normalizeH="0" baseline="30000" noProof="0" dirty="0">
                  <a:ln>
                    <a:noFill/>
                  </a:ln>
                  <a:solidFill>
                    <a:sysClr val="windowText" lastClr="000000"/>
                  </a:solidFill>
                  <a:effectLst/>
                  <a:uLnTx/>
                  <a:uFillTx/>
                  <a:latin typeface="Calibri"/>
                  <a:ea typeface="+mn-ea"/>
                  <a:cs typeface="+mn-cs"/>
                  <a:sym typeface="Symbol"/>
                </a:rPr>
                <a:t>2-</a:t>
              </a:r>
              <a:r>
                <a:rPr kumimoji="0" lang="en-US" altLang="en-US" sz="1800" b="0" i="0" u="none" strike="noStrike" kern="1200" cap="none" spc="0" normalizeH="0" baseline="0" noProof="0" dirty="0">
                  <a:ln>
                    <a:noFill/>
                  </a:ln>
                  <a:solidFill>
                    <a:sysClr val="windowText" lastClr="000000"/>
                  </a:solidFill>
                  <a:effectLst/>
                  <a:uLnTx/>
                  <a:uFillTx/>
                  <a:latin typeface="Calibri"/>
                  <a:ea typeface="+mn-ea"/>
                  <a:cs typeface="+mn-cs"/>
                  <a:sym typeface="Symbol"/>
                </a:rPr>
                <a:t>(</a:t>
              </a:r>
              <a:r>
                <a:rPr kumimoji="0" lang="en-US" altLang="en-US" sz="1800" b="0" i="1" u="none" strike="noStrike" kern="1200" cap="none" spc="0" normalizeH="0" baseline="0" noProof="0" dirty="0" err="1">
                  <a:ln>
                    <a:noFill/>
                  </a:ln>
                  <a:solidFill>
                    <a:sysClr val="windowText" lastClr="000000"/>
                  </a:solidFill>
                  <a:effectLst/>
                  <a:uLnTx/>
                  <a:uFillTx/>
                  <a:latin typeface="Calibri"/>
                  <a:ea typeface="+mn-ea"/>
                  <a:cs typeface="+mn-cs"/>
                  <a:sym typeface="Symbol"/>
                </a:rPr>
                <a:t>aq</a:t>
              </a:r>
              <a:r>
                <a:rPr kumimoji="0" lang="en-US" altLang="en-US" sz="1800" b="0" i="0" u="none" strike="noStrike" kern="1200" cap="none" spc="0" normalizeH="0" baseline="0" noProof="0" dirty="0">
                  <a:ln>
                    <a:noFill/>
                  </a:ln>
                  <a:solidFill>
                    <a:sysClr val="windowText" lastClr="000000"/>
                  </a:solidFill>
                  <a:effectLst/>
                  <a:uLnTx/>
                  <a:uFillTx/>
                  <a:latin typeface="Calibri"/>
                  <a:ea typeface="+mn-ea"/>
                  <a:cs typeface="+mn-cs"/>
                  <a:sym typeface="Symbol"/>
                </a:rPr>
                <a:t>)        </a:t>
              </a:r>
              <a:r>
                <a:rPr kumimoji="0" lang="en-US" altLang="en-US" sz="1800" b="0" i="0" u="none" strike="noStrike" kern="1200" cap="none" spc="0" normalizeH="0" baseline="0" noProof="0" dirty="0">
                  <a:ln>
                    <a:noFill/>
                  </a:ln>
                  <a:solidFill>
                    <a:sysClr val="windowText" lastClr="000000"/>
                  </a:solidFill>
                  <a:effectLst/>
                  <a:uLnTx/>
                  <a:uFillTx/>
                  <a:latin typeface="Calibri"/>
                  <a:ea typeface="+mn-ea"/>
                  <a:cs typeface="+mn-cs"/>
                </a:rPr>
                <a:t>Ag(</a:t>
              </a:r>
              <a:r>
                <a:rPr kumimoji="0" lang="en-US" altLang="en-US" sz="1800" b="0" i="0" u="none" strike="noStrike" kern="1200" cap="none" spc="0" normalizeH="0" baseline="0" noProof="0" dirty="0">
                  <a:ln>
                    <a:noFill/>
                  </a:ln>
                  <a:solidFill>
                    <a:sysClr val="windowText" lastClr="000000"/>
                  </a:solidFill>
                  <a:effectLst/>
                  <a:uLnTx/>
                  <a:uFillTx/>
                  <a:latin typeface="Calibri"/>
                  <a:ea typeface="+mn-ea"/>
                  <a:cs typeface="+mn-cs"/>
                  <a:sym typeface="Symbol"/>
                </a:rPr>
                <a:t>S</a:t>
              </a:r>
              <a:r>
                <a:rPr kumimoji="0" lang="en-US" altLang="en-US" sz="1800" b="0" i="0" u="none" strike="noStrike" kern="1200" cap="none" spc="0" normalizeH="0" baseline="-25000" noProof="0" dirty="0">
                  <a:ln>
                    <a:noFill/>
                  </a:ln>
                  <a:solidFill>
                    <a:sysClr val="windowText" lastClr="000000"/>
                  </a:solidFill>
                  <a:effectLst/>
                  <a:uLnTx/>
                  <a:uFillTx/>
                  <a:latin typeface="Calibri"/>
                  <a:ea typeface="+mn-ea"/>
                  <a:cs typeface="+mn-cs"/>
                  <a:sym typeface="Symbol"/>
                </a:rPr>
                <a:t>2</a:t>
              </a:r>
              <a:r>
                <a:rPr kumimoji="0" lang="en-US" altLang="en-US" sz="1800" b="0" i="0" u="none" strike="noStrike" kern="1200" cap="none" spc="0" normalizeH="0" baseline="0" noProof="0" dirty="0">
                  <a:ln>
                    <a:noFill/>
                  </a:ln>
                  <a:solidFill>
                    <a:sysClr val="windowText" lastClr="000000"/>
                  </a:solidFill>
                  <a:effectLst/>
                  <a:uLnTx/>
                  <a:uFillTx/>
                  <a:latin typeface="Calibri"/>
                  <a:ea typeface="+mn-ea"/>
                  <a:cs typeface="+mn-cs"/>
                  <a:sym typeface="Symbol"/>
                </a:rPr>
                <a:t>O</a:t>
              </a:r>
              <a:r>
                <a:rPr kumimoji="0" lang="en-US" altLang="en-US" sz="1800" b="0" i="0" u="none" strike="noStrike" kern="1200" cap="none" spc="0" normalizeH="0" baseline="-25000" noProof="0" dirty="0">
                  <a:ln>
                    <a:noFill/>
                  </a:ln>
                  <a:solidFill>
                    <a:sysClr val="windowText" lastClr="000000"/>
                  </a:solidFill>
                  <a:effectLst/>
                  <a:uLnTx/>
                  <a:uFillTx/>
                  <a:latin typeface="Calibri"/>
                  <a:ea typeface="+mn-ea"/>
                  <a:cs typeface="+mn-cs"/>
                  <a:sym typeface="Symbol"/>
                </a:rPr>
                <a:t>3</a:t>
              </a:r>
              <a:r>
                <a:rPr kumimoji="0" lang="en-US" altLang="en-US" sz="1800" b="0" i="0" u="none" strike="noStrike" kern="1200" cap="none" spc="0" normalizeH="0" baseline="0" noProof="0" dirty="0">
                  <a:ln>
                    <a:noFill/>
                  </a:ln>
                  <a:solidFill>
                    <a:sysClr val="windowText" lastClr="000000"/>
                  </a:solidFill>
                  <a:effectLst/>
                  <a:uLnTx/>
                  <a:uFillTx/>
                  <a:latin typeface="Calibri"/>
                  <a:ea typeface="+mn-ea"/>
                  <a:cs typeface="+mn-cs"/>
                  <a:sym typeface="Symbol"/>
                </a:rPr>
                <a:t>)</a:t>
              </a:r>
              <a:r>
                <a:rPr kumimoji="0" lang="en-US" altLang="en-US" sz="1800" b="0" i="0" u="none" strike="noStrike" kern="1200" cap="none" spc="0" normalizeH="0" baseline="-25000" noProof="0" dirty="0">
                  <a:ln>
                    <a:noFill/>
                  </a:ln>
                  <a:solidFill>
                    <a:sysClr val="windowText" lastClr="000000"/>
                  </a:solidFill>
                  <a:effectLst/>
                  <a:uLnTx/>
                  <a:uFillTx/>
                  <a:latin typeface="Calibri"/>
                  <a:ea typeface="+mn-ea"/>
                  <a:cs typeface="+mn-cs"/>
                  <a:sym typeface="Symbol"/>
                </a:rPr>
                <a:t>2</a:t>
              </a:r>
              <a:r>
                <a:rPr kumimoji="0" lang="en-US" altLang="en-US" sz="1800" b="0" i="0" u="none" strike="noStrike" kern="1200" cap="none" spc="0" normalizeH="0" baseline="30000" noProof="0" dirty="0">
                  <a:ln>
                    <a:noFill/>
                  </a:ln>
                  <a:solidFill>
                    <a:sysClr val="windowText" lastClr="000000"/>
                  </a:solidFill>
                  <a:effectLst/>
                  <a:uLnTx/>
                  <a:uFillTx/>
                  <a:latin typeface="Calibri"/>
                  <a:ea typeface="+mn-ea"/>
                  <a:cs typeface="+mn-cs"/>
                  <a:sym typeface="Symbol"/>
                </a:rPr>
                <a:t>2-</a:t>
              </a:r>
              <a:r>
                <a:rPr kumimoji="0" lang="en-US" altLang="en-US" sz="1800" b="0" i="1" u="none" strike="noStrike" kern="1200" cap="none" spc="0" normalizeH="0" baseline="0" noProof="0" dirty="0">
                  <a:ln>
                    <a:noFill/>
                  </a:ln>
                  <a:solidFill>
                    <a:sysClr val="windowText" lastClr="000000"/>
                  </a:solidFill>
                  <a:effectLst/>
                  <a:uLnTx/>
                  <a:uFillTx/>
                  <a:latin typeface="Calibri"/>
                  <a:ea typeface="+mn-ea"/>
                  <a:cs typeface="+mn-cs"/>
                </a:rPr>
                <a:t>(</a:t>
              </a:r>
              <a:r>
                <a:rPr kumimoji="0" lang="en-US" altLang="en-US" sz="1800" b="0" i="1" u="none" strike="noStrike" kern="1200" cap="none" spc="0" normalizeH="0" baseline="0" noProof="0" dirty="0" err="1">
                  <a:ln>
                    <a:noFill/>
                  </a:ln>
                  <a:solidFill>
                    <a:sysClr val="windowText" lastClr="000000"/>
                  </a:solidFill>
                  <a:effectLst/>
                  <a:uLnTx/>
                  <a:uFillTx/>
                  <a:latin typeface="Calibri"/>
                  <a:ea typeface="+mn-ea"/>
                  <a:cs typeface="+mn-cs"/>
                </a:rPr>
                <a:t>aq</a:t>
              </a:r>
              <a:r>
                <a:rPr kumimoji="0" lang="en-US" altLang="en-US" sz="1800" b="0" i="0" u="none" strike="noStrike" kern="1200" cap="none" spc="0" normalizeH="0" baseline="0" noProof="0" dirty="0">
                  <a:ln>
                    <a:noFill/>
                  </a:ln>
                  <a:solidFill>
                    <a:sysClr val="windowText" lastClr="000000"/>
                  </a:solidFill>
                  <a:effectLst/>
                  <a:uLnTx/>
                  <a:uFillTx/>
                  <a:latin typeface="Calibri"/>
                  <a:ea typeface="+mn-ea"/>
                  <a:cs typeface="+mn-cs"/>
                </a:rPr>
                <a:t>)</a:t>
              </a:r>
              <a:endParaRPr kumimoji="0" lang="en-US" altLang="en-US" sz="1800" b="0" i="0" u="none" strike="noStrike" kern="1200" cap="none" spc="0" normalizeH="0" baseline="0" noProof="0" dirty="0">
                <a:ln>
                  <a:noFill/>
                </a:ln>
                <a:solidFill>
                  <a:sysClr val="windowText" lastClr="000000"/>
                </a:solidFill>
                <a:effectLst/>
                <a:uLnTx/>
                <a:uFillTx/>
                <a:latin typeface="Calibri"/>
                <a:ea typeface="+mn-ea"/>
                <a:cs typeface="+mn-cs"/>
                <a:sym typeface="Symbol"/>
              </a:endParaRPr>
            </a:p>
          </p:txBody>
        </p:sp>
        <p:sp>
          <p:nvSpPr>
            <p:cNvPr id="50" name="Line 6"/>
            <p:cNvSpPr>
              <a:spLocks noChangeShapeType="1"/>
            </p:cNvSpPr>
            <p:nvPr/>
          </p:nvSpPr>
          <p:spPr bwMode="auto">
            <a:xfrm>
              <a:off x="2801753" y="1928545"/>
              <a:ext cx="303937" cy="0"/>
            </a:xfrm>
            <a:prstGeom prst="line">
              <a:avLst/>
            </a:prstGeom>
            <a:noFill/>
            <a:ln w="28575">
              <a:solidFill>
                <a:sysClr val="windowText" lastClr="000000"/>
              </a:solidFill>
              <a:round/>
              <a:headEnd/>
              <a:tailEnd type="triangle" w="med" len="me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b="0" i="0" u="none" strike="noStrike" kern="0" cap="none" spc="0" normalizeH="0" baseline="0" noProof="0">
                <a:ln>
                  <a:noFill/>
                </a:ln>
                <a:solidFill>
                  <a:srgbClr val="000000"/>
                </a:solidFill>
                <a:effectLst/>
                <a:uLnTx/>
                <a:uFillTx/>
              </a:endParaRPr>
            </a:p>
          </p:txBody>
        </p:sp>
        <p:sp>
          <p:nvSpPr>
            <p:cNvPr id="51" name="Line 7"/>
            <p:cNvSpPr>
              <a:spLocks noChangeShapeType="1"/>
            </p:cNvSpPr>
            <p:nvPr/>
          </p:nvSpPr>
          <p:spPr bwMode="auto">
            <a:xfrm flipH="1">
              <a:off x="2772725" y="2037403"/>
              <a:ext cx="292772" cy="0"/>
            </a:xfrm>
            <a:prstGeom prst="line">
              <a:avLst/>
            </a:prstGeom>
            <a:noFill/>
            <a:ln w="28575">
              <a:solidFill>
                <a:sysClr val="windowText" lastClr="000000"/>
              </a:solidFill>
              <a:round/>
              <a:headEnd/>
              <a:tailEnd type="triangle" w="med" len="me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b="0" i="0" u="none" strike="noStrike" kern="0" cap="none" spc="0" normalizeH="0" baseline="0" noProof="0">
                <a:ln>
                  <a:noFill/>
                </a:ln>
                <a:solidFill>
                  <a:srgbClr val="000000"/>
                </a:solidFill>
                <a:effectLst/>
                <a:uLnTx/>
                <a:uFillTx/>
              </a:endParaRPr>
            </a:p>
          </p:txBody>
        </p:sp>
      </p:grpSp>
      <p:cxnSp>
        <p:nvCxnSpPr>
          <p:cNvPr id="52" name="Straight Arrow Connector 51"/>
          <p:cNvCxnSpPr/>
          <p:nvPr/>
        </p:nvCxnSpPr>
        <p:spPr>
          <a:xfrm flipV="1">
            <a:off x="1768510" y="5074417"/>
            <a:ext cx="0" cy="28135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2039816" y="5335672"/>
            <a:ext cx="864158" cy="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418795" y="5624528"/>
            <a:ext cx="930063" cy="30777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0000"/>
                </a:solidFill>
                <a:effectLst/>
                <a:uLnTx/>
                <a:uFillTx/>
                <a:latin typeface="Calibri" pitchFamily="34" charset="0"/>
              </a:rPr>
              <a:t>Decreases</a:t>
            </a:r>
          </a:p>
        </p:txBody>
      </p:sp>
      <p:cxnSp>
        <p:nvCxnSpPr>
          <p:cNvPr id="58" name="Straight Arrow Connector 57"/>
          <p:cNvCxnSpPr/>
          <p:nvPr/>
        </p:nvCxnSpPr>
        <p:spPr>
          <a:xfrm>
            <a:off x="2413279" y="4744502"/>
            <a:ext cx="0" cy="27967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1458686" y="4443046"/>
            <a:ext cx="864158" cy="0"/>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1482345" y="5848535"/>
            <a:ext cx="1507144" cy="369332"/>
          </a:xfrm>
          <a:prstGeom prst="rect">
            <a:avLst/>
          </a:prstGeom>
        </p:spPr>
        <p:txBody>
          <a:bodyPr wrap="none">
            <a:spAutoFit/>
          </a:bodyPr>
          <a:lstStyle/>
          <a:p>
            <a:r>
              <a:rPr lang="en-US" i="1" dirty="0" err="1">
                <a:latin typeface="Calibri" pitchFamily="34" charset="0"/>
              </a:rPr>
              <a:t>K</a:t>
            </a:r>
            <a:r>
              <a:rPr lang="en-US" baseline="-25000" dirty="0" err="1">
                <a:latin typeface="Calibri" pitchFamily="34" charset="0"/>
              </a:rPr>
              <a:t>f</a:t>
            </a:r>
            <a:r>
              <a:rPr lang="en-US" dirty="0">
                <a:latin typeface="Calibri" pitchFamily="34" charset="0"/>
              </a:rPr>
              <a:t> = 1.7 x 10</a:t>
            </a:r>
            <a:r>
              <a:rPr lang="en-US" baseline="30000" dirty="0">
                <a:latin typeface="Calibri" pitchFamily="34" charset="0"/>
              </a:rPr>
              <a:t>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1" grpId="0"/>
      <p:bldP spid="57" grpId="0"/>
      <p:bldP spid="6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4148" name="Picture 4" descr="http://thelabworks.com/wp-content/uploads/2012/05/BW-Negative.jpg"/>
          <p:cNvPicPr>
            <a:picLocks noChangeAspect="1" noChangeArrowheads="1"/>
          </p:cNvPicPr>
          <p:nvPr/>
        </p:nvPicPr>
        <p:blipFill>
          <a:blip r:embed="rId2" cstate="print"/>
          <a:srcRect/>
          <a:stretch>
            <a:fillRect/>
          </a:stretch>
        </p:blipFill>
        <p:spPr bwMode="auto">
          <a:xfrm>
            <a:off x="590417" y="5305473"/>
            <a:ext cx="4506859" cy="1502287"/>
          </a:xfrm>
          <a:prstGeom prst="rect">
            <a:avLst/>
          </a:prstGeom>
          <a:noFill/>
        </p:spPr>
      </p:pic>
      <p:pic>
        <p:nvPicPr>
          <p:cNvPr id="756738" name="Picture 2" descr="http://upload.wikimedia.org/wikipedia/commons/thumb/b/b3/Photographic_processing.jpg/660px-Photographic_processing.jpg"/>
          <p:cNvPicPr>
            <a:picLocks noChangeAspect="1" noChangeArrowheads="1"/>
          </p:cNvPicPr>
          <p:nvPr/>
        </p:nvPicPr>
        <p:blipFill>
          <a:blip r:embed="rId3" cstate="print"/>
          <a:srcRect/>
          <a:stretch>
            <a:fillRect/>
          </a:stretch>
        </p:blipFill>
        <p:spPr bwMode="auto">
          <a:xfrm>
            <a:off x="0" y="667146"/>
            <a:ext cx="9144000" cy="2798619"/>
          </a:xfrm>
          <a:prstGeom prst="rect">
            <a:avLst/>
          </a:prstGeom>
          <a:noFill/>
        </p:spPr>
      </p:pic>
      <p:sp>
        <p:nvSpPr>
          <p:cNvPr id="3" name="Title 1"/>
          <p:cNvSpPr txBox="1">
            <a:spLocks/>
          </p:cNvSpPr>
          <p:nvPr/>
        </p:nvSpPr>
        <p:spPr>
          <a:xfrm>
            <a:off x="1455381" y="7300"/>
            <a:ext cx="6229350" cy="1143000"/>
          </a:xfrm>
          <a:prstGeom prst="rect">
            <a:avLst/>
          </a:prstGeom>
        </p:spPr>
        <p:txBody>
          <a:bodyPr vert="horz" lIns="91440" tIns="45720" rIns="91440" bIns="45720" rtlCol="0" anchor="ctr">
            <a:normAutofit/>
          </a:bodyPr>
          <a:lstStyle/>
          <a:p>
            <a:pPr lvl="0" algn="ctr">
              <a:spcBef>
                <a:spcPct val="0"/>
              </a:spcBef>
              <a:defRPr/>
            </a:pPr>
            <a:r>
              <a:rPr lang="en-US" sz="3600" i="1" u="sng" kern="0" dirty="0" err="1">
                <a:solidFill>
                  <a:sysClr val="windowText" lastClr="000000"/>
                </a:solidFill>
                <a:latin typeface="Calibri"/>
                <a:ea typeface="+mj-ea"/>
                <a:cs typeface="+mj-cs"/>
              </a:rPr>
              <a:t>K</a:t>
            </a:r>
            <a:r>
              <a:rPr lang="en-US" sz="3600" u="sng" kern="0" baseline="-25000" dirty="0" err="1">
                <a:solidFill>
                  <a:sysClr val="windowText" lastClr="000000"/>
                </a:solidFill>
                <a:latin typeface="Calibri"/>
                <a:ea typeface="+mj-ea"/>
                <a:cs typeface="+mj-cs"/>
              </a:rPr>
              <a:t>sp</a:t>
            </a:r>
            <a:r>
              <a:rPr lang="en-US" sz="3600" u="sng" kern="0" dirty="0">
                <a:solidFill>
                  <a:sysClr val="windowText" lastClr="000000"/>
                </a:solidFill>
                <a:latin typeface="Calibri"/>
                <a:ea typeface="+mj-ea"/>
                <a:cs typeface="+mj-cs"/>
              </a:rPr>
              <a:t>, </a:t>
            </a:r>
            <a:r>
              <a:rPr lang="en-US" sz="3600" i="1" u="sng" kern="0" dirty="0" err="1">
                <a:solidFill>
                  <a:sysClr val="windowText" lastClr="000000"/>
                </a:solidFill>
                <a:latin typeface="Calibri"/>
                <a:ea typeface="+mj-ea"/>
                <a:cs typeface="+mj-cs"/>
              </a:rPr>
              <a:t>K</a:t>
            </a:r>
            <a:r>
              <a:rPr lang="en-US" sz="3600" u="sng" kern="0" baseline="-25000" dirty="0" err="1">
                <a:solidFill>
                  <a:sysClr val="windowText" lastClr="000000"/>
                </a:solidFill>
                <a:latin typeface="Calibri"/>
                <a:ea typeface="+mj-ea"/>
                <a:cs typeface="+mj-cs"/>
              </a:rPr>
              <a:t>f</a:t>
            </a:r>
            <a:r>
              <a:rPr lang="en-US" sz="3600" u="sng" kern="0" dirty="0">
                <a:solidFill>
                  <a:sysClr val="windowText" lastClr="000000"/>
                </a:solidFill>
                <a:latin typeface="Calibri"/>
              </a:rPr>
              <a:t> and Photography</a:t>
            </a:r>
            <a:r>
              <a:rPr lang="en-US" sz="3600" u="sng" kern="0" baseline="-25000" dirty="0">
                <a:solidFill>
                  <a:sysClr val="windowText" lastClr="000000"/>
                </a:solidFill>
                <a:latin typeface="Calibri"/>
                <a:ea typeface="+mj-ea"/>
                <a:cs typeface="+mj-cs"/>
              </a:rPr>
              <a:t> </a:t>
            </a:r>
            <a:endParaRPr kumimoji="0" lang="en-US" sz="3600" b="0" i="0" u="sng" strike="noStrike" kern="1200" cap="none" spc="0" normalizeH="0" baseline="-25000" noProof="0" dirty="0">
              <a:ln>
                <a:noFill/>
              </a:ln>
              <a:solidFill>
                <a:sysClr val="windowText" lastClr="000000"/>
              </a:solidFill>
              <a:effectLst/>
              <a:uLnTx/>
              <a:uFillTx/>
              <a:latin typeface="Calibri"/>
              <a:ea typeface="+mj-ea"/>
              <a:cs typeface="+mj-cs"/>
            </a:endParaRPr>
          </a:p>
        </p:txBody>
      </p:sp>
      <p:sp>
        <p:nvSpPr>
          <p:cNvPr id="5" name="Rectangle 4"/>
          <p:cNvSpPr/>
          <p:nvPr/>
        </p:nvSpPr>
        <p:spPr>
          <a:xfrm>
            <a:off x="878051" y="3279146"/>
            <a:ext cx="7341502" cy="646331"/>
          </a:xfrm>
          <a:prstGeom prst="rect">
            <a:avLst/>
          </a:prstGeom>
        </p:spPr>
        <p:txBody>
          <a:bodyPr wrap="square">
            <a:spAutoFit/>
          </a:bodyPr>
          <a:lstStyle/>
          <a:p>
            <a:pPr marL="342900" indent="-342900">
              <a:spcAft>
                <a:spcPts val="1200"/>
              </a:spcAft>
              <a:buFont typeface="+mj-lt"/>
              <a:buAutoNum type="arabicParenR" startAt="5"/>
            </a:pPr>
            <a:r>
              <a:rPr lang="en-US" dirty="0">
                <a:latin typeface="Calibri" pitchFamily="34" charset="0"/>
              </a:rPr>
              <a:t>Washing in clean water removes any remaining fixer. Residual fixer can corrode the silver image, leading to </a:t>
            </a:r>
            <a:r>
              <a:rPr lang="en-US" dirty="0" err="1">
                <a:latin typeface="Calibri" pitchFamily="34" charset="0"/>
              </a:rPr>
              <a:t>discolouration</a:t>
            </a:r>
            <a:r>
              <a:rPr lang="en-US" dirty="0">
                <a:latin typeface="Calibri" pitchFamily="34" charset="0"/>
              </a:rPr>
              <a:t>, staining and fading.</a:t>
            </a:r>
          </a:p>
        </p:txBody>
      </p:sp>
      <p:sp>
        <p:nvSpPr>
          <p:cNvPr id="39" name="Rounded Rectangle 38"/>
          <p:cNvSpPr/>
          <p:nvPr/>
        </p:nvSpPr>
        <p:spPr>
          <a:xfrm>
            <a:off x="6414504" y="1040000"/>
            <a:ext cx="2327561" cy="1738365"/>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2" descr="http://upload.wikimedia.org/wikipedia/commons/thumb/8/8b/Darkroom_enlarger_en.svg/2000px-Darkroom_enlarger_en.svg.png"/>
          <p:cNvPicPr>
            <a:picLocks noChangeAspect="1" noChangeArrowheads="1"/>
          </p:cNvPicPr>
          <p:nvPr/>
        </p:nvPicPr>
        <p:blipFill>
          <a:blip r:embed="rId4" cstate="print"/>
          <a:srcRect/>
          <a:stretch>
            <a:fillRect/>
          </a:stretch>
        </p:blipFill>
        <p:spPr bwMode="auto">
          <a:xfrm>
            <a:off x="5171191" y="4039437"/>
            <a:ext cx="2936360" cy="2510588"/>
          </a:xfrm>
          <a:prstGeom prst="rect">
            <a:avLst/>
          </a:prstGeom>
          <a:noFill/>
        </p:spPr>
      </p:pic>
      <p:pic>
        <p:nvPicPr>
          <p:cNvPr id="774146" name="Picture 2" descr="http://www.flickos.com/uploads/7/6/1/5/7615662/1631944.jpg?424"/>
          <p:cNvPicPr>
            <a:picLocks noChangeAspect="1" noChangeArrowheads="1"/>
          </p:cNvPicPr>
          <p:nvPr/>
        </p:nvPicPr>
        <p:blipFill>
          <a:blip r:embed="rId5" cstate="print"/>
          <a:srcRect/>
          <a:stretch>
            <a:fillRect/>
          </a:stretch>
        </p:blipFill>
        <p:spPr bwMode="auto">
          <a:xfrm>
            <a:off x="1843697" y="3933789"/>
            <a:ext cx="2323611" cy="1547239"/>
          </a:xfrm>
          <a:prstGeom prst="rect">
            <a:avLst/>
          </a:prstGeom>
          <a:noFill/>
        </p:spPr>
      </p:pic>
      <p:sp>
        <p:nvSpPr>
          <p:cNvPr id="35" name="Slide Number Placeholder 34"/>
          <p:cNvSpPr>
            <a:spLocks noGrp="1"/>
          </p:cNvSpPr>
          <p:nvPr>
            <p:ph type="sldNum" sz="quarter" idx="12"/>
          </p:nvPr>
        </p:nvSpPr>
        <p:spPr/>
        <p:txBody>
          <a:bodyPr/>
          <a:lstStyle/>
          <a:p>
            <a:pPr>
              <a:defRPr/>
            </a:pPr>
            <a:fld id="{7FA068C2-B74B-44DB-83B7-4E40E99BD786}" type="slidenum">
              <a:rPr lang="en-US" smtClean="0">
                <a:solidFill>
                  <a:srgbClr val="000000"/>
                </a:solidFill>
              </a:rPr>
              <a:pPr>
                <a:defRPr/>
              </a:pPr>
              <a:t>88</a:t>
            </a:fld>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41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741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8" name="Picture 2" descr="http://upload.wikimedia.org/wikipedia/commons/thumb/b/b3/Photographic_processing.jpg/660px-Photographic_processing.jpg"/>
          <p:cNvPicPr>
            <a:picLocks noChangeAspect="1" noChangeArrowheads="1"/>
          </p:cNvPicPr>
          <p:nvPr/>
        </p:nvPicPr>
        <p:blipFill>
          <a:blip r:embed="rId2" cstate="print"/>
          <a:srcRect/>
          <a:stretch>
            <a:fillRect/>
          </a:stretch>
        </p:blipFill>
        <p:spPr bwMode="auto">
          <a:xfrm>
            <a:off x="0" y="667146"/>
            <a:ext cx="9144000" cy="2798619"/>
          </a:xfrm>
          <a:prstGeom prst="rect">
            <a:avLst/>
          </a:prstGeom>
          <a:noFill/>
        </p:spPr>
      </p:pic>
      <p:sp>
        <p:nvSpPr>
          <p:cNvPr id="3" name="Title 1"/>
          <p:cNvSpPr txBox="1">
            <a:spLocks/>
          </p:cNvSpPr>
          <p:nvPr/>
        </p:nvSpPr>
        <p:spPr>
          <a:xfrm>
            <a:off x="1455381" y="7300"/>
            <a:ext cx="6229350" cy="1143000"/>
          </a:xfrm>
          <a:prstGeom prst="rect">
            <a:avLst/>
          </a:prstGeom>
        </p:spPr>
        <p:txBody>
          <a:bodyPr vert="horz" lIns="91440" tIns="45720" rIns="91440" bIns="45720" rtlCol="0" anchor="ctr">
            <a:normAutofit/>
          </a:bodyPr>
          <a:lstStyle/>
          <a:p>
            <a:pPr lvl="0" algn="ctr">
              <a:spcBef>
                <a:spcPct val="0"/>
              </a:spcBef>
              <a:defRPr/>
            </a:pPr>
            <a:r>
              <a:rPr lang="en-US" sz="3600" i="1" u="sng" kern="0" dirty="0" err="1">
                <a:solidFill>
                  <a:sysClr val="windowText" lastClr="000000"/>
                </a:solidFill>
                <a:latin typeface="Calibri"/>
                <a:ea typeface="+mj-ea"/>
                <a:cs typeface="+mj-cs"/>
              </a:rPr>
              <a:t>K</a:t>
            </a:r>
            <a:r>
              <a:rPr lang="en-US" sz="3600" u="sng" kern="0" baseline="-25000" dirty="0" err="1">
                <a:solidFill>
                  <a:sysClr val="windowText" lastClr="000000"/>
                </a:solidFill>
                <a:latin typeface="Calibri"/>
                <a:ea typeface="+mj-ea"/>
                <a:cs typeface="+mj-cs"/>
              </a:rPr>
              <a:t>sp</a:t>
            </a:r>
            <a:r>
              <a:rPr lang="en-US" sz="3600" u="sng" kern="0" dirty="0">
                <a:solidFill>
                  <a:sysClr val="windowText" lastClr="000000"/>
                </a:solidFill>
                <a:latin typeface="Calibri"/>
                <a:ea typeface="+mj-ea"/>
                <a:cs typeface="+mj-cs"/>
              </a:rPr>
              <a:t>, </a:t>
            </a:r>
            <a:r>
              <a:rPr lang="en-US" sz="3600" i="1" u="sng" kern="0" dirty="0" err="1">
                <a:solidFill>
                  <a:sysClr val="windowText" lastClr="000000"/>
                </a:solidFill>
                <a:latin typeface="Calibri"/>
                <a:ea typeface="+mj-ea"/>
                <a:cs typeface="+mj-cs"/>
              </a:rPr>
              <a:t>K</a:t>
            </a:r>
            <a:r>
              <a:rPr lang="en-US" sz="3600" u="sng" kern="0" baseline="-25000" dirty="0" err="1">
                <a:solidFill>
                  <a:sysClr val="windowText" lastClr="000000"/>
                </a:solidFill>
                <a:latin typeface="Calibri"/>
                <a:ea typeface="+mj-ea"/>
                <a:cs typeface="+mj-cs"/>
              </a:rPr>
              <a:t>f</a:t>
            </a:r>
            <a:r>
              <a:rPr lang="en-US" sz="3600" u="sng" kern="0" dirty="0">
                <a:solidFill>
                  <a:sysClr val="windowText" lastClr="000000"/>
                </a:solidFill>
                <a:latin typeface="Calibri"/>
              </a:rPr>
              <a:t> and Photography</a:t>
            </a:r>
            <a:r>
              <a:rPr lang="en-US" sz="3600" u="sng" kern="0" baseline="-25000" dirty="0">
                <a:solidFill>
                  <a:sysClr val="windowText" lastClr="000000"/>
                </a:solidFill>
                <a:latin typeface="Calibri"/>
                <a:ea typeface="+mj-ea"/>
                <a:cs typeface="+mj-cs"/>
              </a:rPr>
              <a:t> </a:t>
            </a:r>
            <a:endParaRPr kumimoji="0" lang="en-US" sz="3600" b="0" i="0" u="sng" strike="noStrike" kern="1200" cap="none" spc="0" normalizeH="0" baseline="-25000" noProof="0" dirty="0">
              <a:ln>
                <a:noFill/>
              </a:ln>
              <a:solidFill>
                <a:sysClr val="windowText" lastClr="000000"/>
              </a:solidFill>
              <a:effectLst/>
              <a:uLnTx/>
              <a:uFillTx/>
              <a:latin typeface="Calibri"/>
              <a:ea typeface="+mj-ea"/>
              <a:cs typeface="+mj-cs"/>
            </a:endParaRPr>
          </a:p>
        </p:txBody>
      </p:sp>
      <p:sp>
        <p:nvSpPr>
          <p:cNvPr id="5" name="Rectangle 4"/>
          <p:cNvSpPr/>
          <p:nvPr/>
        </p:nvSpPr>
        <p:spPr>
          <a:xfrm>
            <a:off x="878051" y="3279146"/>
            <a:ext cx="7400584" cy="3046988"/>
          </a:xfrm>
          <a:prstGeom prst="rect">
            <a:avLst/>
          </a:prstGeom>
        </p:spPr>
        <p:txBody>
          <a:bodyPr wrap="square">
            <a:spAutoFit/>
          </a:bodyPr>
          <a:lstStyle/>
          <a:p>
            <a:pPr marL="342900" indent="-342900">
              <a:spcAft>
                <a:spcPts val="1200"/>
              </a:spcAft>
              <a:buFont typeface="+mj-lt"/>
              <a:buAutoNum type="arabicParenR" startAt="2"/>
            </a:pPr>
            <a:r>
              <a:rPr lang="en-US" dirty="0">
                <a:latin typeface="Calibri" pitchFamily="34" charset="0"/>
              </a:rPr>
              <a:t>The </a:t>
            </a:r>
            <a:r>
              <a:rPr lang="en-US" dirty="0">
                <a:solidFill>
                  <a:srgbClr val="FF0000"/>
                </a:solidFill>
                <a:latin typeface="Calibri" pitchFamily="34" charset="0"/>
              </a:rPr>
              <a:t>developer</a:t>
            </a:r>
            <a:r>
              <a:rPr lang="en-US" dirty="0">
                <a:latin typeface="Calibri" pitchFamily="34" charset="0"/>
              </a:rPr>
              <a:t> converts the latent image to macroscopic particles of </a:t>
            </a:r>
            <a:r>
              <a:rPr lang="en-US" dirty="0">
                <a:solidFill>
                  <a:srgbClr val="0000FF"/>
                </a:solidFill>
                <a:latin typeface="Calibri" pitchFamily="34" charset="0"/>
              </a:rPr>
              <a:t>metallic silver</a:t>
            </a:r>
            <a:r>
              <a:rPr lang="en-US" dirty="0">
                <a:latin typeface="Calibri" pitchFamily="34" charset="0"/>
              </a:rPr>
              <a:t>.</a:t>
            </a:r>
          </a:p>
          <a:p>
            <a:pPr marL="342900" indent="-342900">
              <a:spcAft>
                <a:spcPts val="1200"/>
              </a:spcAft>
              <a:buFont typeface="+mj-lt"/>
              <a:buAutoNum type="arabicParenR" startAt="2"/>
            </a:pPr>
            <a:r>
              <a:rPr lang="en-US" dirty="0">
                <a:latin typeface="Calibri" pitchFamily="34" charset="0"/>
              </a:rPr>
              <a:t>A</a:t>
            </a:r>
            <a:r>
              <a:rPr lang="en-US" dirty="0">
                <a:solidFill>
                  <a:srgbClr val="FF0000"/>
                </a:solidFill>
                <a:latin typeface="Calibri" pitchFamily="34" charset="0"/>
              </a:rPr>
              <a:t> stop bath</a:t>
            </a:r>
            <a:r>
              <a:rPr lang="en-US" dirty="0">
                <a:latin typeface="Calibri" pitchFamily="34" charset="0"/>
              </a:rPr>
              <a:t>,  typically a dilute solution of </a:t>
            </a:r>
            <a:r>
              <a:rPr lang="en-US" dirty="0">
                <a:solidFill>
                  <a:srgbClr val="0000FF"/>
                </a:solidFill>
                <a:latin typeface="Calibri" pitchFamily="34" charset="0"/>
              </a:rPr>
              <a:t>acetic acid or citric acid</a:t>
            </a:r>
            <a:r>
              <a:rPr lang="en-US" dirty="0">
                <a:latin typeface="Calibri" pitchFamily="34" charset="0"/>
              </a:rPr>
              <a:t>, halts the action of the developer. A rinse with clean water may be substituted.</a:t>
            </a:r>
          </a:p>
          <a:p>
            <a:pPr marL="342900" indent="-342900">
              <a:spcAft>
                <a:spcPts val="1200"/>
              </a:spcAft>
              <a:buFont typeface="+mj-lt"/>
              <a:buAutoNum type="arabicParenR" startAt="2"/>
            </a:pPr>
            <a:r>
              <a:rPr lang="en-US" dirty="0">
                <a:solidFill>
                  <a:srgbClr val="FF0000"/>
                </a:solidFill>
                <a:latin typeface="Calibri" pitchFamily="34" charset="0"/>
              </a:rPr>
              <a:t>The fixer</a:t>
            </a:r>
            <a:r>
              <a:rPr lang="en-US" dirty="0">
                <a:latin typeface="Calibri" pitchFamily="34" charset="0"/>
              </a:rPr>
              <a:t> makes the image permanent and light-resistant by dissolving remaining silver halide. A common fixer is hypo, specifically </a:t>
            </a:r>
            <a:r>
              <a:rPr lang="en-US" dirty="0">
                <a:solidFill>
                  <a:srgbClr val="0000FF"/>
                </a:solidFill>
                <a:latin typeface="Calibri" pitchFamily="34" charset="0"/>
              </a:rPr>
              <a:t>ammonium </a:t>
            </a:r>
            <a:r>
              <a:rPr lang="en-US" dirty="0" err="1">
                <a:solidFill>
                  <a:srgbClr val="0000FF"/>
                </a:solidFill>
                <a:latin typeface="Calibri" pitchFamily="34" charset="0"/>
              </a:rPr>
              <a:t>thiosulfate</a:t>
            </a:r>
            <a:r>
              <a:rPr lang="en-US" dirty="0">
                <a:latin typeface="Calibri" pitchFamily="34" charset="0"/>
              </a:rPr>
              <a:t>.</a:t>
            </a:r>
          </a:p>
          <a:p>
            <a:pPr marL="342900" indent="-342900">
              <a:spcAft>
                <a:spcPts val="1200"/>
              </a:spcAft>
              <a:buFont typeface="+mj-lt"/>
              <a:buAutoNum type="arabicParenR" startAt="2"/>
            </a:pPr>
            <a:r>
              <a:rPr lang="en-US" dirty="0">
                <a:latin typeface="Calibri" pitchFamily="34" charset="0"/>
              </a:rPr>
              <a:t>Washing in clean water removes any remaining fixer. Residual fixer can corrode the silver image, leading to </a:t>
            </a:r>
            <a:r>
              <a:rPr lang="en-US" dirty="0" err="1">
                <a:latin typeface="Calibri" pitchFamily="34" charset="0"/>
              </a:rPr>
              <a:t>discolouration</a:t>
            </a:r>
            <a:r>
              <a:rPr lang="en-US" dirty="0">
                <a:latin typeface="Calibri" pitchFamily="34" charset="0"/>
              </a:rPr>
              <a:t>, staining and fading.</a:t>
            </a:r>
          </a:p>
        </p:txBody>
      </p:sp>
      <p:sp>
        <p:nvSpPr>
          <p:cNvPr id="7" name="Slide Number Placeholder 6"/>
          <p:cNvSpPr>
            <a:spLocks noGrp="1"/>
          </p:cNvSpPr>
          <p:nvPr>
            <p:ph type="sldNum" sz="quarter" idx="12"/>
          </p:nvPr>
        </p:nvSpPr>
        <p:spPr/>
        <p:txBody>
          <a:bodyPr/>
          <a:lstStyle/>
          <a:p>
            <a:pPr>
              <a:defRPr/>
            </a:pPr>
            <a:fld id="{7FA068C2-B74B-44DB-83B7-4E40E99BD786}" type="slidenum">
              <a:rPr lang="en-US" smtClean="0">
                <a:solidFill>
                  <a:srgbClr val="000000"/>
                </a:solidFill>
              </a:rPr>
              <a:pPr>
                <a:defRPr/>
              </a:pPr>
              <a:t>89</a:t>
            </a:fld>
            <a:endParaRPr lang="en-US">
              <a:solidFill>
                <a:srgbClr val="0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FA068C2-B74B-44DB-83B7-4E40E99BD786}" type="slidenum">
              <a:rPr lang="en-US" smtClean="0">
                <a:solidFill>
                  <a:srgbClr val="000000"/>
                </a:solidFill>
              </a:rPr>
              <a:pPr>
                <a:defRPr/>
              </a:pPr>
              <a:t>9</a:t>
            </a:fld>
            <a:endParaRPr lang="en-US">
              <a:solidFill>
                <a:srgbClr val="000000"/>
              </a:solidFill>
            </a:endParaRPr>
          </a:p>
        </p:txBody>
      </p:sp>
      <p:sp>
        <p:nvSpPr>
          <p:cNvPr id="4" name="Rectangle 1031"/>
          <p:cNvSpPr txBox="1">
            <a:spLocks noChangeArrowheads="1"/>
          </p:cNvSpPr>
          <p:nvPr/>
        </p:nvSpPr>
        <p:spPr>
          <a:xfrm>
            <a:off x="57150" y="1079341"/>
            <a:ext cx="8077200" cy="461665"/>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en-US" sz="2400" b="0" i="0" u="none" strike="noStrike" kern="1200" cap="none" spc="0" normalizeH="0" baseline="0" noProof="0" dirty="0">
                <a:ln>
                  <a:noFill/>
                </a:ln>
                <a:solidFill>
                  <a:sysClr val="windowText" lastClr="000000"/>
                </a:solidFill>
                <a:effectLst/>
                <a:uLnTx/>
                <a:uFillTx/>
                <a:latin typeface="Calibri"/>
                <a:ea typeface="+mn-ea"/>
                <a:cs typeface="+mn-cs"/>
              </a:rPr>
              <a:t>There are two other ways to express a substance’s solubility:</a:t>
            </a:r>
          </a:p>
        </p:txBody>
      </p:sp>
      <p:sp>
        <p:nvSpPr>
          <p:cNvPr id="5" name="Title 1"/>
          <p:cNvSpPr txBox="1">
            <a:spLocks/>
          </p:cNvSpPr>
          <p:nvPr/>
        </p:nvSpPr>
        <p:spPr>
          <a:xfrm>
            <a:off x="1600200" y="7391"/>
            <a:ext cx="5867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u="sng" dirty="0">
                <a:solidFill>
                  <a:prstClr val="black"/>
                </a:solidFill>
                <a:latin typeface="Calibri"/>
              </a:rPr>
              <a:t>Solubility</a:t>
            </a:r>
          </a:p>
        </p:txBody>
      </p:sp>
      <p:sp>
        <p:nvSpPr>
          <p:cNvPr id="6" name="Text Box 2"/>
          <p:cNvSpPr txBox="1">
            <a:spLocks noChangeArrowheads="1"/>
          </p:cNvSpPr>
          <p:nvPr/>
        </p:nvSpPr>
        <p:spPr bwMode="auto">
          <a:xfrm>
            <a:off x="693419" y="1596390"/>
            <a:ext cx="7440931" cy="830997"/>
          </a:xfrm>
          <a:prstGeom prst="rect">
            <a:avLst/>
          </a:prstGeom>
          <a:noFill/>
          <a:ln w="9525">
            <a:noFill/>
            <a:miter lim="800000"/>
            <a:headEnd/>
            <a:tailEnd/>
          </a:ln>
        </p:spPr>
        <p:txBody>
          <a:bodyPr wrap="square">
            <a:spAutoFit/>
          </a:bodyPr>
          <a:lstStyle/>
          <a:p>
            <a:pPr fontAlgn="base">
              <a:spcBef>
                <a:spcPct val="50000"/>
              </a:spcBef>
              <a:spcAft>
                <a:spcPct val="0"/>
              </a:spcAft>
            </a:pPr>
            <a:r>
              <a:rPr lang="en-US" sz="2400" b="1" i="1" dirty="0">
                <a:solidFill>
                  <a:srgbClr val="0000FF"/>
                </a:solidFill>
                <a:latin typeface="Calibri" panose="020F0502020204030204" pitchFamily="34" charset="0"/>
              </a:rPr>
              <a:t>Molar solubility</a:t>
            </a:r>
            <a:r>
              <a:rPr lang="en-US" sz="2400" dirty="0">
                <a:solidFill>
                  <a:srgbClr val="0000FF"/>
                </a:solidFill>
                <a:latin typeface="Calibri" panose="020F0502020204030204" pitchFamily="34" charset="0"/>
              </a:rPr>
              <a:t> </a:t>
            </a:r>
            <a:r>
              <a:rPr lang="en-US" sz="2400" dirty="0">
                <a:solidFill>
                  <a:srgbClr val="000000"/>
                </a:solidFill>
                <a:latin typeface="Calibri" panose="020F0502020204030204" pitchFamily="34" charset="0"/>
              </a:rPr>
              <a:t>(</a:t>
            </a:r>
            <a:r>
              <a:rPr lang="en-US" sz="2400" dirty="0" err="1">
                <a:solidFill>
                  <a:srgbClr val="000000"/>
                </a:solidFill>
                <a:latin typeface="Calibri" panose="020F0502020204030204" pitchFamily="34" charset="0"/>
              </a:rPr>
              <a:t>mol</a:t>
            </a:r>
            <a:r>
              <a:rPr lang="en-US" sz="2400" dirty="0">
                <a:solidFill>
                  <a:srgbClr val="000000"/>
                </a:solidFill>
                <a:latin typeface="Calibri" panose="020F0502020204030204" pitchFamily="34" charset="0"/>
              </a:rPr>
              <a:t>/L) is the number of moles of solute dissolved in 1 L of a saturated solution.</a:t>
            </a:r>
          </a:p>
        </p:txBody>
      </p:sp>
      <p:sp>
        <p:nvSpPr>
          <p:cNvPr id="7" name="Text Box 3"/>
          <p:cNvSpPr txBox="1">
            <a:spLocks noChangeArrowheads="1"/>
          </p:cNvSpPr>
          <p:nvPr/>
        </p:nvSpPr>
        <p:spPr bwMode="auto">
          <a:xfrm>
            <a:off x="708660" y="2526665"/>
            <a:ext cx="7712668" cy="830997"/>
          </a:xfrm>
          <a:prstGeom prst="rect">
            <a:avLst/>
          </a:prstGeom>
          <a:noFill/>
          <a:ln w="9525">
            <a:noFill/>
            <a:miter lim="800000"/>
            <a:headEnd/>
            <a:tailEnd/>
          </a:ln>
        </p:spPr>
        <p:txBody>
          <a:bodyPr wrap="square">
            <a:spAutoFit/>
          </a:bodyPr>
          <a:lstStyle/>
          <a:p>
            <a:pPr fontAlgn="base">
              <a:spcBef>
                <a:spcPct val="50000"/>
              </a:spcBef>
              <a:spcAft>
                <a:spcPct val="0"/>
              </a:spcAft>
            </a:pPr>
            <a:r>
              <a:rPr lang="en-US" sz="2400" b="1" i="1" dirty="0">
                <a:solidFill>
                  <a:srgbClr val="7030A0"/>
                </a:solidFill>
                <a:latin typeface="Calibri" panose="020F0502020204030204" pitchFamily="34" charset="0"/>
              </a:rPr>
              <a:t>Solubility</a:t>
            </a:r>
            <a:r>
              <a:rPr lang="en-US" sz="2400" dirty="0">
                <a:solidFill>
                  <a:srgbClr val="000000"/>
                </a:solidFill>
                <a:latin typeface="Calibri" panose="020F0502020204030204" pitchFamily="34" charset="0"/>
              </a:rPr>
              <a:t> (g/L)</a:t>
            </a:r>
            <a:r>
              <a:rPr lang="en-US" sz="2400" b="1" i="1" dirty="0">
                <a:solidFill>
                  <a:srgbClr val="000000"/>
                </a:solidFill>
                <a:latin typeface="Calibri" panose="020F0502020204030204" pitchFamily="34" charset="0"/>
              </a:rPr>
              <a:t> </a:t>
            </a:r>
            <a:r>
              <a:rPr lang="en-US" sz="2400" dirty="0">
                <a:solidFill>
                  <a:srgbClr val="000000"/>
                </a:solidFill>
                <a:latin typeface="Calibri" panose="020F0502020204030204" pitchFamily="34" charset="0"/>
              </a:rPr>
              <a:t>is the number of grams of solute dissolved in 1 L of a saturated solution.</a:t>
            </a:r>
          </a:p>
        </p:txBody>
      </p:sp>
      <p:grpSp>
        <p:nvGrpSpPr>
          <p:cNvPr id="43" name="Group 42"/>
          <p:cNvGrpSpPr/>
          <p:nvPr/>
        </p:nvGrpSpPr>
        <p:grpSpPr>
          <a:xfrm>
            <a:off x="285750" y="3586262"/>
            <a:ext cx="3765423" cy="2452140"/>
            <a:chOff x="285750" y="3586262"/>
            <a:chExt cx="3765423" cy="2452140"/>
          </a:xfrm>
        </p:grpSpPr>
        <p:sp>
          <p:nvSpPr>
            <p:cNvPr id="22" name="Text Box 16"/>
            <p:cNvSpPr txBox="1">
              <a:spLocks noChangeArrowheads="1"/>
            </p:cNvSpPr>
            <p:nvPr/>
          </p:nvSpPr>
          <p:spPr bwMode="auto">
            <a:xfrm>
              <a:off x="787470" y="4358508"/>
              <a:ext cx="681597"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dirty="0" err="1">
                  <a:solidFill>
                    <a:srgbClr val="000000"/>
                  </a:solidFill>
                  <a:latin typeface="Arial" pitchFamily="34" charset="0"/>
                </a:rPr>
                <a:t>mol</a:t>
              </a:r>
              <a:endParaRPr lang="en-US" sz="2400" dirty="0">
                <a:solidFill>
                  <a:srgbClr val="000000"/>
                </a:solidFill>
                <a:latin typeface="Arial" pitchFamily="34" charset="0"/>
              </a:endParaRPr>
            </a:p>
          </p:txBody>
        </p:sp>
        <p:sp>
          <p:nvSpPr>
            <p:cNvPr id="23" name="Text Box 17"/>
            <p:cNvSpPr txBox="1">
              <a:spLocks noChangeArrowheads="1"/>
            </p:cNvSpPr>
            <p:nvPr/>
          </p:nvSpPr>
          <p:spPr bwMode="auto">
            <a:xfrm>
              <a:off x="947000" y="4763321"/>
              <a:ext cx="356187"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dirty="0">
                  <a:solidFill>
                    <a:srgbClr val="000000"/>
                  </a:solidFill>
                  <a:latin typeface="Arial" pitchFamily="34" charset="0"/>
                </a:rPr>
                <a:t>L</a:t>
              </a:r>
            </a:p>
          </p:txBody>
        </p:sp>
        <p:sp>
          <p:nvSpPr>
            <p:cNvPr id="24" name="Line 18"/>
            <p:cNvSpPr>
              <a:spLocks noChangeShapeType="1"/>
            </p:cNvSpPr>
            <p:nvPr/>
          </p:nvSpPr>
          <p:spPr bwMode="auto">
            <a:xfrm>
              <a:off x="791243" y="4815708"/>
              <a:ext cx="694824" cy="0"/>
            </a:xfrm>
            <a:prstGeom prst="line">
              <a:avLst/>
            </a:prstGeom>
            <a:noFill/>
            <a:ln w="28575">
              <a:solidFill>
                <a:schemeClr val="tx1"/>
              </a:solidFill>
              <a:round/>
              <a:headEnd/>
              <a:tailEnd/>
            </a:ln>
          </p:spPr>
          <p:txBody>
            <a:bodyPr/>
            <a:lstStyle/>
            <a:p>
              <a:pPr fontAlgn="base">
                <a:spcBef>
                  <a:spcPct val="0"/>
                </a:spcBef>
                <a:spcAft>
                  <a:spcPct val="0"/>
                </a:spcAft>
              </a:pPr>
              <a:endParaRPr lang="en-US" sz="2400">
                <a:solidFill>
                  <a:srgbClr val="000000"/>
                </a:solidFill>
                <a:latin typeface="Arial" pitchFamily="34" charset="0"/>
              </a:endParaRPr>
            </a:p>
          </p:txBody>
        </p:sp>
        <p:sp>
          <p:nvSpPr>
            <p:cNvPr id="25" name="Text Box 16"/>
            <p:cNvSpPr txBox="1">
              <a:spLocks noChangeArrowheads="1"/>
            </p:cNvSpPr>
            <p:nvPr/>
          </p:nvSpPr>
          <p:spPr bwMode="auto">
            <a:xfrm>
              <a:off x="1986495" y="4358508"/>
              <a:ext cx="356187"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dirty="0">
                  <a:solidFill>
                    <a:srgbClr val="000000"/>
                  </a:solidFill>
                  <a:latin typeface="Arial" pitchFamily="34" charset="0"/>
                </a:rPr>
                <a:t>g</a:t>
              </a:r>
            </a:p>
          </p:txBody>
        </p:sp>
        <p:sp>
          <p:nvSpPr>
            <p:cNvPr id="26" name="Text Box 17"/>
            <p:cNvSpPr txBox="1">
              <a:spLocks noChangeArrowheads="1"/>
            </p:cNvSpPr>
            <p:nvPr/>
          </p:nvSpPr>
          <p:spPr bwMode="auto">
            <a:xfrm>
              <a:off x="1805376" y="4763321"/>
              <a:ext cx="681597"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dirty="0" err="1">
                  <a:solidFill>
                    <a:srgbClr val="000000"/>
                  </a:solidFill>
                  <a:latin typeface="Arial" pitchFamily="34" charset="0"/>
                </a:rPr>
                <a:t>mol</a:t>
              </a:r>
              <a:endParaRPr lang="en-US" sz="2400" dirty="0">
                <a:solidFill>
                  <a:srgbClr val="000000"/>
                </a:solidFill>
                <a:latin typeface="Arial" pitchFamily="34" charset="0"/>
              </a:endParaRPr>
            </a:p>
          </p:txBody>
        </p:sp>
        <p:sp>
          <p:nvSpPr>
            <p:cNvPr id="27" name="Line 18"/>
            <p:cNvSpPr>
              <a:spLocks noChangeShapeType="1"/>
            </p:cNvSpPr>
            <p:nvPr/>
          </p:nvSpPr>
          <p:spPr bwMode="auto">
            <a:xfrm>
              <a:off x="1827563" y="4815708"/>
              <a:ext cx="694824" cy="0"/>
            </a:xfrm>
            <a:prstGeom prst="line">
              <a:avLst/>
            </a:prstGeom>
            <a:noFill/>
            <a:ln w="28575">
              <a:solidFill>
                <a:schemeClr val="tx1"/>
              </a:solidFill>
              <a:round/>
              <a:headEnd/>
              <a:tailEnd/>
            </a:ln>
          </p:spPr>
          <p:txBody>
            <a:bodyPr/>
            <a:lstStyle/>
            <a:p>
              <a:pPr fontAlgn="base">
                <a:spcBef>
                  <a:spcPct val="0"/>
                </a:spcBef>
                <a:spcAft>
                  <a:spcPct val="0"/>
                </a:spcAft>
              </a:pPr>
              <a:endParaRPr lang="en-US" sz="2400">
                <a:solidFill>
                  <a:srgbClr val="000000"/>
                </a:solidFill>
                <a:latin typeface="Arial" pitchFamily="34" charset="0"/>
              </a:endParaRPr>
            </a:p>
          </p:txBody>
        </p:sp>
        <p:sp>
          <p:nvSpPr>
            <p:cNvPr id="28" name="Text Box 16"/>
            <p:cNvSpPr txBox="1">
              <a:spLocks noChangeArrowheads="1"/>
            </p:cNvSpPr>
            <p:nvPr/>
          </p:nvSpPr>
          <p:spPr bwMode="auto">
            <a:xfrm>
              <a:off x="1499167" y="4556398"/>
              <a:ext cx="338554"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dirty="0">
                  <a:solidFill>
                    <a:srgbClr val="000000"/>
                  </a:solidFill>
                  <a:latin typeface="Arial" pitchFamily="34" charset="0"/>
                </a:rPr>
                <a:t>x</a:t>
              </a:r>
            </a:p>
          </p:txBody>
        </p:sp>
        <p:sp>
          <p:nvSpPr>
            <p:cNvPr id="29" name="TextBox 28"/>
            <p:cNvSpPr txBox="1"/>
            <p:nvPr/>
          </p:nvSpPr>
          <p:spPr>
            <a:xfrm>
              <a:off x="285750" y="3586262"/>
              <a:ext cx="1753743" cy="830997"/>
            </a:xfrm>
            <a:prstGeom prst="rect">
              <a:avLst/>
            </a:prstGeom>
            <a:noFill/>
          </p:spPr>
          <p:txBody>
            <a:bodyPr wrap="square" rtlCol="0">
              <a:spAutoFit/>
            </a:bodyPr>
            <a:lstStyle/>
            <a:p>
              <a:pPr algn="ctr"/>
              <a:r>
                <a:rPr lang="en-US" sz="2400" dirty="0">
                  <a:solidFill>
                    <a:srgbClr val="0000FF"/>
                  </a:solidFill>
                  <a:latin typeface="Calibri" panose="020F0502020204030204" pitchFamily="34" charset="0"/>
                </a:rPr>
                <a:t>Molar solubility</a:t>
              </a:r>
            </a:p>
          </p:txBody>
        </p:sp>
        <p:sp>
          <p:nvSpPr>
            <p:cNvPr id="30" name="TextBox 29"/>
            <p:cNvSpPr txBox="1"/>
            <p:nvPr/>
          </p:nvSpPr>
          <p:spPr>
            <a:xfrm>
              <a:off x="1323722" y="5207405"/>
              <a:ext cx="1570641" cy="830997"/>
            </a:xfrm>
            <a:prstGeom prst="rect">
              <a:avLst/>
            </a:prstGeom>
            <a:noFill/>
          </p:spPr>
          <p:txBody>
            <a:bodyPr wrap="square" rtlCol="0">
              <a:spAutoFit/>
            </a:bodyPr>
            <a:lstStyle/>
            <a:p>
              <a:pPr algn="ctr"/>
              <a:r>
                <a:rPr lang="en-US" sz="2400" dirty="0">
                  <a:solidFill>
                    <a:srgbClr val="FF9900"/>
                  </a:solidFill>
                  <a:latin typeface="Calibri" panose="020F0502020204030204" pitchFamily="34" charset="0"/>
                </a:rPr>
                <a:t>Molar Mass</a:t>
              </a:r>
            </a:p>
          </p:txBody>
        </p:sp>
        <p:sp>
          <p:nvSpPr>
            <p:cNvPr id="31" name="Text Box 16"/>
            <p:cNvSpPr txBox="1">
              <a:spLocks noChangeArrowheads="1"/>
            </p:cNvSpPr>
            <p:nvPr/>
          </p:nvSpPr>
          <p:spPr bwMode="auto">
            <a:xfrm>
              <a:off x="3007575" y="4358508"/>
              <a:ext cx="356187"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dirty="0">
                  <a:solidFill>
                    <a:srgbClr val="000000"/>
                  </a:solidFill>
                  <a:latin typeface="Arial" pitchFamily="34" charset="0"/>
                </a:rPr>
                <a:t>g</a:t>
              </a:r>
            </a:p>
          </p:txBody>
        </p:sp>
        <p:sp>
          <p:nvSpPr>
            <p:cNvPr id="32" name="Text Box 17"/>
            <p:cNvSpPr txBox="1">
              <a:spLocks noChangeArrowheads="1"/>
            </p:cNvSpPr>
            <p:nvPr/>
          </p:nvSpPr>
          <p:spPr bwMode="auto">
            <a:xfrm>
              <a:off x="2989161" y="4763321"/>
              <a:ext cx="356188"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dirty="0">
                  <a:solidFill>
                    <a:srgbClr val="000000"/>
                  </a:solidFill>
                  <a:latin typeface="Arial" pitchFamily="34" charset="0"/>
                </a:rPr>
                <a:t>L</a:t>
              </a:r>
            </a:p>
          </p:txBody>
        </p:sp>
        <p:sp>
          <p:nvSpPr>
            <p:cNvPr id="33" name="Line 18"/>
            <p:cNvSpPr>
              <a:spLocks noChangeShapeType="1"/>
            </p:cNvSpPr>
            <p:nvPr/>
          </p:nvSpPr>
          <p:spPr bwMode="auto">
            <a:xfrm>
              <a:off x="2848643" y="4815708"/>
              <a:ext cx="694824" cy="0"/>
            </a:xfrm>
            <a:prstGeom prst="line">
              <a:avLst/>
            </a:prstGeom>
            <a:noFill/>
            <a:ln w="28575">
              <a:solidFill>
                <a:schemeClr val="tx1"/>
              </a:solidFill>
              <a:round/>
              <a:headEnd/>
              <a:tailEnd/>
            </a:ln>
          </p:spPr>
          <p:txBody>
            <a:bodyPr/>
            <a:lstStyle/>
            <a:p>
              <a:pPr fontAlgn="base">
                <a:spcBef>
                  <a:spcPct val="0"/>
                </a:spcBef>
                <a:spcAft>
                  <a:spcPct val="0"/>
                </a:spcAft>
              </a:pPr>
              <a:endParaRPr lang="en-US" sz="2400">
                <a:solidFill>
                  <a:srgbClr val="000000"/>
                </a:solidFill>
                <a:latin typeface="Arial" pitchFamily="34" charset="0"/>
              </a:endParaRPr>
            </a:p>
          </p:txBody>
        </p:sp>
        <p:sp>
          <p:nvSpPr>
            <p:cNvPr id="34" name="Text Box 16"/>
            <p:cNvSpPr txBox="1">
              <a:spLocks noChangeArrowheads="1"/>
            </p:cNvSpPr>
            <p:nvPr/>
          </p:nvSpPr>
          <p:spPr bwMode="auto">
            <a:xfrm>
              <a:off x="2507423" y="4556398"/>
              <a:ext cx="364203"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dirty="0">
                  <a:solidFill>
                    <a:srgbClr val="000000"/>
                  </a:solidFill>
                  <a:latin typeface="Arial" pitchFamily="34" charset="0"/>
                </a:rPr>
                <a:t>=</a:t>
              </a:r>
            </a:p>
          </p:txBody>
        </p:sp>
        <p:sp>
          <p:nvSpPr>
            <p:cNvPr id="35" name="TextBox 34"/>
            <p:cNvSpPr txBox="1"/>
            <p:nvPr/>
          </p:nvSpPr>
          <p:spPr>
            <a:xfrm>
              <a:off x="2297430" y="3936782"/>
              <a:ext cx="1753743" cy="461665"/>
            </a:xfrm>
            <a:prstGeom prst="rect">
              <a:avLst/>
            </a:prstGeom>
            <a:noFill/>
          </p:spPr>
          <p:txBody>
            <a:bodyPr wrap="square" rtlCol="0">
              <a:spAutoFit/>
            </a:bodyPr>
            <a:lstStyle/>
            <a:p>
              <a:pPr algn="ctr"/>
              <a:r>
                <a:rPr lang="en-US" sz="2400" dirty="0">
                  <a:solidFill>
                    <a:srgbClr val="7030A0"/>
                  </a:solidFill>
                  <a:latin typeface="Calibri" panose="020F0502020204030204" pitchFamily="34" charset="0"/>
                </a:rPr>
                <a:t>Solubility</a:t>
              </a:r>
            </a:p>
          </p:txBody>
        </p:sp>
      </p:grpSp>
      <p:grpSp>
        <p:nvGrpSpPr>
          <p:cNvPr id="51" name="Group 50"/>
          <p:cNvGrpSpPr/>
          <p:nvPr/>
        </p:nvGrpSpPr>
        <p:grpSpPr>
          <a:xfrm>
            <a:off x="4834721" y="3560644"/>
            <a:ext cx="3754247" cy="2508238"/>
            <a:chOff x="4834721" y="3560644"/>
            <a:chExt cx="3754247" cy="2508238"/>
          </a:xfrm>
        </p:grpSpPr>
        <p:sp>
          <p:nvSpPr>
            <p:cNvPr id="49" name="TextBox 48"/>
            <p:cNvSpPr txBox="1"/>
            <p:nvPr/>
          </p:nvSpPr>
          <p:spPr>
            <a:xfrm>
              <a:off x="4834721" y="3953699"/>
              <a:ext cx="1753743" cy="461665"/>
            </a:xfrm>
            <a:prstGeom prst="rect">
              <a:avLst/>
            </a:prstGeom>
            <a:noFill/>
          </p:spPr>
          <p:txBody>
            <a:bodyPr wrap="square" rtlCol="0">
              <a:spAutoFit/>
            </a:bodyPr>
            <a:lstStyle/>
            <a:p>
              <a:pPr algn="ctr"/>
              <a:r>
                <a:rPr lang="en-US" sz="2400" dirty="0">
                  <a:solidFill>
                    <a:srgbClr val="7030A0"/>
                  </a:solidFill>
                  <a:latin typeface="Calibri" panose="020F0502020204030204" pitchFamily="34" charset="0"/>
                </a:rPr>
                <a:t>Solubility</a:t>
              </a:r>
            </a:p>
          </p:txBody>
        </p:sp>
        <p:sp>
          <p:nvSpPr>
            <p:cNvPr id="50" name="TextBox 49"/>
            <p:cNvSpPr txBox="1"/>
            <p:nvPr/>
          </p:nvSpPr>
          <p:spPr>
            <a:xfrm>
              <a:off x="6835225" y="3560644"/>
              <a:ext cx="1753743" cy="830997"/>
            </a:xfrm>
            <a:prstGeom prst="rect">
              <a:avLst/>
            </a:prstGeom>
            <a:noFill/>
          </p:spPr>
          <p:txBody>
            <a:bodyPr wrap="square" rtlCol="0">
              <a:spAutoFit/>
            </a:bodyPr>
            <a:lstStyle/>
            <a:p>
              <a:pPr algn="ctr"/>
              <a:r>
                <a:rPr lang="en-US" sz="2400" dirty="0">
                  <a:solidFill>
                    <a:srgbClr val="0000FF"/>
                  </a:solidFill>
                  <a:latin typeface="Calibri" panose="020F0502020204030204" pitchFamily="34" charset="0"/>
                </a:rPr>
                <a:t>Molar solubility</a:t>
              </a:r>
            </a:p>
          </p:txBody>
        </p:sp>
        <p:sp>
          <p:nvSpPr>
            <p:cNvPr id="36" name="Text Box 16"/>
            <p:cNvSpPr txBox="1">
              <a:spLocks noChangeArrowheads="1"/>
            </p:cNvSpPr>
            <p:nvPr/>
          </p:nvSpPr>
          <p:spPr bwMode="auto">
            <a:xfrm>
              <a:off x="5499146" y="4358508"/>
              <a:ext cx="356187"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dirty="0">
                  <a:solidFill>
                    <a:srgbClr val="000000"/>
                  </a:solidFill>
                  <a:latin typeface="Arial" pitchFamily="34" charset="0"/>
                </a:rPr>
                <a:t>g</a:t>
              </a:r>
            </a:p>
          </p:txBody>
        </p:sp>
        <p:sp>
          <p:nvSpPr>
            <p:cNvPr id="37" name="Text Box 17"/>
            <p:cNvSpPr txBox="1">
              <a:spLocks noChangeArrowheads="1"/>
            </p:cNvSpPr>
            <p:nvPr/>
          </p:nvSpPr>
          <p:spPr bwMode="auto">
            <a:xfrm>
              <a:off x="5495971" y="4763321"/>
              <a:ext cx="356187"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dirty="0">
                  <a:solidFill>
                    <a:srgbClr val="000000"/>
                  </a:solidFill>
                  <a:latin typeface="Arial" pitchFamily="34" charset="0"/>
                </a:rPr>
                <a:t>L</a:t>
              </a:r>
            </a:p>
          </p:txBody>
        </p:sp>
        <p:sp>
          <p:nvSpPr>
            <p:cNvPr id="38" name="Line 18"/>
            <p:cNvSpPr>
              <a:spLocks noChangeShapeType="1"/>
            </p:cNvSpPr>
            <p:nvPr/>
          </p:nvSpPr>
          <p:spPr bwMode="auto">
            <a:xfrm>
              <a:off x="5340214" y="4815708"/>
              <a:ext cx="694824" cy="0"/>
            </a:xfrm>
            <a:prstGeom prst="line">
              <a:avLst/>
            </a:prstGeom>
            <a:noFill/>
            <a:ln w="28575">
              <a:solidFill>
                <a:schemeClr val="tx1"/>
              </a:solidFill>
              <a:round/>
              <a:headEnd/>
              <a:tailEnd/>
            </a:ln>
          </p:spPr>
          <p:txBody>
            <a:bodyPr/>
            <a:lstStyle/>
            <a:p>
              <a:pPr fontAlgn="base">
                <a:spcBef>
                  <a:spcPct val="0"/>
                </a:spcBef>
                <a:spcAft>
                  <a:spcPct val="0"/>
                </a:spcAft>
              </a:pPr>
              <a:endParaRPr lang="en-US" sz="2400">
                <a:solidFill>
                  <a:srgbClr val="000000"/>
                </a:solidFill>
                <a:latin typeface="Arial" pitchFamily="34" charset="0"/>
              </a:endParaRPr>
            </a:p>
          </p:txBody>
        </p:sp>
        <p:sp>
          <p:nvSpPr>
            <p:cNvPr id="39" name="Text Box 16"/>
            <p:cNvSpPr txBox="1">
              <a:spLocks noChangeArrowheads="1"/>
            </p:cNvSpPr>
            <p:nvPr/>
          </p:nvSpPr>
          <p:spPr bwMode="auto">
            <a:xfrm>
              <a:off x="6372762" y="4358508"/>
              <a:ext cx="681597"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dirty="0" err="1">
                  <a:solidFill>
                    <a:srgbClr val="000000"/>
                  </a:solidFill>
                  <a:latin typeface="Arial" pitchFamily="34" charset="0"/>
                </a:rPr>
                <a:t>mol</a:t>
              </a:r>
              <a:endParaRPr lang="en-US" sz="2400" dirty="0">
                <a:solidFill>
                  <a:srgbClr val="000000"/>
                </a:solidFill>
                <a:latin typeface="Arial" pitchFamily="34" charset="0"/>
              </a:endParaRPr>
            </a:p>
          </p:txBody>
        </p:sp>
        <p:sp>
          <p:nvSpPr>
            <p:cNvPr id="40" name="Text Box 17"/>
            <p:cNvSpPr txBox="1">
              <a:spLocks noChangeArrowheads="1"/>
            </p:cNvSpPr>
            <p:nvPr/>
          </p:nvSpPr>
          <p:spPr bwMode="auto">
            <a:xfrm>
              <a:off x="6517052" y="4763321"/>
              <a:ext cx="356187"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dirty="0">
                  <a:solidFill>
                    <a:srgbClr val="000000"/>
                  </a:solidFill>
                  <a:latin typeface="Arial" pitchFamily="34" charset="0"/>
                </a:rPr>
                <a:t>g</a:t>
              </a:r>
            </a:p>
          </p:txBody>
        </p:sp>
        <p:sp>
          <p:nvSpPr>
            <p:cNvPr id="41" name="Line 18"/>
            <p:cNvSpPr>
              <a:spLocks noChangeShapeType="1"/>
            </p:cNvSpPr>
            <p:nvPr/>
          </p:nvSpPr>
          <p:spPr bwMode="auto">
            <a:xfrm>
              <a:off x="6376534" y="4815708"/>
              <a:ext cx="694824" cy="0"/>
            </a:xfrm>
            <a:prstGeom prst="line">
              <a:avLst/>
            </a:prstGeom>
            <a:noFill/>
            <a:ln w="28575">
              <a:solidFill>
                <a:schemeClr val="tx1"/>
              </a:solidFill>
              <a:round/>
              <a:headEnd/>
              <a:tailEnd/>
            </a:ln>
          </p:spPr>
          <p:txBody>
            <a:bodyPr/>
            <a:lstStyle/>
            <a:p>
              <a:pPr fontAlgn="base">
                <a:spcBef>
                  <a:spcPct val="0"/>
                </a:spcBef>
                <a:spcAft>
                  <a:spcPct val="0"/>
                </a:spcAft>
              </a:pPr>
              <a:endParaRPr lang="en-US" sz="2400">
                <a:solidFill>
                  <a:srgbClr val="000000"/>
                </a:solidFill>
                <a:latin typeface="Arial" pitchFamily="34" charset="0"/>
              </a:endParaRPr>
            </a:p>
          </p:txBody>
        </p:sp>
        <p:sp>
          <p:nvSpPr>
            <p:cNvPr id="42" name="Text Box 16"/>
            <p:cNvSpPr txBox="1">
              <a:spLocks noChangeArrowheads="1"/>
            </p:cNvSpPr>
            <p:nvPr/>
          </p:nvSpPr>
          <p:spPr bwMode="auto">
            <a:xfrm>
              <a:off x="6048138" y="4556398"/>
              <a:ext cx="338554"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dirty="0">
                  <a:solidFill>
                    <a:srgbClr val="000000"/>
                  </a:solidFill>
                  <a:latin typeface="Arial" pitchFamily="34" charset="0"/>
                </a:rPr>
                <a:t>x</a:t>
              </a:r>
            </a:p>
          </p:txBody>
        </p:sp>
        <p:sp>
          <p:nvSpPr>
            <p:cNvPr id="44" name="TextBox 43"/>
            <p:cNvSpPr txBox="1"/>
            <p:nvPr/>
          </p:nvSpPr>
          <p:spPr>
            <a:xfrm>
              <a:off x="5872693" y="5237885"/>
              <a:ext cx="1570641" cy="830997"/>
            </a:xfrm>
            <a:prstGeom prst="rect">
              <a:avLst/>
            </a:prstGeom>
            <a:noFill/>
          </p:spPr>
          <p:txBody>
            <a:bodyPr wrap="square" rtlCol="0">
              <a:spAutoFit/>
            </a:bodyPr>
            <a:lstStyle/>
            <a:p>
              <a:pPr algn="ctr"/>
              <a:r>
                <a:rPr lang="en-US" sz="2400" dirty="0">
                  <a:solidFill>
                    <a:srgbClr val="FF9900"/>
                  </a:solidFill>
                  <a:latin typeface="Calibri" panose="020F0502020204030204" pitchFamily="34" charset="0"/>
                </a:rPr>
                <a:t>1/Molar Mass</a:t>
              </a:r>
            </a:p>
          </p:txBody>
        </p:sp>
        <p:sp>
          <p:nvSpPr>
            <p:cNvPr id="45" name="Text Box 16"/>
            <p:cNvSpPr txBox="1">
              <a:spLocks noChangeArrowheads="1"/>
            </p:cNvSpPr>
            <p:nvPr/>
          </p:nvSpPr>
          <p:spPr bwMode="auto">
            <a:xfrm>
              <a:off x="7393842" y="4358508"/>
              <a:ext cx="681597"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dirty="0" err="1">
                  <a:solidFill>
                    <a:srgbClr val="000000"/>
                  </a:solidFill>
                  <a:latin typeface="Arial" pitchFamily="34" charset="0"/>
                </a:rPr>
                <a:t>mol</a:t>
              </a:r>
              <a:endParaRPr lang="en-US" sz="2400" dirty="0">
                <a:solidFill>
                  <a:srgbClr val="000000"/>
                </a:solidFill>
                <a:latin typeface="Arial" pitchFamily="34" charset="0"/>
              </a:endParaRPr>
            </a:p>
          </p:txBody>
        </p:sp>
        <p:sp>
          <p:nvSpPr>
            <p:cNvPr id="46" name="Text Box 17"/>
            <p:cNvSpPr txBox="1">
              <a:spLocks noChangeArrowheads="1"/>
            </p:cNvSpPr>
            <p:nvPr/>
          </p:nvSpPr>
          <p:spPr bwMode="auto">
            <a:xfrm>
              <a:off x="7538132" y="4763321"/>
              <a:ext cx="356188"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dirty="0">
                  <a:solidFill>
                    <a:srgbClr val="000000"/>
                  </a:solidFill>
                  <a:latin typeface="Arial" pitchFamily="34" charset="0"/>
                </a:rPr>
                <a:t>L</a:t>
              </a:r>
            </a:p>
          </p:txBody>
        </p:sp>
        <p:sp>
          <p:nvSpPr>
            <p:cNvPr id="47" name="Line 18"/>
            <p:cNvSpPr>
              <a:spLocks noChangeShapeType="1"/>
            </p:cNvSpPr>
            <p:nvPr/>
          </p:nvSpPr>
          <p:spPr bwMode="auto">
            <a:xfrm>
              <a:off x="7397614" y="4815708"/>
              <a:ext cx="694824" cy="0"/>
            </a:xfrm>
            <a:prstGeom prst="line">
              <a:avLst/>
            </a:prstGeom>
            <a:noFill/>
            <a:ln w="28575">
              <a:solidFill>
                <a:schemeClr val="tx1"/>
              </a:solidFill>
              <a:round/>
              <a:headEnd/>
              <a:tailEnd/>
            </a:ln>
          </p:spPr>
          <p:txBody>
            <a:bodyPr/>
            <a:lstStyle/>
            <a:p>
              <a:pPr fontAlgn="base">
                <a:spcBef>
                  <a:spcPct val="0"/>
                </a:spcBef>
                <a:spcAft>
                  <a:spcPct val="0"/>
                </a:spcAft>
              </a:pPr>
              <a:endParaRPr lang="en-US" sz="2400">
                <a:solidFill>
                  <a:srgbClr val="000000"/>
                </a:solidFill>
                <a:latin typeface="Arial" pitchFamily="34" charset="0"/>
              </a:endParaRPr>
            </a:p>
          </p:txBody>
        </p:sp>
        <p:sp>
          <p:nvSpPr>
            <p:cNvPr id="48" name="Text Box 16"/>
            <p:cNvSpPr txBox="1">
              <a:spLocks noChangeArrowheads="1"/>
            </p:cNvSpPr>
            <p:nvPr/>
          </p:nvSpPr>
          <p:spPr bwMode="auto">
            <a:xfrm>
              <a:off x="7056394" y="4556398"/>
              <a:ext cx="364203" cy="46166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dirty="0">
                  <a:solidFill>
                    <a:srgbClr val="000000"/>
                  </a:solidFill>
                  <a:latin typeface="Arial" pitchFamily="34" charset="0"/>
                </a:rPr>
                <a:t>=</a:t>
              </a:r>
            </a:p>
          </p:txBody>
        </p:sp>
      </p:grpSp>
    </p:spTree>
    <p:extLst>
      <p:ext uri="{BB962C8B-B14F-4D97-AF65-F5344CB8AC3E}">
        <p14:creationId xmlns:p14="http://schemas.microsoft.com/office/powerpoint/2010/main" val="271112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upload.wikimedia.org/wikipedia/commons/thumb/c/c2/Reflex_camera_simple_labels.svg/2000px-Reflex_camera_simple_labels.svg.png"/>
          <p:cNvPicPr>
            <a:picLocks noChangeAspect="1" noChangeArrowheads="1"/>
          </p:cNvPicPr>
          <p:nvPr/>
        </p:nvPicPr>
        <p:blipFill>
          <a:blip r:embed="rId2" cstate="print"/>
          <a:srcRect/>
          <a:stretch>
            <a:fillRect/>
          </a:stretch>
        </p:blipFill>
        <p:spPr bwMode="auto">
          <a:xfrm>
            <a:off x="4960823" y="3989179"/>
            <a:ext cx="2885264" cy="2029783"/>
          </a:xfrm>
          <a:prstGeom prst="rect">
            <a:avLst/>
          </a:prstGeom>
          <a:noFill/>
        </p:spPr>
      </p:pic>
      <p:pic>
        <p:nvPicPr>
          <p:cNvPr id="768003" name="Picture 3"/>
          <p:cNvPicPr>
            <a:picLocks noChangeAspect="1" noChangeArrowheads="1"/>
          </p:cNvPicPr>
          <p:nvPr/>
        </p:nvPicPr>
        <p:blipFill>
          <a:blip r:embed="rId3" cstate="print"/>
          <a:srcRect/>
          <a:stretch>
            <a:fillRect/>
          </a:stretch>
        </p:blipFill>
        <p:spPr bwMode="auto">
          <a:xfrm>
            <a:off x="4431323" y="1294931"/>
            <a:ext cx="4210050" cy="2238375"/>
          </a:xfrm>
          <a:prstGeom prst="rect">
            <a:avLst/>
          </a:prstGeom>
          <a:noFill/>
          <a:ln w="9525">
            <a:noFill/>
            <a:miter lim="800000"/>
            <a:headEnd/>
            <a:tailEnd/>
          </a:ln>
        </p:spPr>
      </p:pic>
      <p:sp>
        <p:nvSpPr>
          <p:cNvPr id="6" name="Title 1"/>
          <p:cNvSpPr txBox="1">
            <a:spLocks/>
          </p:cNvSpPr>
          <p:nvPr/>
        </p:nvSpPr>
        <p:spPr>
          <a:xfrm>
            <a:off x="1455381" y="7300"/>
            <a:ext cx="6229350" cy="1143000"/>
          </a:xfrm>
          <a:prstGeom prst="rect">
            <a:avLst/>
          </a:prstGeom>
        </p:spPr>
        <p:txBody>
          <a:bodyPr vert="horz" lIns="91440" tIns="45720" rIns="91440" bIns="45720" rtlCol="0" anchor="ctr">
            <a:normAutofit/>
          </a:bodyPr>
          <a:lstStyle/>
          <a:p>
            <a:pPr lvl="0" algn="ctr">
              <a:spcBef>
                <a:spcPct val="0"/>
              </a:spcBef>
              <a:defRPr/>
            </a:pPr>
            <a:r>
              <a:rPr lang="en-US" sz="3600" i="1" u="sng" kern="0" dirty="0" err="1">
                <a:solidFill>
                  <a:sysClr val="windowText" lastClr="000000"/>
                </a:solidFill>
                <a:latin typeface="Calibri"/>
                <a:ea typeface="+mj-ea"/>
                <a:cs typeface="+mj-cs"/>
              </a:rPr>
              <a:t>K</a:t>
            </a:r>
            <a:r>
              <a:rPr lang="en-US" sz="3600" u="sng" kern="0" baseline="-25000" dirty="0" err="1">
                <a:solidFill>
                  <a:sysClr val="windowText" lastClr="000000"/>
                </a:solidFill>
                <a:latin typeface="Calibri"/>
                <a:ea typeface="+mj-ea"/>
                <a:cs typeface="+mj-cs"/>
              </a:rPr>
              <a:t>sp</a:t>
            </a:r>
            <a:r>
              <a:rPr lang="en-US" sz="3600" u="sng" kern="0" dirty="0">
                <a:solidFill>
                  <a:sysClr val="windowText" lastClr="000000"/>
                </a:solidFill>
                <a:latin typeface="Calibri"/>
                <a:ea typeface="+mj-ea"/>
                <a:cs typeface="+mj-cs"/>
              </a:rPr>
              <a:t>, </a:t>
            </a:r>
            <a:r>
              <a:rPr lang="en-US" sz="3600" i="1" u="sng" kern="0" dirty="0" err="1">
                <a:solidFill>
                  <a:sysClr val="windowText" lastClr="000000"/>
                </a:solidFill>
                <a:latin typeface="Calibri"/>
                <a:ea typeface="+mj-ea"/>
                <a:cs typeface="+mj-cs"/>
              </a:rPr>
              <a:t>K</a:t>
            </a:r>
            <a:r>
              <a:rPr lang="en-US" sz="3600" u="sng" kern="0" baseline="-25000" dirty="0" err="1">
                <a:solidFill>
                  <a:sysClr val="windowText" lastClr="000000"/>
                </a:solidFill>
                <a:latin typeface="Calibri"/>
                <a:ea typeface="+mj-ea"/>
                <a:cs typeface="+mj-cs"/>
              </a:rPr>
              <a:t>f</a:t>
            </a:r>
            <a:r>
              <a:rPr lang="en-US" sz="3600" u="sng" kern="0" dirty="0">
                <a:solidFill>
                  <a:sysClr val="windowText" lastClr="000000"/>
                </a:solidFill>
                <a:latin typeface="Calibri"/>
              </a:rPr>
              <a:t> and Photography</a:t>
            </a:r>
            <a:r>
              <a:rPr lang="en-US" sz="3600" u="sng" kern="0" baseline="-25000" dirty="0">
                <a:solidFill>
                  <a:sysClr val="windowText" lastClr="000000"/>
                </a:solidFill>
                <a:latin typeface="Calibri"/>
                <a:ea typeface="+mj-ea"/>
                <a:cs typeface="+mj-cs"/>
              </a:rPr>
              <a:t> </a:t>
            </a:r>
            <a:endParaRPr kumimoji="0" lang="en-US" sz="3600" b="0" i="0" u="sng" strike="noStrike" kern="1200" cap="none" spc="0" normalizeH="0" baseline="-25000" noProof="0" dirty="0">
              <a:ln>
                <a:noFill/>
              </a:ln>
              <a:solidFill>
                <a:sysClr val="windowText" lastClr="000000"/>
              </a:solidFill>
              <a:effectLst/>
              <a:uLnTx/>
              <a:uFillTx/>
              <a:latin typeface="Calibri"/>
              <a:ea typeface="+mj-ea"/>
              <a:cs typeface="+mj-cs"/>
            </a:endParaRPr>
          </a:p>
        </p:txBody>
      </p:sp>
      <p:pic>
        <p:nvPicPr>
          <p:cNvPr id="7" name="Picture 16" descr="https://jessedavidphotography.files.wordpress.com/2011/12/slr_camera.gif"/>
          <p:cNvPicPr>
            <a:picLocks noChangeAspect="1" noChangeArrowheads="1"/>
          </p:cNvPicPr>
          <p:nvPr/>
        </p:nvPicPr>
        <p:blipFill>
          <a:blip r:embed="rId4" cstate="print"/>
          <a:srcRect/>
          <a:stretch>
            <a:fillRect/>
          </a:stretch>
        </p:blipFill>
        <p:spPr bwMode="auto">
          <a:xfrm>
            <a:off x="939189" y="3889126"/>
            <a:ext cx="3220671" cy="2572285"/>
          </a:xfrm>
          <a:prstGeom prst="rect">
            <a:avLst/>
          </a:prstGeom>
          <a:noFill/>
        </p:spPr>
      </p:pic>
      <p:sp>
        <p:nvSpPr>
          <p:cNvPr id="8" name="TextBox 7"/>
          <p:cNvSpPr txBox="1"/>
          <p:nvPr/>
        </p:nvSpPr>
        <p:spPr>
          <a:xfrm>
            <a:off x="5014106" y="6079256"/>
            <a:ext cx="3356149" cy="369332"/>
          </a:xfrm>
          <a:prstGeom prst="rect">
            <a:avLst/>
          </a:prstGeom>
          <a:noFill/>
        </p:spPr>
        <p:txBody>
          <a:bodyPr wrap="square" rtlCol="0">
            <a:spAutoFit/>
          </a:bodyPr>
          <a:lstStyle/>
          <a:p>
            <a:pPr algn="ctr"/>
            <a:r>
              <a:rPr lang="en-US" dirty="0">
                <a:latin typeface="Calibri" pitchFamily="34" charset="0"/>
              </a:rPr>
              <a:t>CCD and CMOS detectors.</a:t>
            </a:r>
          </a:p>
        </p:txBody>
      </p:sp>
      <p:pic>
        <p:nvPicPr>
          <p:cNvPr id="768005" name="Picture 5" descr="http://media.web.britannica.com/eb-media/86/94786-036-FC17D019.jpg"/>
          <p:cNvPicPr>
            <a:picLocks noChangeAspect="1" noChangeArrowheads="1"/>
          </p:cNvPicPr>
          <p:nvPr/>
        </p:nvPicPr>
        <p:blipFill>
          <a:blip r:embed="rId5" cstate="print"/>
          <a:srcRect/>
          <a:stretch>
            <a:fillRect/>
          </a:stretch>
        </p:blipFill>
        <p:spPr bwMode="auto">
          <a:xfrm>
            <a:off x="738292" y="1240301"/>
            <a:ext cx="3280822" cy="2358998"/>
          </a:xfrm>
          <a:prstGeom prst="rect">
            <a:avLst/>
          </a:prstGeom>
          <a:noFill/>
        </p:spPr>
      </p:pic>
      <p:sp>
        <p:nvSpPr>
          <p:cNvPr id="10" name="Slide Number Placeholder 9"/>
          <p:cNvSpPr>
            <a:spLocks noGrp="1"/>
          </p:cNvSpPr>
          <p:nvPr>
            <p:ph type="sldNum" sz="quarter" idx="12"/>
          </p:nvPr>
        </p:nvSpPr>
        <p:spPr/>
        <p:txBody>
          <a:bodyPr/>
          <a:lstStyle/>
          <a:p>
            <a:pPr>
              <a:defRPr/>
            </a:pPr>
            <a:fld id="{7FA068C2-B74B-44DB-83B7-4E40E99BD786}" type="slidenum">
              <a:rPr lang="en-US" smtClean="0">
                <a:solidFill>
                  <a:srgbClr val="000000"/>
                </a:solidFill>
              </a:rPr>
              <a:pPr>
                <a:defRPr/>
              </a:pPr>
              <a:t>90</a:t>
            </a:fld>
            <a:endParaRPr lang="en-US"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0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8BF788A-1C92-4C4C-8622-099D831B1B99}"/>
              </a:ext>
            </a:extLst>
          </p:cNvPr>
          <p:cNvSpPr>
            <a:spLocks noGrp="1"/>
          </p:cNvSpPr>
          <p:nvPr>
            <p:ph type="subTitle" idx="1"/>
          </p:nvPr>
        </p:nvSpPr>
        <p:spPr>
          <a:xfrm>
            <a:off x="1371600" y="3886200"/>
            <a:ext cx="6400800" cy="1752600"/>
          </a:xfrm>
        </p:spPr>
        <p:txBody>
          <a:bodyPr/>
          <a:lstStyle/>
          <a:p>
            <a:endParaRPr lang="en-US"/>
          </a:p>
        </p:txBody>
      </p:sp>
      <p:sp>
        <p:nvSpPr>
          <p:cNvPr id="4" name="Slide Number Placeholder 3">
            <a:extLst>
              <a:ext uri="{FF2B5EF4-FFF2-40B4-BE49-F238E27FC236}">
                <a16:creationId xmlns:a16="http://schemas.microsoft.com/office/drawing/2014/main" id="{0F3E3DF6-5AB9-46A0-B3FF-23CAC47FEDDB}"/>
              </a:ext>
            </a:extLst>
          </p:cNvPr>
          <p:cNvSpPr>
            <a:spLocks noGrp="1"/>
          </p:cNvSpPr>
          <p:nvPr>
            <p:ph type="sldNum" sz="quarter" idx="12"/>
          </p:nvPr>
        </p:nvSpPr>
        <p:spPr>
          <a:xfrm>
            <a:off x="6553200" y="6356350"/>
            <a:ext cx="2133600" cy="365125"/>
          </a:xfrm>
        </p:spPr>
        <p:txBody>
          <a:bodyPr/>
          <a:lstStyle/>
          <a:p>
            <a:fld id="{B6F15528-21DE-4FAA-801E-634DDDAF4B2B}" type="slidenum">
              <a:rPr lang="en-US" smtClean="0"/>
              <a:pPr/>
              <a:t>91</a:t>
            </a:fld>
            <a:endParaRPr lang="en-US"/>
          </a:p>
        </p:txBody>
      </p:sp>
      <p:pic>
        <p:nvPicPr>
          <p:cNvPr id="5" name="Picture 4">
            <a:extLst>
              <a:ext uri="{FF2B5EF4-FFF2-40B4-BE49-F238E27FC236}">
                <a16:creationId xmlns:a16="http://schemas.microsoft.com/office/drawing/2014/main" id="{ECE4FF88-B0B4-406A-A639-272525199B06}"/>
              </a:ext>
            </a:extLst>
          </p:cNvPr>
          <p:cNvPicPr>
            <a:picLocks noChangeAspect="1"/>
          </p:cNvPicPr>
          <p:nvPr/>
        </p:nvPicPr>
        <p:blipFill>
          <a:blip r:embed="rId3"/>
          <a:stretch>
            <a:fillRect/>
          </a:stretch>
        </p:blipFill>
        <p:spPr>
          <a:xfrm>
            <a:off x="1000837" y="226105"/>
            <a:ext cx="7164105" cy="6356350"/>
          </a:xfrm>
          <a:prstGeom prst="rect">
            <a:avLst/>
          </a:prstGeom>
        </p:spPr>
      </p:pic>
      <p:pic>
        <p:nvPicPr>
          <p:cNvPr id="10" name="Picture 2">
            <a:extLst>
              <a:ext uri="{FF2B5EF4-FFF2-40B4-BE49-F238E27FC236}">
                <a16:creationId xmlns:a16="http://schemas.microsoft.com/office/drawing/2014/main" id="{902EA83B-2E33-4E5B-96B4-AEC6D94E748B}"/>
              </a:ext>
            </a:extLst>
          </p:cNvPr>
          <p:cNvPicPr>
            <a:picLocks noChangeAspect="1" noChangeArrowheads="1"/>
          </p:cNvPicPr>
          <p:nvPr/>
        </p:nvPicPr>
        <p:blipFill>
          <a:blip r:embed="rId4" cstate="print"/>
          <a:srcRect/>
          <a:stretch>
            <a:fillRect/>
          </a:stretch>
        </p:blipFill>
        <p:spPr bwMode="auto">
          <a:xfrm>
            <a:off x="3254512" y="5858097"/>
            <a:ext cx="215215" cy="214853"/>
          </a:xfrm>
          <a:prstGeom prst="rect">
            <a:avLst/>
          </a:prstGeom>
          <a:noFill/>
          <a:ln w="9525">
            <a:noFill/>
            <a:miter lim="800000"/>
            <a:headEnd/>
            <a:tailEnd/>
          </a:ln>
        </p:spPr>
      </p:pic>
      <p:pic>
        <p:nvPicPr>
          <p:cNvPr id="7" name="Picture 2">
            <a:extLst>
              <a:ext uri="{FF2B5EF4-FFF2-40B4-BE49-F238E27FC236}">
                <a16:creationId xmlns:a16="http://schemas.microsoft.com/office/drawing/2014/main" id="{95D6F346-803B-4F74-965E-2798C28890BA}"/>
              </a:ext>
            </a:extLst>
          </p:cNvPr>
          <p:cNvPicPr>
            <a:picLocks noChangeAspect="1" noChangeArrowheads="1"/>
          </p:cNvPicPr>
          <p:nvPr/>
        </p:nvPicPr>
        <p:blipFill>
          <a:blip r:embed="rId4" cstate="print"/>
          <a:srcRect/>
          <a:stretch>
            <a:fillRect/>
          </a:stretch>
        </p:blipFill>
        <p:spPr bwMode="auto">
          <a:xfrm>
            <a:off x="2978423" y="6058367"/>
            <a:ext cx="215215" cy="214853"/>
          </a:xfrm>
          <a:prstGeom prst="rect">
            <a:avLst/>
          </a:prstGeom>
          <a:noFill/>
          <a:ln w="9525">
            <a:noFill/>
            <a:miter lim="800000"/>
            <a:headEnd/>
            <a:tailEnd/>
          </a:ln>
        </p:spPr>
      </p:pic>
      <p:pic>
        <p:nvPicPr>
          <p:cNvPr id="13" name="Picture 2">
            <a:extLst>
              <a:ext uri="{FF2B5EF4-FFF2-40B4-BE49-F238E27FC236}">
                <a16:creationId xmlns:a16="http://schemas.microsoft.com/office/drawing/2014/main" id="{FB56F661-9857-455E-BBD2-A565122D9AA2}"/>
              </a:ext>
            </a:extLst>
          </p:cNvPr>
          <p:cNvPicPr>
            <a:picLocks noChangeAspect="1" noChangeArrowheads="1"/>
          </p:cNvPicPr>
          <p:nvPr/>
        </p:nvPicPr>
        <p:blipFill>
          <a:blip r:embed="rId4" cstate="print"/>
          <a:srcRect/>
          <a:stretch>
            <a:fillRect/>
          </a:stretch>
        </p:blipFill>
        <p:spPr bwMode="auto">
          <a:xfrm>
            <a:off x="2657131" y="6312484"/>
            <a:ext cx="215215" cy="214853"/>
          </a:xfrm>
          <a:prstGeom prst="rect">
            <a:avLst/>
          </a:prstGeom>
          <a:noFill/>
          <a:ln w="9525">
            <a:noFill/>
            <a:miter lim="800000"/>
            <a:headEnd/>
            <a:tailEnd/>
          </a:ln>
        </p:spPr>
      </p:pic>
    </p:spTree>
    <p:extLst>
      <p:ext uri="{BB962C8B-B14F-4D97-AF65-F5344CB8AC3E}">
        <p14:creationId xmlns:p14="http://schemas.microsoft.com/office/powerpoint/2010/main" val="23710493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xample">
  <a:themeElements>
    <a:clrScheme name="Exampl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Exam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xampl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Example">
  <a:themeElements>
    <a:clrScheme name="Exampl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Exam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xampl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Example">
  <a:themeElements>
    <a:clrScheme name="Exampl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Exam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xampl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Example">
  <a:themeElements>
    <a:clrScheme name="Exampl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Exam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xampl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Exampl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3.xml><?xml version="1.0" encoding="utf-8"?>
<a:themeOverride xmlns:a="http://schemas.openxmlformats.org/drawingml/2006/main">
  <a:clrScheme name="Exampl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4.xml><?xml version="1.0" encoding="utf-8"?>
<a:themeOverride xmlns:a="http://schemas.openxmlformats.org/drawingml/2006/main">
  <a:clrScheme name="Exampl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3816</TotalTime>
  <Words>4733</Words>
  <Application>Microsoft Office PowerPoint</Application>
  <PresentationFormat>On-screen Show (4:3)</PresentationFormat>
  <Paragraphs>905</Paragraphs>
  <Slides>91</Slides>
  <Notes>17</Notes>
  <HiddenSlides>0</HiddenSlides>
  <MMClips>0</MMClips>
  <ScaleCrop>false</ScaleCrop>
  <HeadingPairs>
    <vt:vector size="8" baseType="variant">
      <vt:variant>
        <vt:lpstr>Fonts Used</vt:lpstr>
      </vt:variant>
      <vt:variant>
        <vt:i4>7</vt:i4>
      </vt:variant>
      <vt:variant>
        <vt:lpstr>Theme</vt:lpstr>
      </vt:variant>
      <vt:variant>
        <vt:i4>7</vt:i4>
      </vt:variant>
      <vt:variant>
        <vt:lpstr>Embedded OLE Servers</vt:lpstr>
      </vt:variant>
      <vt:variant>
        <vt:i4>2</vt:i4>
      </vt:variant>
      <vt:variant>
        <vt:lpstr>Slide Titles</vt:lpstr>
      </vt:variant>
      <vt:variant>
        <vt:i4>91</vt:i4>
      </vt:variant>
    </vt:vector>
  </HeadingPairs>
  <TitlesOfParts>
    <vt:vector size="107" baseType="lpstr">
      <vt:lpstr>Arial</vt:lpstr>
      <vt:lpstr>Calibri</vt:lpstr>
      <vt:lpstr>Corbel</vt:lpstr>
      <vt:lpstr>Monotype Sorts</vt:lpstr>
      <vt:lpstr>Times New Roman</vt:lpstr>
      <vt:lpstr>Verdana</vt:lpstr>
      <vt:lpstr>Wingdings</vt:lpstr>
      <vt:lpstr>Office Theme</vt:lpstr>
      <vt:lpstr>Example</vt:lpstr>
      <vt:lpstr>3_Default Design</vt:lpstr>
      <vt:lpstr>3_Example</vt:lpstr>
      <vt:lpstr>4_Example</vt:lpstr>
      <vt:lpstr>5_Example</vt:lpstr>
      <vt:lpstr>6_Default Design</vt:lpstr>
      <vt:lpstr>CS ChemDraw Drawing</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Organic Bonding Lewis Dot Structures</vt:lpstr>
      <vt:lpstr>Inorganic Complexes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14: Multiple Equilibria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Vastib</dc:creator>
  <cp:lastModifiedBy>Vastib</cp:lastModifiedBy>
  <cp:revision>161</cp:revision>
  <dcterms:created xsi:type="dcterms:W3CDTF">2006-08-16T00:00:00Z</dcterms:created>
  <dcterms:modified xsi:type="dcterms:W3CDTF">2019-04-01T14:48:50Z</dcterms:modified>
</cp:coreProperties>
</file>